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modifyVerifier cryptProviderType="rsaAES" cryptAlgorithmClass="hash" cryptAlgorithmType="typeAny" cryptAlgorithmSid="14" spinCount="100000" saltData="HYX/rpSwRRGNJ8ubmgMgRg==" hashData="DhhxETBO9Z6KtYxA3qGuGdehWX9a9ilXcatG5EDw8LszG+X7ZtP5/wOpSW7kpNDdp4M53bX8CNouOZtqlScpv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563" autoAdjust="0"/>
  </p:normalViewPr>
  <p:slideViewPr>
    <p:cSldViewPr snapToGrid="0">
      <p:cViewPr varScale="1">
        <p:scale>
          <a:sx n="16" d="100"/>
          <a:sy n="16" d="100"/>
        </p:scale>
        <p:origin x="11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full/10.1177/1098612X20907424?_gl=1*1r7m3b3*_up*MQ..*_ga*MTI4MzM1NTA2LjE3NzM2ODg2NjQ.*_ga_60R758KFDG*czE3NzM2ODg2NjQkbzEkZzEkdDE3NzM2ODg3NzAkajYwJGwwJGg3MjM2MTUwMQ..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8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0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that this slide shows the original graph for the paper </a:t>
            </a:r>
            <a:r>
              <a:rPr lang="en-US" sz="2200" b="1" i="1" u="sng" dirty="0">
                <a:effectLst/>
                <a:latin typeface="+mn-lt"/>
                <a:ea typeface="+mn-ea"/>
                <a:cs typeface="+mn-cs"/>
                <a:sym typeface="Helvetica Neue"/>
                <a:hlinkClick r:id="rId3"/>
              </a:rPr>
              <a:t>Development of a checklist for the detection of degenerative joint disease-associated pain in cats</a:t>
            </a:r>
            <a:r>
              <a:rPr lang="en-US" sz="2200" b="1" i="1" u="sng" dirty="0">
                <a:effectLst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lang="en-US" dirty="0"/>
              <a:t>and highlights the most common behaviors associated with OA  pain.</a:t>
            </a:r>
          </a:p>
          <a:p>
            <a:pPr marL="342900" indent="-342900">
              <a:buFontTx/>
              <a:buChar char="-"/>
            </a:pPr>
            <a:r>
              <a:rPr lang="en-US" dirty="0"/>
              <a:t>Percentage of degenerative joint disease (DJD) and non-DJD cats scored as impaired by their owners for each question by the DJD non-informed cohort of owners.</a:t>
            </a:r>
          </a:p>
          <a:p>
            <a:pPr marL="342900" indent="-342900">
              <a:buFontTx/>
              <a:buChar char="-"/>
            </a:pPr>
            <a:r>
              <a:rPr lang="en-US" dirty="0"/>
              <a:t>VAS= visual analog scale.</a:t>
            </a:r>
          </a:p>
        </p:txBody>
      </p:sp>
    </p:spTree>
    <p:extLst>
      <p:ext uri="{BB962C8B-B14F-4D97-AF65-F5344CB8AC3E}">
        <p14:creationId xmlns:p14="http://schemas.microsoft.com/office/powerpoint/2010/main" val="66971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4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note this is an image from the 2022 AAHA Pain Management Guidelines for Dogs and Cats.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this is taken directly from the FelineVMA Chronic Pain Toolkit.</a:t>
            </a:r>
          </a:p>
        </p:txBody>
      </p:sp>
    </p:spTree>
    <p:extLst>
      <p:ext uri="{BB962C8B-B14F-4D97-AF65-F5344CB8AC3E}">
        <p14:creationId xmlns:p14="http://schemas.microsoft.com/office/powerpoint/2010/main" val="330980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5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atExpert-Versões-01.png" descr="CatExpert-Versões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85843" y="11743906"/>
            <a:ext cx="1998110" cy="195134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© Alexandre Daniel 2022 ∣ Todos os direitos reservados ∣ Reprodução proibida"/>
          <p:cNvSpPr txBox="1"/>
          <p:nvPr/>
        </p:nvSpPr>
        <p:spPr>
          <a:xfrm>
            <a:off x="2300" y="12915383"/>
            <a:ext cx="16140346" cy="81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1598" tIns="101598" rIns="101598" bIns="101598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© </a:t>
            </a:r>
            <a:r>
              <a:rPr b="0"/>
              <a:t>Alexandre Daniel 2025</a:t>
            </a:r>
            <a:r>
              <a:t> </a:t>
            </a:r>
            <a:r>
              <a:rPr b="0">
                <a:latin typeface="Arial Unicode MS"/>
                <a:ea typeface="Arial Unicode MS"/>
                <a:cs typeface="Arial Unicode MS"/>
                <a:sym typeface="Arial Unicode MS"/>
              </a:rPr>
              <a:t>∣ </a:t>
            </a:r>
            <a:r>
              <a:rPr b="0"/>
              <a:t>Todos os direitos reservados</a:t>
            </a:r>
            <a:r>
              <a:t> </a:t>
            </a:r>
            <a:r>
              <a:rPr b="0">
                <a:latin typeface="Arial Unicode MS"/>
                <a:ea typeface="Arial Unicode MS"/>
                <a:cs typeface="Arial Unicode MS"/>
                <a:sym typeface="Arial Unicode MS"/>
              </a:rPr>
              <a:t>∣ Reprodução proibida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8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4387451" y="357186"/>
            <a:ext cx="15609096" cy="3036096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08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711979" y="3392448"/>
            <a:ext cx="15609097" cy="884039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583405" indent="-583405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1pPr>
            <a:lvl2pPr marL="1027905" indent="-583405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2pPr>
            <a:lvl3pPr marL="1472405" indent="-583405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3pPr>
            <a:lvl4pPr marL="1916905" indent="-583405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4pPr>
            <a:lvl5pPr marL="2361405" indent="-583405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3073062"/>
            <a:ext cx="409779" cy="4156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08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94858" y="12019359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3073062"/>
            <a:ext cx="409779" cy="4156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3073062"/>
            <a:ext cx="409779" cy="4156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358343" y="436471"/>
            <a:ext cx="19025165" cy="159831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1828800">
              <a:lnSpc>
                <a:spcPct val="90000"/>
              </a:lnSpc>
              <a:defRPr sz="8800" b="0" spc="0">
                <a:solidFill>
                  <a:srgbClr val="252B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358346" y="2862466"/>
            <a:ext cx="23636924" cy="9380687"/>
          </a:xfrm>
          <a:prstGeom prst="rect">
            <a:avLst/>
          </a:prstGeom>
        </p:spPr>
        <p:txBody>
          <a:bodyPr lIns="121919" tIns="121919" rIns="121919" bIns="121919"/>
          <a:lstStyle>
            <a:lvl1pPr marL="457200" indent="-457200" defTabSz="1828800">
              <a:spcBef>
                <a:spcPts val="1800"/>
              </a:spcBef>
              <a:buClr>
                <a:srgbClr val="EF426E"/>
              </a:buClr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876300" indent="-533400" defTabSz="1828800">
              <a:spcBef>
                <a:spcPts val="1800"/>
              </a:spcBef>
              <a:buClr>
                <a:srgbClr val="EF426E"/>
              </a:buClr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325879" indent="-640079" defTabSz="1828800">
              <a:spcBef>
                <a:spcPts val="1800"/>
              </a:spcBef>
              <a:buClr>
                <a:srgbClr val="EF426E"/>
              </a:buClr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1767253" indent="-738553" defTabSz="1828800">
              <a:spcBef>
                <a:spcPts val="1800"/>
              </a:spcBef>
              <a:buClr>
                <a:srgbClr val="EF426E"/>
              </a:buClr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110153" indent="-738553" defTabSz="1828800">
              <a:spcBef>
                <a:spcPts val="1800"/>
              </a:spcBef>
              <a:buClr>
                <a:srgbClr val="EF426E"/>
              </a:buClr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10597" y="12677701"/>
            <a:ext cx="565508" cy="5448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358343" y="3266701"/>
            <a:ext cx="23630239" cy="4775201"/>
          </a:xfrm>
          <a:prstGeom prst="rect">
            <a:avLst/>
          </a:prstGeom>
        </p:spPr>
        <p:txBody>
          <a:bodyPr lIns="121919" tIns="121919" rIns="121919" bIns="121919" anchor="b"/>
          <a:lstStyle>
            <a:lvl1pPr defTabSz="1828800">
              <a:lnSpc>
                <a:spcPct val="90000"/>
              </a:lnSpc>
              <a:defRPr sz="12000" b="0" spc="0">
                <a:solidFill>
                  <a:srgbClr val="252B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8343" y="8226050"/>
            <a:ext cx="23630239" cy="2373785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1828800">
              <a:spcBef>
                <a:spcPts val="18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1828800">
              <a:spcBef>
                <a:spcPts val="18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1828800">
              <a:spcBef>
                <a:spcPts val="18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1828800">
              <a:spcBef>
                <a:spcPts val="18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1828800">
              <a:spcBef>
                <a:spcPts val="18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38770" y="12677701"/>
            <a:ext cx="565508" cy="5448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4833935" y="9447607"/>
            <a:ext cx="14716130" cy="2000253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ctr" defTabSz="821529">
              <a:lnSpc>
                <a:spcPct val="100000"/>
              </a:lnSpc>
              <a:defRPr sz="108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94857" y="12019357"/>
            <a:ext cx="14716128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lnSpc>
                <a:spcPct val="100000"/>
              </a:lnSpc>
              <a:spcBef>
                <a:spcPts val="0"/>
              </a:spcBef>
              <a:buSzTx/>
              <a:buNone/>
            </a:lvl1pPr>
            <a:lvl2pPr marL="0" indent="0" algn="ctr" defTabSz="821529">
              <a:lnSpc>
                <a:spcPct val="100000"/>
              </a:lnSpc>
              <a:spcBef>
                <a:spcPts val="0"/>
              </a:spcBef>
              <a:buSzTx/>
              <a:buNone/>
            </a:lvl2pPr>
            <a:lvl3pPr marL="0" indent="0" algn="ctr" defTabSz="821529">
              <a:lnSpc>
                <a:spcPct val="100000"/>
              </a:lnSpc>
              <a:spcBef>
                <a:spcPts val="0"/>
              </a:spcBef>
              <a:buSzTx/>
              <a:buNone/>
            </a:lvl3pPr>
            <a:lvl4pPr marL="0" indent="0" algn="ctr" defTabSz="821529">
              <a:lnSpc>
                <a:spcPct val="100000"/>
              </a:lnSpc>
              <a:spcBef>
                <a:spcPts val="0"/>
              </a:spcBef>
              <a:buSzTx/>
              <a:buNone/>
            </a:lvl4pPr>
            <a:lvl5pPr marL="0" indent="0" algn="ctr" defTabSz="821529">
              <a:lnSpc>
                <a:spcPct val="100000"/>
              </a:lnSpc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9" y="13073062"/>
            <a:ext cx="409777" cy="415642"/>
          </a:xfrm>
          <a:prstGeom prst="rect">
            <a:avLst/>
          </a:prstGeom>
        </p:spPr>
        <p:txBody>
          <a:bodyPr lIns="71435" tIns="71435" rIns="71435" bIns="71435" anchor="t"/>
          <a:lstStyle>
            <a:lvl1pPr defTabSz="821529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1" name="image3.png" descr="image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62457" y="11511306"/>
            <a:ext cx="2262292" cy="220935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© Alexandre Daniel 2022 ∣ Todos os direitos reservados ∣ Reprodução proibida"/>
          <p:cNvSpPr txBox="1"/>
          <p:nvPr/>
        </p:nvSpPr>
        <p:spPr>
          <a:xfrm>
            <a:off x="170888" y="12858290"/>
            <a:ext cx="18283112" cy="888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598" tIns="101598" rIns="101598" bIns="101598" anchor="ctr">
            <a:spAutoFit/>
          </a:bodyPr>
          <a:lstStyle/>
          <a:p>
            <a:pPr algn="ctr" defTabSz="821529">
              <a:lnSpc>
                <a:spcPct val="100000"/>
              </a:lnSpc>
              <a:spcBef>
                <a:spcPts val="0"/>
              </a:spcBef>
              <a:defRPr sz="4000" b="1"/>
            </a:pPr>
            <a:r>
              <a:t>© </a:t>
            </a:r>
            <a:r>
              <a:rPr b="0"/>
              <a:t>Alexandre Daniel 2024</a:t>
            </a:r>
            <a:r>
              <a:t> </a:t>
            </a:r>
            <a:r>
              <a:rPr b="0">
                <a:latin typeface="Arial Unicode MS"/>
                <a:ea typeface="Arial Unicode MS"/>
                <a:cs typeface="Arial Unicode MS"/>
                <a:sym typeface="Arial Unicode MS"/>
              </a:rPr>
              <a:t>∣ </a:t>
            </a:r>
            <a:r>
              <a:rPr b="0"/>
              <a:t>Todos os direitos reservados</a:t>
            </a:r>
            <a:r>
              <a:t> </a:t>
            </a:r>
            <a:r>
              <a:rPr b="0">
                <a:latin typeface="Arial Unicode MS"/>
                <a:ea typeface="Arial Unicode MS"/>
                <a:cs typeface="Arial Unicode MS"/>
                <a:sym typeface="Arial Unicode MS"/>
              </a:rPr>
              <a:t>∣ Reprodução proibida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t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7" Type="http://schemas.openxmlformats.org/officeDocument/2006/relationships/image" Target="../media/image39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tif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tiff"/><Relationship Id="rId3" Type="http://schemas.openxmlformats.org/officeDocument/2006/relationships/hyperlink" Target="http://www.gattos.vet.br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hyperlink" Target="mailto:alexandre.daniel@gattos.vet.br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tif"/><Relationship Id="rId11" Type="http://schemas.openxmlformats.org/officeDocument/2006/relationships/image" Target="../media/image50.jpeg"/><Relationship Id="rId5" Type="http://schemas.openxmlformats.org/officeDocument/2006/relationships/image" Target="../media/image44.tif"/><Relationship Id="rId10" Type="http://schemas.openxmlformats.org/officeDocument/2006/relationships/image" Target="../media/image49.png"/><Relationship Id="rId4" Type="http://schemas.openxmlformats.org/officeDocument/2006/relationships/image" Target="../media/image43.tiff"/><Relationship Id="rId9" Type="http://schemas.openxmlformats.org/officeDocument/2006/relationships/image" Target="../media/image48.tif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vm.ncsu.edu/research/labs/clinical-sciences/comparative-pain-research/clinical-metrology-instruments/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lexandre G. T. Daniel, MV, MSc, DipABVP (Feline), FFABVP(CAPMP)…"/>
          <p:cNvSpPr txBox="1">
            <a:spLocks noGrp="1"/>
          </p:cNvSpPr>
          <p:nvPr>
            <p:ph type="body" sz="half" idx="1"/>
          </p:nvPr>
        </p:nvSpPr>
        <p:spPr>
          <a:xfrm>
            <a:off x="147043" y="10651897"/>
            <a:ext cx="24089914" cy="3024895"/>
          </a:xfrm>
          <a:prstGeom prst="rect">
            <a:avLst/>
          </a:prstGeom>
        </p:spPr>
        <p:txBody>
          <a:bodyPr lIns="101600" tIns="101600" rIns="101600" bIns="101600" anchor="ctr"/>
          <a:lstStyle/>
          <a:p>
            <a:pPr defTabSz="328611">
              <a:defRPr sz="5000" b="1">
                <a:solidFill>
                  <a:srgbClr val="212121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dirty="0"/>
              <a:t>Alexandre G. T. Daniel, MV, MSc, DABVP (Feline), FFABVP(CAPMP)</a:t>
            </a:r>
          </a:p>
          <a:p>
            <a:pPr defTabSz="328611">
              <a:defRPr sz="3600" b="1" i="1">
                <a:solidFill>
                  <a:srgbClr val="212121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dirty="0"/>
              <a:t>American </a:t>
            </a:r>
            <a:r>
              <a:rPr lang="en-US" dirty="0"/>
              <a:t>Board-Certified</a:t>
            </a:r>
            <a:r>
              <a:rPr dirty="0"/>
              <a:t> Feline Specialist</a:t>
            </a:r>
          </a:p>
          <a:p>
            <a:pPr defTabSz="328611">
              <a:defRPr sz="2400" b="1" i="1">
                <a:solidFill>
                  <a:srgbClr val="212121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dirty="0"/>
              <a:t>ABVP Founding Fellow in Companion Animal Pain Management</a:t>
            </a:r>
          </a:p>
          <a:p>
            <a:pPr defTabSz="328611">
              <a:defRPr sz="2400" b="1">
                <a:solidFill>
                  <a:srgbClr val="212121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dirty="0" err="1"/>
              <a:t>Gattos</a:t>
            </a:r>
            <a:r>
              <a:rPr dirty="0"/>
              <a:t> Medicina Felina®</a:t>
            </a:r>
          </a:p>
          <a:p>
            <a:pPr defTabSz="328611">
              <a:defRPr sz="2400" b="1">
                <a:solidFill>
                  <a:srgbClr val="212121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 dirty="0" err="1"/>
              <a:t>CatExpert</a:t>
            </a:r>
            <a:r>
              <a:rPr dirty="0"/>
              <a:t>®</a:t>
            </a:r>
          </a:p>
        </p:txBody>
      </p:sp>
      <p:pic>
        <p:nvPicPr>
          <p:cNvPr id="253" name="guelph-rehab-post-chronic-pain-management.jpg" descr="guelph-rehab-post-chronic-pain-manag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8" y="-5958222"/>
            <a:ext cx="23583764" cy="135538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C7399-CE45-4C12-40EB-7B5B3EADF3C5}"/>
              </a:ext>
            </a:extLst>
          </p:cNvPr>
          <p:cNvSpPr txBox="1"/>
          <p:nvPr/>
        </p:nvSpPr>
        <p:spPr>
          <a:xfrm>
            <a:off x="2228850" y="8056824"/>
            <a:ext cx="19926300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I Manage OA Pain In Cats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Captura de Tela 2022-11-22 às 08.49.40.png" descr="Captura de Tela 2022-11-22 às 08.49.4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6" y="24950"/>
            <a:ext cx="8953776" cy="2292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Captura de Tela 2022-11-22 às 08.52.58.png" descr="Captura de Tela 2022-11-22 às 08.52.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822" y="1022072"/>
            <a:ext cx="10384912" cy="1260065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Retângulo"/>
          <p:cNvSpPr/>
          <p:nvPr/>
        </p:nvSpPr>
        <p:spPr>
          <a:xfrm>
            <a:off x="14929408" y="2389651"/>
            <a:ext cx="2615767" cy="9865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" name="Retângulo"/>
          <p:cNvSpPr/>
          <p:nvPr/>
        </p:nvSpPr>
        <p:spPr>
          <a:xfrm>
            <a:off x="8615215" y="2389650"/>
            <a:ext cx="3499536" cy="9865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" name="MULTIMODAL"/>
          <p:cNvSpPr txBox="1"/>
          <p:nvPr/>
        </p:nvSpPr>
        <p:spPr>
          <a:xfrm>
            <a:off x="18081628" y="6368048"/>
            <a:ext cx="4633631" cy="94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6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MULTIMODAL</a:t>
            </a:r>
          </a:p>
        </p:txBody>
      </p:sp>
      <p:sp>
        <p:nvSpPr>
          <p:cNvPr id="300" name="Rectangle"/>
          <p:cNvSpPr/>
          <p:nvPr/>
        </p:nvSpPr>
        <p:spPr>
          <a:xfrm>
            <a:off x="15814597" y="1460965"/>
            <a:ext cx="2540001" cy="9291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m 2" descr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6183" y="-177557"/>
            <a:ext cx="11286047" cy="4215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m 6" descr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67" y="56004"/>
            <a:ext cx="12390920" cy="12390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m 8" descr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7195" y="7919129"/>
            <a:ext cx="5804023" cy="1057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m 4" descr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7300" y="3950775"/>
            <a:ext cx="11215605" cy="4107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Captura de Tela 2024-05-15 às 17.13.19.png" descr="Captura de Tela 2024-05-15 às 17.13.19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5938" y="9037629"/>
            <a:ext cx="10344067" cy="3439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Captura de Tela 2024-05-15 às 17.08.52.png" descr="Captura de Tela 2024-05-15 às 17.08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17" y="110836"/>
            <a:ext cx="13511450" cy="303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Captura de Tela 2024-05-15 às 17.14.37.png" descr="Captura de Tela 2024-05-15 às 17.14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1644" y="1347305"/>
            <a:ext cx="8153403" cy="93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Captura de Tela 2024-05-15 às 17.15.32.png" descr="Captura de Tela 2024-05-15 às 17.15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17" y="3759200"/>
            <a:ext cx="22855766" cy="6631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NGF - Neurotrofina…"/>
          <p:cNvSpPr txBox="1">
            <a:spLocks noGrp="1"/>
          </p:cNvSpPr>
          <p:nvPr>
            <p:ph type="body" idx="1"/>
          </p:nvPr>
        </p:nvSpPr>
        <p:spPr>
          <a:xfrm>
            <a:off x="484481" y="1602991"/>
            <a:ext cx="23260868" cy="12573004"/>
          </a:xfrm>
          <a:prstGeom prst="rect">
            <a:avLst/>
          </a:prstGeom>
        </p:spPr>
        <p:txBody>
          <a:bodyPr lIns="101600" tIns="101600" rIns="101600" bIns="101600" anchor="ctr"/>
          <a:lstStyle/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NGF - </a:t>
            </a:r>
            <a:r>
              <a:rPr dirty="0" err="1"/>
              <a:t>neurotrophin</a:t>
            </a:r>
            <a:endParaRPr dirty="0"/>
          </a:p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It binds to the TrkA receptor (&amp;p75)</a:t>
            </a:r>
          </a:p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Growth and maintenance of the CNS during developmental stages</a:t>
            </a:r>
          </a:p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In adult</a:t>
            </a:r>
            <a:r>
              <a:rPr lang="en-US" dirty="0"/>
              <a:t>s</a:t>
            </a:r>
            <a:r>
              <a:rPr dirty="0"/>
              <a:t>, NGF acts as a pro-nociceptive signaling protein in conditions where it is overexpressed</a:t>
            </a:r>
          </a:p>
        </p:txBody>
      </p:sp>
      <p:sp>
        <p:nvSpPr>
          <p:cNvPr id="313" name="Anticorpos anti-NGF"/>
          <p:cNvSpPr txBox="1">
            <a:spLocks noGrp="1"/>
          </p:cNvSpPr>
          <p:nvPr>
            <p:ph type="title"/>
          </p:nvPr>
        </p:nvSpPr>
        <p:spPr>
          <a:xfrm>
            <a:off x="2585863" y="289458"/>
            <a:ext cx="19212274" cy="2035595"/>
          </a:xfrm>
          <a:prstGeom prst="rect">
            <a:avLst/>
          </a:prstGeom>
        </p:spPr>
        <p:txBody>
          <a:bodyPr lIns="101600" tIns="101600" rIns="101600" bIns="101600" anchor="ctr">
            <a:normAutofit/>
          </a:bodyPr>
          <a:lstStyle>
            <a:lvl1pPr defTabSz="911349">
              <a:lnSpc>
                <a:spcPct val="100000"/>
              </a:lnSpc>
              <a:defRPr sz="1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0" dirty="0"/>
              <a:t>Anti-NGF monoclonal Ab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27" y="63154"/>
            <a:ext cx="17873121" cy="12006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619" y="11922167"/>
            <a:ext cx="5257803" cy="533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920" y="11085617"/>
            <a:ext cx="4978403" cy="838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20"/>
          <p:cNvSpPr txBox="1"/>
          <p:nvPr/>
        </p:nvSpPr>
        <p:spPr>
          <a:xfrm>
            <a:off x="654626" y="2858923"/>
            <a:ext cx="17318508" cy="670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marL="321424" indent="-321424" defTabSz="1828800">
              <a:lnSpc>
                <a:spcPct val="100000"/>
              </a:lnSpc>
              <a:spcBef>
                <a:spcPts val="2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77% percent of cat </a:t>
            </a:r>
            <a:r>
              <a:rPr lang="en-US" dirty="0"/>
              <a:t>caregivers</a:t>
            </a:r>
            <a:r>
              <a:rPr dirty="0"/>
              <a:t> reported observing an improvement in pain-related signs after their cats were treated with </a:t>
            </a:r>
            <a:r>
              <a:rPr dirty="0" err="1"/>
              <a:t>Solensia</a:t>
            </a:r>
            <a:r>
              <a:rPr dirty="0"/>
              <a:t> for three months</a:t>
            </a:r>
            <a:r>
              <a:rPr baseline="31000" dirty="0"/>
              <a:t>1</a:t>
            </a:r>
            <a:r>
              <a:rPr dirty="0"/>
              <a:t>*</a:t>
            </a:r>
          </a:p>
          <a:p>
            <a:pPr marL="321424" indent="-321424" defTabSz="1828800">
              <a:lnSpc>
                <a:spcPct val="100000"/>
              </a:lnSpc>
              <a:spcBef>
                <a:spcPts val="2400"/>
              </a:spcBef>
              <a:buSzPct val="100000"/>
              <a:buFont typeface="Arial"/>
              <a:buChar char="•"/>
              <a:defRPr b="1">
                <a:solidFill>
                  <a:srgbClr val="AA00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solidFill>
                  <a:srgbClr val="000000"/>
                </a:solidFill>
              </a:rPr>
              <a:t>Supports improved mobility, comfort, and </a:t>
            </a:r>
            <a:r>
              <a:rPr b="0">
                <a:solidFill>
                  <a:srgbClr val="000000"/>
                </a:solidFill>
              </a:rPr>
              <a:t>overall wellbeing </a:t>
            </a:r>
            <a:r>
              <a:rPr b="0" dirty="0">
                <a:solidFill>
                  <a:srgbClr val="000000"/>
                </a:solidFill>
              </a:rPr>
              <a:t>in cats</a:t>
            </a:r>
            <a:r>
              <a:rPr b="0" baseline="31000" dirty="0">
                <a:solidFill>
                  <a:srgbClr val="000000"/>
                </a:solidFill>
              </a:rPr>
              <a:t>2</a:t>
            </a:r>
          </a:p>
          <a:p>
            <a:pPr marL="321424" indent="-321424" defTabSz="1828800">
              <a:lnSpc>
                <a:spcPct val="100000"/>
              </a:lnSpc>
              <a:spcBef>
                <a:spcPts val="2400"/>
              </a:spcBef>
              <a:buClr>
                <a:srgbClr val="9D0064"/>
              </a:buClr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a field study involving cats with chronic kidney disease at IRIS stages 1 and 2, </a:t>
            </a:r>
            <a:r>
              <a:rPr dirty="0" err="1"/>
              <a:t>Solensia</a:t>
            </a:r>
            <a:r>
              <a:rPr dirty="0"/>
              <a:t> was found to be well tolerated in these patients</a:t>
            </a:r>
            <a:r>
              <a:rPr baseline="31000" dirty="0"/>
              <a:t>3*</a:t>
            </a:r>
          </a:p>
        </p:txBody>
      </p:sp>
      <p:sp>
        <p:nvSpPr>
          <p:cNvPr id="320" name="Rectangle 8"/>
          <p:cNvSpPr txBox="1"/>
          <p:nvPr/>
        </p:nvSpPr>
        <p:spPr>
          <a:xfrm>
            <a:off x="1871661" y="10616936"/>
            <a:ext cx="16503679" cy="737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lvl="1" indent="13393" defTabSz="1828800">
              <a:lnSpc>
                <a:spcPct val="100000"/>
              </a:lnSpc>
              <a:spcBef>
                <a:spcPts val="2400"/>
              </a:spcBef>
              <a:defRPr sz="4000" baseline="31299">
                <a:latin typeface="Arial"/>
                <a:ea typeface="Arial"/>
                <a:cs typeface="Arial"/>
                <a:sym typeface="Arial"/>
              </a:defRPr>
            </a:pPr>
            <a:r>
              <a:t>A total of 131 out of 267 treated cats were identified as having chronic kidney disease at IRIS stages 1 or 2.</a:t>
            </a:r>
          </a:p>
        </p:txBody>
      </p:sp>
      <p:sp>
        <p:nvSpPr>
          <p:cNvPr id="321" name="TextBox 14"/>
          <p:cNvSpPr txBox="1"/>
          <p:nvPr/>
        </p:nvSpPr>
        <p:spPr>
          <a:xfrm>
            <a:off x="1231600" y="11961456"/>
            <a:ext cx="21920800" cy="786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1. Gruen ME, Myers JAE, Tena JS, Becskei C, Cleaver DM, Lascelles BDX. Frunevetmab, a felinized anti-nerve growth factor monoclonal antibody, for the treatment of pain from osteoarthritis in cats. J Vet Intern Med. 2021 Nov;35(6):2752-2762;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2. Gruen ME, Myers JAE, Lascelles BDX. E cacy and Safety of an Anti-nerve Growth Factor Antibody (Frunevetmab) for the Treatment of Degenerative Joint Disease-Associated Chronic Pain in Cats: A Multisite Pilot Field Study. Front VetSci. 2021 May 28;8:610028;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3. Estudo NV-02-11F16-001</a:t>
            </a:r>
          </a:p>
        </p:txBody>
      </p:sp>
      <p:sp>
        <p:nvSpPr>
          <p:cNvPr id="322" name="Anticorpos anti-NGF"/>
          <p:cNvSpPr txBox="1">
            <a:spLocks noGrp="1"/>
          </p:cNvSpPr>
          <p:nvPr>
            <p:ph type="title"/>
          </p:nvPr>
        </p:nvSpPr>
        <p:spPr>
          <a:xfrm>
            <a:off x="2585863" y="289458"/>
            <a:ext cx="19212274" cy="2035595"/>
          </a:xfrm>
          <a:prstGeom prst="rect">
            <a:avLst/>
          </a:prstGeom>
        </p:spPr>
        <p:txBody>
          <a:bodyPr lIns="101600" tIns="101600" rIns="101600" bIns="101600" anchor="ctr">
            <a:normAutofit/>
          </a:bodyPr>
          <a:lstStyle>
            <a:lvl1pPr defTabSz="911349">
              <a:lnSpc>
                <a:spcPct val="100000"/>
              </a:lnSpc>
              <a:defRPr sz="1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0" dirty="0"/>
              <a:t>Anti-NGF monoclonal Ab</a:t>
            </a:r>
          </a:p>
        </p:txBody>
      </p:sp>
      <p:pic>
        <p:nvPicPr>
          <p:cNvPr id="323" name="IMG_1463.jpeg" descr="IMG_1463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1458" y="4449338"/>
            <a:ext cx="6501322" cy="5387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8" extrusionOk="0">
                <a:moveTo>
                  <a:pt x="7349" y="0"/>
                </a:moveTo>
                <a:cubicBezTo>
                  <a:pt x="7155" y="0"/>
                  <a:pt x="7009" y="14"/>
                  <a:pt x="7000" y="32"/>
                </a:cubicBezTo>
                <a:cubicBezTo>
                  <a:pt x="6991" y="49"/>
                  <a:pt x="6901" y="60"/>
                  <a:pt x="6797" y="60"/>
                </a:cubicBezTo>
                <a:cubicBezTo>
                  <a:pt x="6694" y="60"/>
                  <a:pt x="6603" y="75"/>
                  <a:pt x="6594" y="92"/>
                </a:cubicBezTo>
                <a:cubicBezTo>
                  <a:pt x="6585" y="109"/>
                  <a:pt x="6501" y="123"/>
                  <a:pt x="6407" y="124"/>
                </a:cubicBezTo>
                <a:cubicBezTo>
                  <a:pt x="6297" y="125"/>
                  <a:pt x="6218" y="139"/>
                  <a:pt x="6186" y="168"/>
                </a:cubicBezTo>
                <a:cubicBezTo>
                  <a:pt x="6152" y="200"/>
                  <a:pt x="6073" y="216"/>
                  <a:pt x="5927" y="216"/>
                </a:cubicBezTo>
                <a:cubicBezTo>
                  <a:pt x="5811" y="216"/>
                  <a:pt x="5710" y="228"/>
                  <a:pt x="5701" y="245"/>
                </a:cubicBezTo>
                <a:cubicBezTo>
                  <a:pt x="5693" y="262"/>
                  <a:pt x="5608" y="276"/>
                  <a:pt x="5511" y="276"/>
                </a:cubicBezTo>
                <a:cubicBezTo>
                  <a:pt x="5415" y="276"/>
                  <a:pt x="5327" y="291"/>
                  <a:pt x="5318" y="308"/>
                </a:cubicBezTo>
                <a:cubicBezTo>
                  <a:pt x="5309" y="325"/>
                  <a:pt x="5190" y="337"/>
                  <a:pt x="5049" y="337"/>
                </a:cubicBezTo>
                <a:cubicBezTo>
                  <a:pt x="4909" y="337"/>
                  <a:pt x="4792" y="351"/>
                  <a:pt x="4783" y="369"/>
                </a:cubicBezTo>
                <a:cubicBezTo>
                  <a:pt x="4774" y="385"/>
                  <a:pt x="4684" y="400"/>
                  <a:pt x="4583" y="400"/>
                </a:cubicBezTo>
                <a:cubicBezTo>
                  <a:pt x="4473" y="401"/>
                  <a:pt x="4376" y="418"/>
                  <a:pt x="4337" y="445"/>
                </a:cubicBezTo>
                <a:cubicBezTo>
                  <a:pt x="4298" y="472"/>
                  <a:pt x="4198" y="489"/>
                  <a:pt x="4076" y="489"/>
                </a:cubicBezTo>
                <a:cubicBezTo>
                  <a:pt x="3968" y="490"/>
                  <a:pt x="3874" y="504"/>
                  <a:pt x="3865" y="521"/>
                </a:cubicBezTo>
                <a:cubicBezTo>
                  <a:pt x="3857" y="538"/>
                  <a:pt x="3759" y="553"/>
                  <a:pt x="3647" y="553"/>
                </a:cubicBezTo>
                <a:cubicBezTo>
                  <a:pt x="3529" y="553"/>
                  <a:pt x="3444" y="567"/>
                  <a:pt x="3444" y="585"/>
                </a:cubicBezTo>
                <a:cubicBezTo>
                  <a:pt x="3444" y="602"/>
                  <a:pt x="3363" y="613"/>
                  <a:pt x="3254" y="613"/>
                </a:cubicBezTo>
                <a:cubicBezTo>
                  <a:pt x="3074" y="613"/>
                  <a:pt x="3064" y="619"/>
                  <a:pt x="3001" y="709"/>
                </a:cubicBezTo>
                <a:lnTo>
                  <a:pt x="2932" y="804"/>
                </a:lnTo>
                <a:lnTo>
                  <a:pt x="2935" y="1592"/>
                </a:lnTo>
                <a:cubicBezTo>
                  <a:pt x="2935" y="2026"/>
                  <a:pt x="2949" y="2534"/>
                  <a:pt x="2964" y="2720"/>
                </a:cubicBezTo>
                <a:cubicBezTo>
                  <a:pt x="2993" y="3091"/>
                  <a:pt x="3018" y="3710"/>
                  <a:pt x="3059" y="5024"/>
                </a:cubicBezTo>
                <a:cubicBezTo>
                  <a:pt x="3081" y="5727"/>
                  <a:pt x="3096" y="5918"/>
                  <a:pt x="3138" y="6082"/>
                </a:cubicBezTo>
                <a:cubicBezTo>
                  <a:pt x="3257" y="6553"/>
                  <a:pt x="3285" y="6699"/>
                  <a:pt x="3256" y="6682"/>
                </a:cubicBezTo>
                <a:cubicBezTo>
                  <a:pt x="3240" y="6673"/>
                  <a:pt x="3208" y="6658"/>
                  <a:pt x="3183" y="6647"/>
                </a:cubicBezTo>
                <a:cubicBezTo>
                  <a:pt x="3159" y="6637"/>
                  <a:pt x="3138" y="6618"/>
                  <a:pt x="3138" y="6603"/>
                </a:cubicBezTo>
                <a:cubicBezTo>
                  <a:pt x="3138" y="6588"/>
                  <a:pt x="3123" y="6575"/>
                  <a:pt x="3106" y="6574"/>
                </a:cubicBezTo>
                <a:cubicBezTo>
                  <a:pt x="3088" y="6574"/>
                  <a:pt x="3017" y="6510"/>
                  <a:pt x="2948" y="6434"/>
                </a:cubicBezTo>
                <a:cubicBezTo>
                  <a:pt x="2839" y="6316"/>
                  <a:pt x="2808" y="6298"/>
                  <a:pt x="2711" y="6298"/>
                </a:cubicBezTo>
                <a:cubicBezTo>
                  <a:pt x="2606" y="6298"/>
                  <a:pt x="2463" y="6383"/>
                  <a:pt x="2341" y="6520"/>
                </a:cubicBezTo>
                <a:cubicBezTo>
                  <a:pt x="2295" y="6572"/>
                  <a:pt x="2129" y="6744"/>
                  <a:pt x="1964" y="6911"/>
                </a:cubicBezTo>
                <a:cubicBezTo>
                  <a:pt x="1890" y="6986"/>
                  <a:pt x="1817" y="7062"/>
                  <a:pt x="1801" y="7079"/>
                </a:cubicBezTo>
                <a:cubicBezTo>
                  <a:pt x="1785" y="7097"/>
                  <a:pt x="1740" y="7134"/>
                  <a:pt x="1703" y="7159"/>
                </a:cubicBezTo>
                <a:cubicBezTo>
                  <a:pt x="1666" y="7184"/>
                  <a:pt x="1587" y="7260"/>
                  <a:pt x="1527" y="7327"/>
                </a:cubicBezTo>
                <a:cubicBezTo>
                  <a:pt x="1466" y="7395"/>
                  <a:pt x="1375" y="7486"/>
                  <a:pt x="1326" y="7531"/>
                </a:cubicBezTo>
                <a:cubicBezTo>
                  <a:pt x="1277" y="7576"/>
                  <a:pt x="1190" y="7665"/>
                  <a:pt x="1134" y="7725"/>
                </a:cubicBezTo>
                <a:cubicBezTo>
                  <a:pt x="1078" y="7786"/>
                  <a:pt x="950" y="7911"/>
                  <a:pt x="849" y="8004"/>
                </a:cubicBezTo>
                <a:cubicBezTo>
                  <a:pt x="748" y="8097"/>
                  <a:pt x="623" y="8223"/>
                  <a:pt x="570" y="8284"/>
                </a:cubicBezTo>
                <a:cubicBezTo>
                  <a:pt x="516" y="8344"/>
                  <a:pt x="364" y="8488"/>
                  <a:pt x="235" y="8605"/>
                </a:cubicBezTo>
                <a:lnTo>
                  <a:pt x="0" y="8818"/>
                </a:lnTo>
                <a:lnTo>
                  <a:pt x="0" y="11315"/>
                </a:lnTo>
                <a:lnTo>
                  <a:pt x="0" y="13809"/>
                </a:lnTo>
                <a:lnTo>
                  <a:pt x="140" y="13930"/>
                </a:lnTo>
                <a:cubicBezTo>
                  <a:pt x="216" y="13998"/>
                  <a:pt x="279" y="14063"/>
                  <a:pt x="279" y="14073"/>
                </a:cubicBezTo>
                <a:cubicBezTo>
                  <a:pt x="280" y="14083"/>
                  <a:pt x="353" y="14159"/>
                  <a:pt x="440" y="14242"/>
                </a:cubicBezTo>
                <a:cubicBezTo>
                  <a:pt x="528" y="14324"/>
                  <a:pt x="649" y="14447"/>
                  <a:pt x="709" y="14515"/>
                </a:cubicBezTo>
                <a:cubicBezTo>
                  <a:pt x="770" y="14583"/>
                  <a:pt x="833" y="14645"/>
                  <a:pt x="849" y="14652"/>
                </a:cubicBezTo>
                <a:cubicBezTo>
                  <a:pt x="899" y="14673"/>
                  <a:pt x="1127" y="14882"/>
                  <a:pt x="1250" y="15020"/>
                </a:cubicBezTo>
                <a:cubicBezTo>
                  <a:pt x="1313" y="15091"/>
                  <a:pt x="1444" y="15229"/>
                  <a:pt x="1542" y="15325"/>
                </a:cubicBezTo>
                <a:cubicBezTo>
                  <a:pt x="1641" y="15421"/>
                  <a:pt x="1732" y="15517"/>
                  <a:pt x="1743" y="15538"/>
                </a:cubicBezTo>
                <a:cubicBezTo>
                  <a:pt x="1754" y="15559"/>
                  <a:pt x="1795" y="15593"/>
                  <a:pt x="1833" y="15617"/>
                </a:cubicBezTo>
                <a:cubicBezTo>
                  <a:pt x="1872" y="15641"/>
                  <a:pt x="1948" y="15713"/>
                  <a:pt x="2004" y="15773"/>
                </a:cubicBezTo>
                <a:cubicBezTo>
                  <a:pt x="2059" y="15833"/>
                  <a:pt x="2119" y="15881"/>
                  <a:pt x="2136" y="15881"/>
                </a:cubicBezTo>
                <a:cubicBezTo>
                  <a:pt x="2153" y="15882"/>
                  <a:pt x="2208" y="15918"/>
                  <a:pt x="2260" y="15961"/>
                </a:cubicBezTo>
                <a:cubicBezTo>
                  <a:pt x="2475" y="16136"/>
                  <a:pt x="2638" y="16038"/>
                  <a:pt x="3167" y="15420"/>
                </a:cubicBezTo>
                <a:cubicBezTo>
                  <a:pt x="3217" y="15361"/>
                  <a:pt x="3404" y="15150"/>
                  <a:pt x="3583" y="14947"/>
                </a:cubicBezTo>
                <a:cubicBezTo>
                  <a:pt x="3763" y="14744"/>
                  <a:pt x="3957" y="14523"/>
                  <a:pt x="4016" y="14455"/>
                </a:cubicBezTo>
                <a:cubicBezTo>
                  <a:pt x="4074" y="14388"/>
                  <a:pt x="4213" y="14234"/>
                  <a:pt x="4324" y="14115"/>
                </a:cubicBezTo>
                <a:cubicBezTo>
                  <a:pt x="4435" y="13997"/>
                  <a:pt x="4624" y="13785"/>
                  <a:pt x="4743" y="13644"/>
                </a:cubicBezTo>
                <a:cubicBezTo>
                  <a:pt x="4862" y="13503"/>
                  <a:pt x="4996" y="13353"/>
                  <a:pt x="5039" y="13311"/>
                </a:cubicBezTo>
                <a:cubicBezTo>
                  <a:pt x="5081" y="13268"/>
                  <a:pt x="5207" y="13128"/>
                  <a:pt x="5321" y="12999"/>
                </a:cubicBezTo>
                <a:cubicBezTo>
                  <a:pt x="5434" y="12870"/>
                  <a:pt x="5656" y="12620"/>
                  <a:pt x="5814" y="12443"/>
                </a:cubicBezTo>
                <a:cubicBezTo>
                  <a:pt x="6507" y="11665"/>
                  <a:pt x="6590" y="11553"/>
                  <a:pt x="6668" y="11296"/>
                </a:cubicBezTo>
                <a:cubicBezTo>
                  <a:pt x="6712" y="11151"/>
                  <a:pt x="6712" y="11150"/>
                  <a:pt x="6631" y="10775"/>
                </a:cubicBezTo>
                <a:cubicBezTo>
                  <a:pt x="6586" y="10568"/>
                  <a:pt x="6542" y="10351"/>
                  <a:pt x="6531" y="10292"/>
                </a:cubicBezTo>
                <a:cubicBezTo>
                  <a:pt x="6473" y="9975"/>
                  <a:pt x="6395" y="9650"/>
                  <a:pt x="6354" y="9555"/>
                </a:cubicBezTo>
                <a:cubicBezTo>
                  <a:pt x="6300" y="9430"/>
                  <a:pt x="6131" y="9263"/>
                  <a:pt x="5687" y="8894"/>
                </a:cubicBezTo>
                <a:cubicBezTo>
                  <a:pt x="5512" y="8748"/>
                  <a:pt x="5318" y="8580"/>
                  <a:pt x="5255" y="8522"/>
                </a:cubicBezTo>
                <a:cubicBezTo>
                  <a:pt x="5044" y="8330"/>
                  <a:pt x="4892" y="8188"/>
                  <a:pt x="4846" y="8138"/>
                </a:cubicBezTo>
                <a:cubicBezTo>
                  <a:pt x="4821" y="8110"/>
                  <a:pt x="4727" y="8026"/>
                  <a:pt x="4638" y="7953"/>
                </a:cubicBezTo>
                <a:cubicBezTo>
                  <a:pt x="4402" y="7761"/>
                  <a:pt x="4406" y="7768"/>
                  <a:pt x="4522" y="7705"/>
                </a:cubicBezTo>
                <a:cubicBezTo>
                  <a:pt x="4589" y="7669"/>
                  <a:pt x="4685" y="7648"/>
                  <a:pt x="4809" y="7648"/>
                </a:cubicBezTo>
                <a:cubicBezTo>
                  <a:pt x="4912" y="7648"/>
                  <a:pt x="5003" y="7637"/>
                  <a:pt x="5012" y="7620"/>
                </a:cubicBezTo>
                <a:cubicBezTo>
                  <a:pt x="5021" y="7603"/>
                  <a:pt x="5113" y="7588"/>
                  <a:pt x="5218" y="7588"/>
                </a:cubicBezTo>
                <a:cubicBezTo>
                  <a:pt x="5327" y="7588"/>
                  <a:pt x="5408" y="7574"/>
                  <a:pt x="5408" y="7556"/>
                </a:cubicBezTo>
                <a:cubicBezTo>
                  <a:pt x="5408" y="7539"/>
                  <a:pt x="5463" y="7528"/>
                  <a:pt x="5532" y="7528"/>
                </a:cubicBezTo>
                <a:cubicBezTo>
                  <a:pt x="5609" y="7528"/>
                  <a:pt x="5662" y="7513"/>
                  <a:pt x="5669" y="7489"/>
                </a:cubicBezTo>
                <a:cubicBezTo>
                  <a:pt x="5676" y="7463"/>
                  <a:pt x="5762" y="7446"/>
                  <a:pt x="5946" y="7439"/>
                </a:cubicBezTo>
                <a:cubicBezTo>
                  <a:pt x="6092" y="7433"/>
                  <a:pt x="6222" y="7416"/>
                  <a:pt x="6236" y="7400"/>
                </a:cubicBezTo>
                <a:cubicBezTo>
                  <a:pt x="6249" y="7385"/>
                  <a:pt x="6430" y="7372"/>
                  <a:pt x="6637" y="7372"/>
                </a:cubicBezTo>
                <a:cubicBezTo>
                  <a:pt x="6860" y="7372"/>
                  <a:pt x="7017" y="7361"/>
                  <a:pt x="7027" y="7343"/>
                </a:cubicBezTo>
                <a:cubicBezTo>
                  <a:pt x="7035" y="7326"/>
                  <a:pt x="7122" y="7311"/>
                  <a:pt x="7219" y="7311"/>
                </a:cubicBezTo>
                <a:cubicBezTo>
                  <a:pt x="7316" y="7311"/>
                  <a:pt x="7400" y="7297"/>
                  <a:pt x="7409" y="7280"/>
                </a:cubicBezTo>
                <a:cubicBezTo>
                  <a:pt x="7417" y="7263"/>
                  <a:pt x="7499" y="7251"/>
                  <a:pt x="7588" y="7251"/>
                </a:cubicBezTo>
                <a:cubicBezTo>
                  <a:pt x="7678" y="7251"/>
                  <a:pt x="7760" y="7236"/>
                  <a:pt x="7768" y="7219"/>
                </a:cubicBezTo>
                <a:cubicBezTo>
                  <a:pt x="7777" y="7202"/>
                  <a:pt x="7858" y="7189"/>
                  <a:pt x="7952" y="7188"/>
                </a:cubicBezTo>
                <a:cubicBezTo>
                  <a:pt x="8053" y="7188"/>
                  <a:pt x="8155" y="7170"/>
                  <a:pt x="8198" y="7143"/>
                </a:cubicBezTo>
                <a:cubicBezTo>
                  <a:pt x="8238" y="7118"/>
                  <a:pt x="8293" y="7095"/>
                  <a:pt x="8319" y="7095"/>
                </a:cubicBezTo>
                <a:cubicBezTo>
                  <a:pt x="8347" y="7095"/>
                  <a:pt x="8390" y="7053"/>
                  <a:pt x="8419" y="6997"/>
                </a:cubicBezTo>
                <a:cubicBezTo>
                  <a:pt x="8477" y="6884"/>
                  <a:pt x="8475" y="6827"/>
                  <a:pt x="8403" y="6021"/>
                </a:cubicBezTo>
                <a:cubicBezTo>
                  <a:pt x="8379" y="5759"/>
                  <a:pt x="8350" y="5345"/>
                  <a:pt x="8340" y="5100"/>
                </a:cubicBezTo>
                <a:cubicBezTo>
                  <a:pt x="8320" y="4661"/>
                  <a:pt x="8304" y="4478"/>
                  <a:pt x="8224" y="3842"/>
                </a:cubicBezTo>
                <a:cubicBezTo>
                  <a:pt x="8201" y="3664"/>
                  <a:pt x="8174" y="3435"/>
                  <a:pt x="8163" y="3333"/>
                </a:cubicBezTo>
                <a:cubicBezTo>
                  <a:pt x="8151" y="3232"/>
                  <a:pt x="8134" y="3127"/>
                  <a:pt x="8126" y="3101"/>
                </a:cubicBezTo>
                <a:cubicBezTo>
                  <a:pt x="8118" y="3076"/>
                  <a:pt x="8099" y="2925"/>
                  <a:pt x="8084" y="2764"/>
                </a:cubicBezTo>
                <a:cubicBezTo>
                  <a:pt x="8068" y="2604"/>
                  <a:pt x="8049" y="2389"/>
                  <a:pt x="8037" y="2288"/>
                </a:cubicBezTo>
                <a:cubicBezTo>
                  <a:pt x="7966" y="1658"/>
                  <a:pt x="7927" y="1311"/>
                  <a:pt x="7908" y="1122"/>
                </a:cubicBezTo>
                <a:cubicBezTo>
                  <a:pt x="7846" y="490"/>
                  <a:pt x="7831" y="371"/>
                  <a:pt x="7797" y="238"/>
                </a:cubicBezTo>
                <a:cubicBezTo>
                  <a:pt x="7739" y="5"/>
                  <a:pt x="7727" y="0"/>
                  <a:pt x="7349" y="0"/>
                </a:cubicBezTo>
                <a:close/>
                <a:moveTo>
                  <a:pt x="19600" y="3870"/>
                </a:moveTo>
                <a:cubicBezTo>
                  <a:pt x="19525" y="3870"/>
                  <a:pt x="19456" y="3885"/>
                  <a:pt x="19447" y="3902"/>
                </a:cubicBezTo>
                <a:cubicBezTo>
                  <a:pt x="19439" y="3919"/>
                  <a:pt x="19352" y="3933"/>
                  <a:pt x="19251" y="3934"/>
                </a:cubicBezTo>
                <a:cubicBezTo>
                  <a:pt x="19140" y="3934"/>
                  <a:pt x="19041" y="3952"/>
                  <a:pt x="19003" y="3978"/>
                </a:cubicBezTo>
                <a:cubicBezTo>
                  <a:pt x="18968" y="4002"/>
                  <a:pt x="18903" y="4022"/>
                  <a:pt x="18858" y="4023"/>
                </a:cubicBezTo>
                <a:cubicBezTo>
                  <a:pt x="18813" y="4023"/>
                  <a:pt x="18769" y="4039"/>
                  <a:pt x="18760" y="4055"/>
                </a:cubicBezTo>
                <a:cubicBezTo>
                  <a:pt x="18752" y="4072"/>
                  <a:pt x="18695" y="4086"/>
                  <a:pt x="18634" y="4086"/>
                </a:cubicBezTo>
                <a:cubicBezTo>
                  <a:pt x="18572" y="4086"/>
                  <a:pt x="18512" y="4101"/>
                  <a:pt x="18504" y="4118"/>
                </a:cubicBezTo>
                <a:cubicBezTo>
                  <a:pt x="18495" y="4135"/>
                  <a:pt x="18439" y="4147"/>
                  <a:pt x="18378" y="4147"/>
                </a:cubicBezTo>
                <a:cubicBezTo>
                  <a:pt x="18317" y="4147"/>
                  <a:pt x="18257" y="4162"/>
                  <a:pt x="18249" y="4178"/>
                </a:cubicBezTo>
                <a:cubicBezTo>
                  <a:pt x="18240" y="4195"/>
                  <a:pt x="18167" y="4210"/>
                  <a:pt x="18084" y="4210"/>
                </a:cubicBezTo>
                <a:cubicBezTo>
                  <a:pt x="18002" y="4210"/>
                  <a:pt x="17928" y="4222"/>
                  <a:pt x="17919" y="4239"/>
                </a:cubicBezTo>
                <a:cubicBezTo>
                  <a:pt x="17911" y="4256"/>
                  <a:pt x="17859" y="4270"/>
                  <a:pt x="17807" y="4271"/>
                </a:cubicBezTo>
                <a:cubicBezTo>
                  <a:pt x="17756" y="4271"/>
                  <a:pt x="17685" y="4291"/>
                  <a:pt x="17650" y="4315"/>
                </a:cubicBezTo>
                <a:cubicBezTo>
                  <a:pt x="17615" y="4339"/>
                  <a:pt x="17533" y="4362"/>
                  <a:pt x="17467" y="4363"/>
                </a:cubicBezTo>
                <a:cubicBezTo>
                  <a:pt x="17402" y="4363"/>
                  <a:pt x="17340" y="4378"/>
                  <a:pt x="17331" y="4394"/>
                </a:cubicBezTo>
                <a:cubicBezTo>
                  <a:pt x="17323" y="4411"/>
                  <a:pt x="17266" y="4423"/>
                  <a:pt x="17205" y="4423"/>
                </a:cubicBezTo>
                <a:cubicBezTo>
                  <a:pt x="17143" y="4423"/>
                  <a:pt x="17087" y="4438"/>
                  <a:pt x="17078" y="4455"/>
                </a:cubicBezTo>
                <a:cubicBezTo>
                  <a:pt x="17069" y="4472"/>
                  <a:pt x="16995" y="4486"/>
                  <a:pt x="16915" y="4487"/>
                </a:cubicBezTo>
                <a:cubicBezTo>
                  <a:pt x="16835" y="4487"/>
                  <a:pt x="16750" y="4505"/>
                  <a:pt x="16725" y="4528"/>
                </a:cubicBezTo>
                <a:cubicBezTo>
                  <a:pt x="16700" y="4550"/>
                  <a:pt x="16655" y="4561"/>
                  <a:pt x="16622" y="4553"/>
                </a:cubicBezTo>
                <a:cubicBezTo>
                  <a:pt x="16589" y="4546"/>
                  <a:pt x="16525" y="4561"/>
                  <a:pt x="16482" y="4588"/>
                </a:cubicBezTo>
                <a:cubicBezTo>
                  <a:pt x="16439" y="4615"/>
                  <a:pt x="16346" y="4639"/>
                  <a:pt x="16276" y="4639"/>
                </a:cubicBezTo>
                <a:cubicBezTo>
                  <a:pt x="16206" y="4639"/>
                  <a:pt x="16143" y="4654"/>
                  <a:pt x="16134" y="4671"/>
                </a:cubicBezTo>
                <a:cubicBezTo>
                  <a:pt x="16126" y="4688"/>
                  <a:pt x="16070" y="4700"/>
                  <a:pt x="16010" y="4700"/>
                </a:cubicBezTo>
                <a:cubicBezTo>
                  <a:pt x="15951" y="4700"/>
                  <a:pt x="15889" y="4713"/>
                  <a:pt x="15876" y="4728"/>
                </a:cubicBezTo>
                <a:cubicBezTo>
                  <a:pt x="15863" y="4743"/>
                  <a:pt x="15795" y="4764"/>
                  <a:pt x="15725" y="4773"/>
                </a:cubicBezTo>
                <a:cubicBezTo>
                  <a:pt x="15565" y="4792"/>
                  <a:pt x="15331" y="4851"/>
                  <a:pt x="15272" y="4887"/>
                </a:cubicBezTo>
                <a:cubicBezTo>
                  <a:pt x="15248" y="4902"/>
                  <a:pt x="15168" y="4915"/>
                  <a:pt x="15094" y="4916"/>
                </a:cubicBezTo>
                <a:cubicBezTo>
                  <a:pt x="14961" y="4916"/>
                  <a:pt x="14899" y="4951"/>
                  <a:pt x="14821" y="5074"/>
                </a:cubicBezTo>
                <a:cubicBezTo>
                  <a:pt x="14784" y="5134"/>
                  <a:pt x="14735" y="5478"/>
                  <a:pt x="14734" y="5685"/>
                </a:cubicBezTo>
                <a:cubicBezTo>
                  <a:pt x="14734" y="5868"/>
                  <a:pt x="14786" y="6315"/>
                  <a:pt x="14821" y="6450"/>
                </a:cubicBezTo>
                <a:cubicBezTo>
                  <a:pt x="14838" y="6515"/>
                  <a:pt x="14846" y="6790"/>
                  <a:pt x="14845" y="7137"/>
                </a:cubicBezTo>
                <a:cubicBezTo>
                  <a:pt x="14843" y="7657"/>
                  <a:pt x="14850" y="7749"/>
                  <a:pt x="14908" y="8033"/>
                </a:cubicBezTo>
                <a:cubicBezTo>
                  <a:pt x="14965" y="8313"/>
                  <a:pt x="15057" y="8657"/>
                  <a:pt x="15123" y="8833"/>
                </a:cubicBezTo>
                <a:cubicBezTo>
                  <a:pt x="15157" y="8922"/>
                  <a:pt x="15296" y="9421"/>
                  <a:pt x="15330" y="9583"/>
                </a:cubicBezTo>
                <a:cubicBezTo>
                  <a:pt x="15346" y="9659"/>
                  <a:pt x="15385" y="9813"/>
                  <a:pt x="15417" y="9923"/>
                </a:cubicBezTo>
                <a:cubicBezTo>
                  <a:pt x="15505" y="10223"/>
                  <a:pt x="15576" y="10508"/>
                  <a:pt x="15595" y="10629"/>
                </a:cubicBezTo>
                <a:cubicBezTo>
                  <a:pt x="15620" y="10783"/>
                  <a:pt x="15988" y="12250"/>
                  <a:pt x="16021" y="12329"/>
                </a:cubicBezTo>
                <a:cubicBezTo>
                  <a:pt x="16036" y="12365"/>
                  <a:pt x="16079" y="12433"/>
                  <a:pt x="16116" y="12478"/>
                </a:cubicBezTo>
                <a:cubicBezTo>
                  <a:pt x="16174" y="12550"/>
                  <a:pt x="16205" y="12562"/>
                  <a:pt x="16342" y="12564"/>
                </a:cubicBezTo>
                <a:cubicBezTo>
                  <a:pt x="16428" y="12565"/>
                  <a:pt x="16507" y="12552"/>
                  <a:pt x="16516" y="12535"/>
                </a:cubicBezTo>
                <a:cubicBezTo>
                  <a:pt x="16524" y="12518"/>
                  <a:pt x="16609" y="12504"/>
                  <a:pt x="16705" y="12504"/>
                </a:cubicBezTo>
                <a:cubicBezTo>
                  <a:pt x="16802" y="12504"/>
                  <a:pt x="16890" y="12489"/>
                  <a:pt x="16899" y="12472"/>
                </a:cubicBezTo>
                <a:cubicBezTo>
                  <a:pt x="16908" y="12455"/>
                  <a:pt x="16968" y="12440"/>
                  <a:pt x="17033" y="12440"/>
                </a:cubicBezTo>
                <a:cubicBezTo>
                  <a:pt x="17099" y="12439"/>
                  <a:pt x="17183" y="12420"/>
                  <a:pt x="17218" y="12395"/>
                </a:cubicBezTo>
                <a:cubicBezTo>
                  <a:pt x="17253" y="12371"/>
                  <a:pt x="17324" y="12352"/>
                  <a:pt x="17376" y="12351"/>
                </a:cubicBezTo>
                <a:cubicBezTo>
                  <a:pt x="17428" y="12350"/>
                  <a:pt x="17476" y="12336"/>
                  <a:pt x="17484" y="12319"/>
                </a:cubicBezTo>
                <a:cubicBezTo>
                  <a:pt x="17493" y="12302"/>
                  <a:pt x="17555" y="12287"/>
                  <a:pt x="17624" y="12287"/>
                </a:cubicBezTo>
                <a:cubicBezTo>
                  <a:pt x="17692" y="12287"/>
                  <a:pt x="17758" y="12276"/>
                  <a:pt x="17766" y="12259"/>
                </a:cubicBezTo>
                <a:cubicBezTo>
                  <a:pt x="17775" y="12242"/>
                  <a:pt x="17844" y="12227"/>
                  <a:pt x="17919" y="12227"/>
                </a:cubicBezTo>
                <a:cubicBezTo>
                  <a:pt x="17995" y="12227"/>
                  <a:pt x="18063" y="12212"/>
                  <a:pt x="18072" y="12195"/>
                </a:cubicBezTo>
                <a:cubicBezTo>
                  <a:pt x="18081" y="12178"/>
                  <a:pt x="18156" y="12167"/>
                  <a:pt x="18238" y="12167"/>
                </a:cubicBezTo>
                <a:cubicBezTo>
                  <a:pt x="18321" y="12167"/>
                  <a:pt x="18395" y="12152"/>
                  <a:pt x="18403" y="12135"/>
                </a:cubicBezTo>
                <a:cubicBezTo>
                  <a:pt x="18412" y="12118"/>
                  <a:pt x="18458" y="12103"/>
                  <a:pt x="18507" y="12103"/>
                </a:cubicBezTo>
                <a:cubicBezTo>
                  <a:pt x="18556" y="12103"/>
                  <a:pt x="18635" y="12084"/>
                  <a:pt x="18685" y="12059"/>
                </a:cubicBezTo>
                <a:cubicBezTo>
                  <a:pt x="18736" y="12033"/>
                  <a:pt x="18841" y="12011"/>
                  <a:pt x="18916" y="12011"/>
                </a:cubicBezTo>
                <a:cubicBezTo>
                  <a:pt x="18990" y="12011"/>
                  <a:pt x="19057" y="11999"/>
                  <a:pt x="19066" y="11982"/>
                </a:cubicBezTo>
                <a:cubicBezTo>
                  <a:pt x="19075" y="11965"/>
                  <a:pt x="19144" y="11951"/>
                  <a:pt x="19219" y="11951"/>
                </a:cubicBezTo>
                <a:cubicBezTo>
                  <a:pt x="19295" y="11951"/>
                  <a:pt x="19363" y="11936"/>
                  <a:pt x="19372" y="11919"/>
                </a:cubicBezTo>
                <a:cubicBezTo>
                  <a:pt x="19381" y="11902"/>
                  <a:pt x="19453" y="11888"/>
                  <a:pt x="19533" y="11887"/>
                </a:cubicBezTo>
                <a:cubicBezTo>
                  <a:pt x="19613" y="11886"/>
                  <a:pt x="19706" y="11867"/>
                  <a:pt x="19741" y="11843"/>
                </a:cubicBezTo>
                <a:cubicBezTo>
                  <a:pt x="19776" y="11818"/>
                  <a:pt x="19847" y="11799"/>
                  <a:pt x="19898" y="11798"/>
                </a:cubicBezTo>
                <a:cubicBezTo>
                  <a:pt x="19950" y="11797"/>
                  <a:pt x="20001" y="11783"/>
                  <a:pt x="20010" y="11766"/>
                </a:cubicBezTo>
                <a:cubicBezTo>
                  <a:pt x="20019" y="11749"/>
                  <a:pt x="20081" y="11735"/>
                  <a:pt x="20150" y="11735"/>
                </a:cubicBezTo>
                <a:cubicBezTo>
                  <a:pt x="20218" y="11735"/>
                  <a:pt x="20281" y="11723"/>
                  <a:pt x="20290" y="11706"/>
                </a:cubicBezTo>
                <a:cubicBezTo>
                  <a:pt x="20298" y="11689"/>
                  <a:pt x="20363" y="11674"/>
                  <a:pt x="20432" y="11674"/>
                </a:cubicBezTo>
                <a:cubicBezTo>
                  <a:pt x="20500" y="11674"/>
                  <a:pt x="20563" y="11659"/>
                  <a:pt x="20572" y="11642"/>
                </a:cubicBezTo>
                <a:cubicBezTo>
                  <a:pt x="20580" y="11625"/>
                  <a:pt x="20628" y="11611"/>
                  <a:pt x="20680" y="11611"/>
                </a:cubicBezTo>
                <a:cubicBezTo>
                  <a:pt x="20808" y="11609"/>
                  <a:pt x="21037" y="11512"/>
                  <a:pt x="21139" y="11414"/>
                </a:cubicBezTo>
                <a:cubicBezTo>
                  <a:pt x="21273" y="11285"/>
                  <a:pt x="21279" y="11258"/>
                  <a:pt x="21516" y="10168"/>
                </a:cubicBezTo>
                <a:cubicBezTo>
                  <a:pt x="21572" y="9908"/>
                  <a:pt x="21600" y="9741"/>
                  <a:pt x="21596" y="9577"/>
                </a:cubicBezTo>
                <a:cubicBezTo>
                  <a:pt x="21593" y="9413"/>
                  <a:pt x="21557" y="9255"/>
                  <a:pt x="21489" y="9018"/>
                </a:cubicBezTo>
                <a:cubicBezTo>
                  <a:pt x="21334" y="8474"/>
                  <a:pt x="21294" y="8352"/>
                  <a:pt x="21203" y="8134"/>
                </a:cubicBezTo>
                <a:cubicBezTo>
                  <a:pt x="21156" y="8021"/>
                  <a:pt x="21120" y="7915"/>
                  <a:pt x="21120" y="7896"/>
                </a:cubicBezTo>
                <a:cubicBezTo>
                  <a:pt x="21120" y="7853"/>
                  <a:pt x="20875" y="7073"/>
                  <a:pt x="20797" y="6867"/>
                </a:cubicBezTo>
                <a:cubicBezTo>
                  <a:pt x="20766" y="6782"/>
                  <a:pt x="20718" y="6630"/>
                  <a:pt x="20688" y="6530"/>
                </a:cubicBezTo>
                <a:cubicBezTo>
                  <a:pt x="20658" y="6429"/>
                  <a:pt x="20601" y="6271"/>
                  <a:pt x="20565" y="6177"/>
                </a:cubicBezTo>
                <a:cubicBezTo>
                  <a:pt x="20529" y="6083"/>
                  <a:pt x="20429" y="5774"/>
                  <a:pt x="20340" y="5491"/>
                </a:cubicBezTo>
                <a:cubicBezTo>
                  <a:pt x="20250" y="5208"/>
                  <a:pt x="20167" y="4951"/>
                  <a:pt x="20155" y="4922"/>
                </a:cubicBezTo>
                <a:cubicBezTo>
                  <a:pt x="20143" y="4893"/>
                  <a:pt x="20110" y="4792"/>
                  <a:pt x="20086" y="4700"/>
                </a:cubicBezTo>
                <a:cubicBezTo>
                  <a:pt x="19993" y="4344"/>
                  <a:pt x="19906" y="4107"/>
                  <a:pt x="19823" y="3991"/>
                </a:cubicBezTo>
                <a:cubicBezTo>
                  <a:pt x="19743" y="3878"/>
                  <a:pt x="19728" y="3870"/>
                  <a:pt x="19600" y="3870"/>
                </a:cubicBezTo>
                <a:close/>
                <a:moveTo>
                  <a:pt x="9711" y="4439"/>
                </a:moveTo>
                <a:cubicBezTo>
                  <a:pt x="9616" y="4467"/>
                  <a:pt x="9501" y="4597"/>
                  <a:pt x="9468" y="4738"/>
                </a:cubicBezTo>
                <a:cubicBezTo>
                  <a:pt x="9455" y="4793"/>
                  <a:pt x="9363" y="5058"/>
                  <a:pt x="9265" y="5329"/>
                </a:cubicBezTo>
                <a:cubicBezTo>
                  <a:pt x="8954" y="6183"/>
                  <a:pt x="8851" y="6483"/>
                  <a:pt x="8851" y="6523"/>
                </a:cubicBezTo>
                <a:cubicBezTo>
                  <a:pt x="8851" y="6545"/>
                  <a:pt x="8822" y="6630"/>
                  <a:pt x="8788" y="6714"/>
                </a:cubicBezTo>
                <a:cubicBezTo>
                  <a:pt x="8712" y="6897"/>
                  <a:pt x="8597" y="7229"/>
                  <a:pt x="8477" y="7604"/>
                </a:cubicBezTo>
                <a:cubicBezTo>
                  <a:pt x="8428" y="7756"/>
                  <a:pt x="8356" y="7964"/>
                  <a:pt x="8316" y="8065"/>
                </a:cubicBezTo>
                <a:cubicBezTo>
                  <a:pt x="8276" y="8167"/>
                  <a:pt x="8233" y="8283"/>
                  <a:pt x="8224" y="8325"/>
                </a:cubicBezTo>
                <a:cubicBezTo>
                  <a:pt x="8214" y="8367"/>
                  <a:pt x="8187" y="8450"/>
                  <a:pt x="8161" y="8509"/>
                </a:cubicBezTo>
                <a:cubicBezTo>
                  <a:pt x="8091" y="8671"/>
                  <a:pt x="7948" y="9077"/>
                  <a:pt x="7855" y="9370"/>
                </a:cubicBezTo>
                <a:cubicBezTo>
                  <a:pt x="7810" y="9514"/>
                  <a:pt x="7762" y="9647"/>
                  <a:pt x="7749" y="9666"/>
                </a:cubicBezTo>
                <a:cubicBezTo>
                  <a:pt x="7718" y="9714"/>
                  <a:pt x="7669" y="10033"/>
                  <a:pt x="7670" y="10184"/>
                </a:cubicBezTo>
                <a:cubicBezTo>
                  <a:pt x="7670" y="10251"/>
                  <a:pt x="7683" y="10391"/>
                  <a:pt x="7699" y="10492"/>
                </a:cubicBezTo>
                <a:cubicBezTo>
                  <a:pt x="7715" y="10593"/>
                  <a:pt x="7746" y="10801"/>
                  <a:pt x="7765" y="10953"/>
                </a:cubicBezTo>
                <a:cubicBezTo>
                  <a:pt x="7832" y="11488"/>
                  <a:pt x="7919" y="11726"/>
                  <a:pt x="8103" y="11897"/>
                </a:cubicBezTo>
                <a:cubicBezTo>
                  <a:pt x="8200" y="11986"/>
                  <a:pt x="8249" y="12011"/>
                  <a:pt x="8329" y="12011"/>
                </a:cubicBezTo>
                <a:cubicBezTo>
                  <a:pt x="8386" y="12011"/>
                  <a:pt x="8445" y="12025"/>
                  <a:pt x="8459" y="12043"/>
                </a:cubicBezTo>
                <a:cubicBezTo>
                  <a:pt x="8485" y="12074"/>
                  <a:pt x="8659" y="12121"/>
                  <a:pt x="8865" y="12154"/>
                </a:cubicBezTo>
                <a:cubicBezTo>
                  <a:pt x="8921" y="12163"/>
                  <a:pt x="8976" y="12183"/>
                  <a:pt x="8989" y="12198"/>
                </a:cubicBezTo>
                <a:cubicBezTo>
                  <a:pt x="9002" y="12214"/>
                  <a:pt x="9052" y="12227"/>
                  <a:pt x="9097" y="12227"/>
                </a:cubicBezTo>
                <a:cubicBezTo>
                  <a:pt x="9143" y="12227"/>
                  <a:pt x="9185" y="12242"/>
                  <a:pt x="9194" y="12259"/>
                </a:cubicBezTo>
                <a:cubicBezTo>
                  <a:pt x="9202" y="12276"/>
                  <a:pt x="9249" y="12287"/>
                  <a:pt x="9297" y="12287"/>
                </a:cubicBezTo>
                <a:cubicBezTo>
                  <a:pt x="9344" y="12287"/>
                  <a:pt x="9392" y="12302"/>
                  <a:pt x="9400" y="12319"/>
                </a:cubicBezTo>
                <a:cubicBezTo>
                  <a:pt x="9409" y="12336"/>
                  <a:pt x="9450" y="12351"/>
                  <a:pt x="9492" y="12351"/>
                </a:cubicBezTo>
                <a:cubicBezTo>
                  <a:pt x="9534" y="12351"/>
                  <a:pt x="9593" y="12366"/>
                  <a:pt x="9624" y="12386"/>
                </a:cubicBezTo>
                <a:cubicBezTo>
                  <a:pt x="9678" y="12422"/>
                  <a:pt x="9815" y="12461"/>
                  <a:pt x="10004" y="12494"/>
                </a:cubicBezTo>
                <a:cubicBezTo>
                  <a:pt x="10057" y="12503"/>
                  <a:pt x="10101" y="12523"/>
                  <a:pt x="10101" y="12538"/>
                </a:cubicBezTo>
                <a:cubicBezTo>
                  <a:pt x="10101" y="12554"/>
                  <a:pt x="10185" y="12568"/>
                  <a:pt x="10286" y="12570"/>
                </a:cubicBezTo>
                <a:cubicBezTo>
                  <a:pt x="10388" y="12572"/>
                  <a:pt x="10442" y="12578"/>
                  <a:pt x="10407" y="12586"/>
                </a:cubicBezTo>
                <a:cubicBezTo>
                  <a:pt x="10372" y="12594"/>
                  <a:pt x="10330" y="12612"/>
                  <a:pt x="10317" y="12627"/>
                </a:cubicBezTo>
                <a:cubicBezTo>
                  <a:pt x="10304" y="12643"/>
                  <a:pt x="10246" y="12656"/>
                  <a:pt x="10188" y="12656"/>
                </a:cubicBezTo>
                <a:cubicBezTo>
                  <a:pt x="10130" y="12656"/>
                  <a:pt x="10076" y="12667"/>
                  <a:pt x="10066" y="12678"/>
                </a:cubicBezTo>
                <a:cubicBezTo>
                  <a:pt x="10035" y="12717"/>
                  <a:pt x="9784" y="12812"/>
                  <a:pt x="9714" y="12812"/>
                </a:cubicBezTo>
                <a:cubicBezTo>
                  <a:pt x="9676" y="12812"/>
                  <a:pt x="9637" y="12823"/>
                  <a:pt x="9629" y="12840"/>
                </a:cubicBezTo>
                <a:cubicBezTo>
                  <a:pt x="9620" y="12857"/>
                  <a:pt x="9581" y="12872"/>
                  <a:pt x="9540" y="12872"/>
                </a:cubicBezTo>
                <a:cubicBezTo>
                  <a:pt x="9500" y="12872"/>
                  <a:pt x="9458" y="12887"/>
                  <a:pt x="9450" y="12904"/>
                </a:cubicBezTo>
                <a:cubicBezTo>
                  <a:pt x="9441" y="12921"/>
                  <a:pt x="9384" y="12932"/>
                  <a:pt x="9323" y="12932"/>
                </a:cubicBezTo>
                <a:cubicBezTo>
                  <a:pt x="9261" y="12932"/>
                  <a:pt x="9202" y="12947"/>
                  <a:pt x="9194" y="12964"/>
                </a:cubicBezTo>
                <a:cubicBezTo>
                  <a:pt x="9185" y="12981"/>
                  <a:pt x="9130" y="12996"/>
                  <a:pt x="9070" y="12996"/>
                </a:cubicBezTo>
                <a:cubicBezTo>
                  <a:pt x="8948" y="12996"/>
                  <a:pt x="8785" y="13079"/>
                  <a:pt x="8709" y="13180"/>
                </a:cubicBezTo>
                <a:cubicBezTo>
                  <a:pt x="8665" y="13238"/>
                  <a:pt x="8659" y="13286"/>
                  <a:pt x="8662" y="13527"/>
                </a:cubicBezTo>
                <a:cubicBezTo>
                  <a:pt x="8668" y="14048"/>
                  <a:pt x="8732" y="14517"/>
                  <a:pt x="8849" y="14899"/>
                </a:cubicBezTo>
                <a:cubicBezTo>
                  <a:pt x="8878" y="14992"/>
                  <a:pt x="8902" y="15095"/>
                  <a:pt x="8902" y="15128"/>
                </a:cubicBezTo>
                <a:cubicBezTo>
                  <a:pt x="8902" y="15181"/>
                  <a:pt x="8940" y="15329"/>
                  <a:pt x="9004" y="15529"/>
                </a:cubicBezTo>
                <a:cubicBezTo>
                  <a:pt x="9154" y="15995"/>
                  <a:pt x="9188" y="16109"/>
                  <a:pt x="9287" y="16482"/>
                </a:cubicBezTo>
                <a:cubicBezTo>
                  <a:pt x="9388" y="16863"/>
                  <a:pt x="9437" y="17058"/>
                  <a:pt x="9490" y="17295"/>
                </a:cubicBezTo>
                <a:cubicBezTo>
                  <a:pt x="9507" y="17371"/>
                  <a:pt x="9576" y="17635"/>
                  <a:pt x="9642" y="17880"/>
                </a:cubicBezTo>
                <a:cubicBezTo>
                  <a:pt x="9708" y="18125"/>
                  <a:pt x="9783" y="18430"/>
                  <a:pt x="9806" y="18557"/>
                </a:cubicBezTo>
                <a:cubicBezTo>
                  <a:pt x="9830" y="18683"/>
                  <a:pt x="9854" y="18812"/>
                  <a:pt x="9861" y="18846"/>
                </a:cubicBezTo>
                <a:cubicBezTo>
                  <a:pt x="9868" y="18880"/>
                  <a:pt x="9884" y="19004"/>
                  <a:pt x="9896" y="19122"/>
                </a:cubicBezTo>
                <a:cubicBezTo>
                  <a:pt x="9957" y="19723"/>
                  <a:pt x="9976" y="19857"/>
                  <a:pt x="10046" y="20187"/>
                </a:cubicBezTo>
                <a:cubicBezTo>
                  <a:pt x="10088" y="20383"/>
                  <a:pt x="10171" y="20730"/>
                  <a:pt x="10230" y="20956"/>
                </a:cubicBezTo>
                <a:cubicBezTo>
                  <a:pt x="10319" y="21297"/>
                  <a:pt x="10353" y="21384"/>
                  <a:pt x="10426" y="21467"/>
                </a:cubicBezTo>
                <a:cubicBezTo>
                  <a:pt x="10513" y="21567"/>
                  <a:pt x="10639" y="21600"/>
                  <a:pt x="10673" y="21534"/>
                </a:cubicBezTo>
                <a:cubicBezTo>
                  <a:pt x="10682" y="21517"/>
                  <a:pt x="10728" y="21505"/>
                  <a:pt x="10776" y="21505"/>
                </a:cubicBezTo>
                <a:cubicBezTo>
                  <a:pt x="10823" y="21505"/>
                  <a:pt x="10870" y="21490"/>
                  <a:pt x="10879" y="21474"/>
                </a:cubicBezTo>
                <a:cubicBezTo>
                  <a:pt x="10887" y="21457"/>
                  <a:pt x="10922" y="21442"/>
                  <a:pt x="10956" y="21442"/>
                </a:cubicBezTo>
                <a:cubicBezTo>
                  <a:pt x="10990" y="21442"/>
                  <a:pt x="11078" y="21409"/>
                  <a:pt x="11151" y="21366"/>
                </a:cubicBezTo>
                <a:cubicBezTo>
                  <a:pt x="11224" y="21324"/>
                  <a:pt x="11316" y="21289"/>
                  <a:pt x="11354" y="21289"/>
                </a:cubicBezTo>
                <a:cubicBezTo>
                  <a:pt x="11393" y="21289"/>
                  <a:pt x="11432" y="21275"/>
                  <a:pt x="11441" y="21258"/>
                </a:cubicBezTo>
                <a:cubicBezTo>
                  <a:pt x="11450" y="21242"/>
                  <a:pt x="11482" y="21226"/>
                  <a:pt x="11512" y="21226"/>
                </a:cubicBezTo>
                <a:cubicBezTo>
                  <a:pt x="11572" y="21225"/>
                  <a:pt x="11824" y="21129"/>
                  <a:pt x="11851" y="21096"/>
                </a:cubicBezTo>
                <a:cubicBezTo>
                  <a:pt x="11861" y="21085"/>
                  <a:pt x="11894" y="21073"/>
                  <a:pt x="11926" y="21073"/>
                </a:cubicBezTo>
                <a:cubicBezTo>
                  <a:pt x="11958" y="21073"/>
                  <a:pt x="11991" y="21061"/>
                  <a:pt x="12000" y="21045"/>
                </a:cubicBezTo>
                <a:cubicBezTo>
                  <a:pt x="12009" y="21028"/>
                  <a:pt x="12055" y="21013"/>
                  <a:pt x="12103" y="21013"/>
                </a:cubicBezTo>
                <a:cubicBezTo>
                  <a:pt x="12150" y="21013"/>
                  <a:pt x="12196" y="20998"/>
                  <a:pt x="12205" y="20981"/>
                </a:cubicBezTo>
                <a:cubicBezTo>
                  <a:pt x="12213" y="20964"/>
                  <a:pt x="12260" y="20953"/>
                  <a:pt x="12308" y="20953"/>
                </a:cubicBezTo>
                <a:cubicBezTo>
                  <a:pt x="12355" y="20953"/>
                  <a:pt x="12399" y="20938"/>
                  <a:pt x="12408" y="20921"/>
                </a:cubicBezTo>
                <a:cubicBezTo>
                  <a:pt x="12416" y="20904"/>
                  <a:pt x="12450" y="20889"/>
                  <a:pt x="12482" y="20889"/>
                </a:cubicBezTo>
                <a:cubicBezTo>
                  <a:pt x="12513" y="20889"/>
                  <a:pt x="12562" y="20869"/>
                  <a:pt x="12590" y="20844"/>
                </a:cubicBezTo>
                <a:cubicBezTo>
                  <a:pt x="12617" y="20820"/>
                  <a:pt x="12668" y="20800"/>
                  <a:pt x="12706" y="20800"/>
                </a:cubicBezTo>
                <a:cubicBezTo>
                  <a:pt x="12743" y="20799"/>
                  <a:pt x="12782" y="20785"/>
                  <a:pt x="12791" y="20768"/>
                </a:cubicBezTo>
                <a:cubicBezTo>
                  <a:pt x="12800" y="20751"/>
                  <a:pt x="12858" y="20736"/>
                  <a:pt x="12920" y="20736"/>
                </a:cubicBezTo>
                <a:cubicBezTo>
                  <a:pt x="12983" y="20736"/>
                  <a:pt x="13033" y="20721"/>
                  <a:pt x="13033" y="20705"/>
                </a:cubicBezTo>
                <a:cubicBezTo>
                  <a:pt x="13033" y="20688"/>
                  <a:pt x="13063" y="20676"/>
                  <a:pt x="13099" y="20676"/>
                </a:cubicBezTo>
                <a:cubicBezTo>
                  <a:pt x="13134" y="20676"/>
                  <a:pt x="13182" y="20662"/>
                  <a:pt x="13207" y="20647"/>
                </a:cubicBezTo>
                <a:cubicBezTo>
                  <a:pt x="13344" y="20564"/>
                  <a:pt x="13455" y="20520"/>
                  <a:pt x="13532" y="20520"/>
                </a:cubicBezTo>
                <a:cubicBezTo>
                  <a:pt x="13580" y="20520"/>
                  <a:pt x="13625" y="20509"/>
                  <a:pt x="13634" y="20492"/>
                </a:cubicBezTo>
                <a:cubicBezTo>
                  <a:pt x="13642" y="20475"/>
                  <a:pt x="13694" y="20460"/>
                  <a:pt x="13748" y="20460"/>
                </a:cubicBezTo>
                <a:cubicBezTo>
                  <a:pt x="13803" y="20460"/>
                  <a:pt x="13855" y="20445"/>
                  <a:pt x="13864" y="20428"/>
                </a:cubicBezTo>
                <a:cubicBezTo>
                  <a:pt x="13873" y="20411"/>
                  <a:pt x="13906" y="20400"/>
                  <a:pt x="13940" y="20400"/>
                </a:cubicBezTo>
                <a:cubicBezTo>
                  <a:pt x="13973" y="20400"/>
                  <a:pt x="14005" y="20387"/>
                  <a:pt x="14013" y="20371"/>
                </a:cubicBezTo>
                <a:cubicBezTo>
                  <a:pt x="14021" y="20355"/>
                  <a:pt x="14067" y="20331"/>
                  <a:pt x="14112" y="20320"/>
                </a:cubicBezTo>
                <a:cubicBezTo>
                  <a:pt x="14223" y="20293"/>
                  <a:pt x="14364" y="20242"/>
                  <a:pt x="14418" y="20209"/>
                </a:cubicBezTo>
                <a:cubicBezTo>
                  <a:pt x="14442" y="20194"/>
                  <a:pt x="14494" y="20184"/>
                  <a:pt x="14535" y="20184"/>
                </a:cubicBezTo>
                <a:cubicBezTo>
                  <a:pt x="14577" y="20184"/>
                  <a:pt x="14619" y="20169"/>
                  <a:pt x="14628" y="20152"/>
                </a:cubicBezTo>
                <a:cubicBezTo>
                  <a:pt x="14636" y="20135"/>
                  <a:pt x="14676" y="20123"/>
                  <a:pt x="14717" y="20123"/>
                </a:cubicBezTo>
                <a:cubicBezTo>
                  <a:pt x="14759" y="20123"/>
                  <a:pt x="14814" y="20110"/>
                  <a:pt x="14839" y="20095"/>
                </a:cubicBezTo>
                <a:cubicBezTo>
                  <a:pt x="14863" y="20081"/>
                  <a:pt x="14952" y="20044"/>
                  <a:pt x="15036" y="20015"/>
                </a:cubicBezTo>
                <a:cubicBezTo>
                  <a:pt x="15121" y="19986"/>
                  <a:pt x="15207" y="19951"/>
                  <a:pt x="15232" y="19936"/>
                </a:cubicBezTo>
                <a:cubicBezTo>
                  <a:pt x="15256" y="19920"/>
                  <a:pt x="15312" y="19907"/>
                  <a:pt x="15354" y="19907"/>
                </a:cubicBezTo>
                <a:cubicBezTo>
                  <a:pt x="15395" y="19907"/>
                  <a:pt x="15434" y="19892"/>
                  <a:pt x="15442" y="19875"/>
                </a:cubicBezTo>
                <a:cubicBezTo>
                  <a:pt x="15451" y="19858"/>
                  <a:pt x="15480" y="19847"/>
                  <a:pt x="15504" y="19847"/>
                </a:cubicBezTo>
                <a:cubicBezTo>
                  <a:pt x="15552" y="19847"/>
                  <a:pt x="15715" y="19751"/>
                  <a:pt x="15778" y="19688"/>
                </a:cubicBezTo>
                <a:cubicBezTo>
                  <a:pt x="15879" y="19587"/>
                  <a:pt x="15981" y="19131"/>
                  <a:pt x="16044" y="18509"/>
                </a:cubicBezTo>
                <a:cubicBezTo>
                  <a:pt x="16055" y="18391"/>
                  <a:pt x="16072" y="18259"/>
                  <a:pt x="16081" y="18217"/>
                </a:cubicBezTo>
                <a:cubicBezTo>
                  <a:pt x="16091" y="18165"/>
                  <a:pt x="16062" y="18015"/>
                  <a:pt x="15992" y="17772"/>
                </a:cubicBezTo>
                <a:cubicBezTo>
                  <a:pt x="15934" y="17569"/>
                  <a:pt x="15875" y="17347"/>
                  <a:pt x="15862" y="17279"/>
                </a:cubicBezTo>
                <a:cubicBezTo>
                  <a:pt x="15837" y="17157"/>
                  <a:pt x="15832" y="17136"/>
                  <a:pt x="15754" y="16917"/>
                </a:cubicBezTo>
                <a:cubicBezTo>
                  <a:pt x="15731" y="16853"/>
                  <a:pt x="15711" y="16789"/>
                  <a:pt x="15711" y="16771"/>
                </a:cubicBezTo>
                <a:cubicBezTo>
                  <a:pt x="15711" y="16753"/>
                  <a:pt x="15672" y="16637"/>
                  <a:pt x="15624" y="16517"/>
                </a:cubicBezTo>
                <a:cubicBezTo>
                  <a:pt x="15577" y="16396"/>
                  <a:pt x="15525" y="16242"/>
                  <a:pt x="15507" y="16174"/>
                </a:cubicBezTo>
                <a:cubicBezTo>
                  <a:pt x="15436" y="15906"/>
                  <a:pt x="15320" y="15515"/>
                  <a:pt x="15222" y="15208"/>
                </a:cubicBezTo>
                <a:cubicBezTo>
                  <a:pt x="15165" y="15031"/>
                  <a:pt x="15084" y="14774"/>
                  <a:pt x="15042" y="14639"/>
                </a:cubicBezTo>
                <a:cubicBezTo>
                  <a:pt x="15000" y="14504"/>
                  <a:pt x="14935" y="14304"/>
                  <a:pt x="14895" y="14194"/>
                </a:cubicBezTo>
                <a:cubicBezTo>
                  <a:pt x="14855" y="14084"/>
                  <a:pt x="14729" y="13689"/>
                  <a:pt x="14615" y="13317"/>
                </a:cubicBezTo>
                <a:cubicBezTo>
                  <a:pt x="14500" y="12945"/>
                  <a:pt x="14386" y="12572"/>
                  <a:pt x="14360" y="12488"/>
                </a:cubicBezTo>
                <a:cubicBezTo>
                  <a:pt x="14334" y="12403"/>
                  <a:pt x="14305" y="12289"/>
                  <a:pt x="14296" y="12233"/>
                </a:cubicBezTo>
                <a:cubicBezTo>
                  <a:pt x="14286" y="12177"/>
                  <a:pt x="14250" y="12072"/>
                  <a:pt x="14216" y="12001"/>
                </a:cubicBezTo>
                <a:cubicBezTo>
                  <a:pt x="14183" y="11931"/>
                  <a:pt x="14157" y="11855"/>
                  <a:pt x="14157" y="11833"/>
                </a:cubicBezTo>
                <a:cubicBezTo>
                  <a:pt x="14156" y="11759"/>
                  <a:pt x="13978" y="11470"/>
                  <a:pt x="13911" y="11433"/>
                </a:cubicBezTo>
                <a:cubicBezTo>
                  <a:pt x="13858" y="11404"/>
                  <a:pt x="13830" y="11404"/>
                  <a:pt x="13766" y="11439"/>
                </a:cubicBezTo>
                <a:cubicBezTo>
                  <a:pt x="13671" y="11490"/>
                  <a:pt x="13492" y="11521"/>
                  <a:pt x="13492" y="11484"/>
                </a:cubicBezTo>
                <a:cubicBezTo>
                  <a:pt x="13492" y="11471"/>
                  <a:pt x="13556" y="11233"/>
                  <a:pt x="13632" y="10959"/>
                </a:cubicBezTo>
                <a:cubicBezTo>
                  <a:pt x="13708" y="10685"/>
                  <a:pt x="13781" y="10411"/>
                  <a:pt x="13795" y="10352"/>
                </a:cubicBezTo>
                <a:cubicBezTo>
                  <a:pt x="13808" y="10293"/>
                  <a:pt x="13856" y="10127"/>
                  <a:pt x="13901" y="9984"/>
                </a:cubicBezTo>
                <a:cubicBezTo>
                  <a:pt x="13995" y="9683"/>
                  <a:pt x="14048" y="9510"/>
                  <a:pt x="14138" y="9186"/>
                </a:cubicBezTo>
                <a:cubicBezTo>
                  <a:pt x="14174" y="9059"/>
                  <a:pt x="14233" y="8860"/>
                  <a:pt x="14270" y="8741"/>
                </a:cubicBezTo>
                <a:cubicBezTo>
                  <a:pt x="14307" y="8623"/>
                  <a:pt x="14347" y="8476"/>
                  <a:pt x="14360" y="8417"/>
                </a:cubicBezTo>
                <a:cubicBezTo>
                  <a:pt x="14373" y="8358"/>
                  <a:pt x="14402" y="8234"/>
                  <a:pt x="14425" y="8141"/>
                </a:cubicBezTo>
                <a:cubicBezTo>
                  <a:pt x="14490" y="7876"/>
                  <a:pt x="14515" y="7531"/>
                  <a:pt x="14520" y="6882"/>
                </a:cubicBezTo>
                <a:cubicBezTo>
                  <a:pt x="14525" y="6132"/>
                  <a:pt x="14495" y="5850"/>
                  <a:pt x="14394" y="5751"/>
                </a:cubicBezTo>
                <a:cubicBezTo>
                  <a:pt x="14355" y="5713"/>
                  <a:pt x="14294" y="5676"/>
                  <a:pt x="14259" y="5666"/>
                </a:cubicBezTo>
                <a:cubicBezTo>
                  <a:pt x="14224" y="5657"/>
                  <a:pt x="14175" y="5637"/>
                  <a:pt x="14151" y="5621"/>
                </a:cubicBezTo>
                <a:cubicBezTo>
                  <a:pt x="14126" y="5605"/>
                  <a:pt x="14072" y="5592"/>
                  <a:pt x="14030" y="5592"/>
                </a:cubicBezTo>
                <a:cubicBezTo>
                  <a:pt x="13989" y="5592"/>
                  <a:pt x="13948" y="5578"/>
                  <a:pt x="13940" y="5561"/>
                </a:cubicBezTo>
                <a:cubicBezTo>
                  <a:pt x="13931" y="5544"/>
                  <a:pt x="13856" y="5529"/>
                  <a:pt x="13774" y="5529"/>
                </a:cubicBezTo>
                <a:cubicBezTo>
                  <a:pt x="13691" y="5529"/>
                  <a:pt x="13616" y="5517"/>
                  <a:pt x="13607" y="5500"/>
                </a:cubicBezTo>
                <a:cubicBezTo>
                  <a:pt x="13599" y="5483"/>
                  <a:pt x="13543" y="5468"/>
                  <a:pt x="13482" y="5468"/>
                </a:cubicBezTo>
                <a:cubicBezTo>
                  <a:pt x="13420" y="5468"/>
                  <a:pt x="13360" y="5454"/>
                  <a:pt x="13352" y="5437"/>
                </a:cubicBezTo>
                <a:cubicBezTo>
                  <a:pt x="13343" y="5420"/>
                  <a:pt x="13306" y="5408"/>
                  <a:pt x="13268" y="5408"/>
                </a:cubicBezTo>
                <a:cubicBezTo>
                  <a:pt x="13231" y="5408"/>
                  <a:pt x="13166" y="5386"/>
                  <a:pt x="13126" y="5360"/>
                </a:cubicBezTo>
                <a:cubicBezTo>
                  <a:pt x="13086" y="5335"/>
                  <a:pt x="13005" y="5316"/>
                  <a:pt x="12944" y="5316"/>
                </a:cubicBezTo>
                <a:cubicBezTo>
                  <a:pt x="12883" y="5316"/>
                  <a:pt x="12825" y="5301"/>
                  <a:pt x="12816" y="5284"/>
                </a:cubicBezTo>
                <a:cubicBezTo>
                  <a:pt x="12808" y="5267"/>
                  <a:pt x="12761" y="5252"/>
                  <a:pt x="12714" y="5252"/>
                </a:cubicBezTo>
                <a:cubicBezTo>
                  <a:pt x="12666" y="5252"/>
                  <a:pt x="12622" y="5241"/>
                  <a:pt x="12613" y="5224"/>
                </a:cubicBezTo>
                <a:cubicBezTo>
                  <a:pt x="12605" y="5207"/>
                  <a:pt x="12555" y="5192"/>
                  <a:pt x="12501" y="5192"/>
                </a:cubicBezTo>
                <a:cubicBezTo>
                  <a:pt x="12447" y="5192"/>
                  <a:pt x="12369" y="5170"/>
                  <a:pt x="12329" y="5144"/>
                </a:cubicBezTo>
                <a:cubicBezTo>
                  <a:pt x="12288" y="5119"/>
                  <a:pt x="12225" y="5100"/>
                  <a:pt x="12187" y="5100"/>
                </a:cubicBezTo>
                <a:cubicBezTo>
                  <a:pt x="12150" y="5100"/>
                  <a:pt x="12112" y="5085"/>
                  <a:pt x="12103" y="5068"/>
                </a:cubicBezTo>
                <a:cubicBezTo>
                  <a:pt x="12094" y="5051"/>
                  <a:pt x="12031" y="5040"/>
                  <a:pt x="11965" y="5040"/>
                </a:cubicBezTo>
                <a:cubicBezTo>
                  <a:pt x="11898" y="5040"/>
                  <a:pt x="11833" y="5026"/>
                  <a:pt x="11820" y="5011"/>
                </a:cubicBezTo>
                <a:cubicBezTo>
                  <a:pt x="11806" y="4996"/>
                  <a:pt x="11750" y="4976"/>
                  <a:pt x="11694" y="4966"/>
                </a:cubicBezTo>
                <a:cubicBezTo>
                  <a:pt x="11593" y="4950"/>
                  <a:pt x="11468" y="4919"/>
                  <a:pt x="11198" y="4852"/>
                </a:cubicBezTo>
                <a:cubicBezTo>
                  <a:pt x="11120" y="4833"/>
                  <a:pt x="11045" y="4805"/>
                  <a:pt x="11031" y="4789"/>
                </a:cubicBezTo>
                <a:cubicBezTo>
                  <a:pt x="11018" y="4774"/>
                  <a:pt x="10953" y="4763"/>
                  <a:pt x="10886" y="4763"/>
                </a:cubicBezTo>
                <a:cubicBezTo>
                  <a:pt x="10820" y="4763"/>
                  <a:pt x="10759" y="4748"/>
                  <a:pt x="10750" y="4731"/>
                </a:cubicBezTo>
                <a:cubicBezTo>
                  <a:pt x="10742" y="4714"/>
                  <a:pt x="10684" y="4700"/>
                  <a:pt x="10623" y="4700"/>
                </a:cubicBezTo>
                <a:cubicBezTo>
                  <a:pt x="10561" y="4700"/>
                  <a:pt x="10506" y="4688"/>
                  <a:pt x="10497" y="4671"/>
                </a:cubicBezTo>
                <a:cubicBezTo>
                  <a:pt x="10489" y="4654"/>
                  <a:pt x="10440" y="4639"/>
                  <a:pt x="10391" y="4639"/>
                </a:cubicBezTo>
                <a:cubicBezTo>
                  <a:pt x="10342" y="4639"/>
                  <a:pt x="10267" y="4619"/>
                  <a:pt x="10225" y="4592"/>
                </a:cubicBezTo>
                <a:cubicBezTo>
                  <a:pt x="10182" y="4566"/>
                  <a:pt x="10123" y="4546"/>
                  <a:pt x="10093" y="4550"/>
                </a:cubicBezTo>
                <a:cubicBezTo>
                  <a:pt x="10062" y="4555"/>
                  <a:pt x="10010" y="4542"/>
                  <a:pt x="9979" y="4522"/>
                </a:cubicBezTo>
                <a:cubicBezTo>
                  <a:pt x="9949" y="4501"/>
                  <a:pt x="9907" y="4487"/>
                  <a:pt x="9885" y="4487"/>
                </a:cubicBezTo>
                <a:cubicBezTo>
                  <a:pt x="9862" y="4487"/>
                  <a:pt x="9822" y="4470"/>
                  <a:pt x="9795" y="4449"/>
                </a:cubicBezTo>
                <a:cubicBezTo>
                  <a:pt x="9772" y="4432"/>
                  <a:pt x="9742" y="4430"/>
                  <a:pt x="9711" y="443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abapentinóides"/>
          <p:cNvSpPr txBox="1">
            <a:spLocks noGrp="1"/>
          </p:cNvSpPr>
          <p:nvPr>
            <p:ph type="title"/>
          </p:nvPr>
        </p:nvSpPr>
        <p:spPr>
          <a:xfrm>
            <a:off x="2585863" y="289458"/>
            <a:ext cx="19212274" cy="2035595"/>
          </a:xfrm>
          <a:prstGeom prst="rect">
            <a:avLst/>
          </a:prstGeom>
        </p:spPr>
        <p:txBody>
          <a:bodyPr lIns="101600" tIns="101600" rIns="101600" bIns="101600" anchor="ctr">
            <a:normAutofit/>
          </a:bodyPr>
          <a:lstStyle>
            <a:lvl1pPr defTabSz="911349">
              <a:lnSpc>
                <a:spcPct val="100000"/>
              </a:lnSpc>
              <a:defRPr sz="1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0" dirty="0" err="1"/>
              <a:t>Gabapentinoids</a:t>
            </a:r>
            <a:endParaRPr sz="12000" dirty="0"/>
          </a:p>
        </p:txBody>
      </p:sp>
      <p:sp>
        <p:nvSpPr>
          <p:cNvPr id="326" name="Gabapentina…"/>
          <p:cNvSpPr txBox="1">
            <a:spLocks noGrp="1"/>
          </p:cNvSpPr>
          <p:nvPr>
            <p:ph type="body" idx="1"/>
          </p:nvPr>
        </p:nvSpPr>
        <p:spPr>
          <a:xfrm>
            <a:off x="484481" y="3158835"/>
            <a:ext cx="22199604" cy="8562109"/>
          </a:xfrm>
          <a:prstGeom prst="rect">
            <a:avLst/>
          </a:prstGeom>
        </p:spPr>
        <p:txBody>
          <a:bodyPr lIns="101600" tIns="101600" rIns="101600" bIns="101600" anchor="ctr"/>
          <a:lstStyle/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Gabapentin</a:t>
            </a:r>
            <a:endParaRPr lang="en-US" dirty="0"/>
          </a:p>
          <a:p>
            <a:pPr marL="777873" lvl="4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5-10mg/kg BID-TID   </a:t>
            </a:r>
          </a:p>
          <a:p>
            <a:pPr marL="777873" indent="-777873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Pregabalin</a:t>
            </a:r>
          </a:p>
          <a:p>
            <a:pPr marL="1222374" lvl="1" indent="-777874" algn="l" defTabSz="1168400">
              <a:lnSpc>
                <a:spcPct val="100000"/>
              </a:lnSpc>
              <a:spcBef>
                <a:spcPts val="8400"/>
              </a:spcBef>
              <a:buSzPct val="145000"/>
              <a:buChar char="•"/>
              <a:defRPr sz="5600"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1-4mg/kg BID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84" y="-8167"/>
            <a:ext cx="18199817" cy="475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475" y="4021964"/>
            <a:ext cx="6204845" cy="156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7276" y="4449498"/>
            <a:ext cx="3581403" cy="71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69" y="6473797"/>
            <a:ext cx="19423132" cy="326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asted-image.tiff" descr="pasted-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5554" y="8988444"/>
            <a:ext cx="9291095" cy="908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13" y="8985084"/>
            <a:ext cx="8300721" cy="2853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creenshot 2025-09-01 at 10.47.12.png" descr="Screenshot 2025-09-01 at 10.47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6" y="-275896"/>
            <a:ext cx="15060097" cy="354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shot 2025-09-01 at 10.48.38.png" descr="Screenshot 2025-09-01 at 10.48.3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8094" y="2010858"/>
            <a:ext cx="6750844" cy="535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shot 2025-09-01 at 10.49.10.png" descr="Screenshot 2025-09-01 at 10.49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20" y="3141034"/>
            <a:ext cx="17369203" cy="1001306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Oval"/>
          <p:cNvSpPr/>
          <p:nvPr/>
        </p:nvSpPr>
        <p:spPr>
          <a:xfrm>
            <a:off x="5490621" y="8568982"/>
            <a:ext cx="1921107" cy="1270001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alexandre.daniel@gattos.vet.br"/>
          <p:cNvSpPr txBox="1"/>
          <p:nvPr/>
        </p:nvSpPr>
        <p:spPr>
          <a:xfrm>
            <a:off x="8060151" y="3553188"/>
            <a:ext cx="7393782" cy="752476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1160859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 sz="3600" b="1">
                <a:latin typeface="Palatino"/>
                <a:ea typeface="Palatino"/>
                <a:cs typeface="Palatino"/>
                <a:sym typeface="Palatino"/>
                <a:hlinkClick r:id="rId2"/>
              </a:defRPr>
            </a:lvl1pPr>
          </a:lstStyle>
          <a:p>
            <a:r>
              <a:rPr>
                <a:hlinkClick r:id="rId2"/>
              </a:rPr>
              <a:t>alexandre.daniel@gattos.vet.br</a:t>
            </a:r>
          </a:p>
        </p:txBody>
      </p:sp>
      <p:sp>
        <p:nvSpPr>
          <p:cNvPr id="341" name="www.gattos.vet.br"/>
          <p:cNvSpPr txBox="1"/>
          <p:nvPr/>
        </p:nvSpPr>
        <p:spPr>
          <a:xfrm>
            <a:off x="1140455" y="4395541"/>
            <a:ext cx="6264020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1160859">
              <a:lnSpc>
                <a:spcPct val="100000"/>
              </a:lnSpc>
              <a:spcBef>
                <a:spcPts val="0"/>
              </a:spcBef>
              <a:defRPr sz="3200" b="1">
                <a:latin typeface="Palatino"/>
                <a:ea typeface="Palatino"/>
                <a:cs typeface="Palatino"/>
                <a:sym typeface="Palatino"/>
                <a:hlinkClick r:id="rId3"/>
              </a:defRPr>
            </a:lvl1pPr>
          </a:lstStyle>
          <a:p>
            <a:r>
              <a:rPr>
                <a:hlinkClick r:id="rId3"/>
              </a:rPr>
              <a:t>www.gattos.vet.br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00" y="9417339"/>
            <a:ext cx="1536867" cy="1536867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CatExpert"/>
          <p:cNvSpPr txBox="1"/>
          <p:nvPr/>
        </p:nvSpPr>
        <p:spPr>
          <a:xfrm>
            <a:off x="1792777" y="10317419"/>
            <a:ext cx="1787433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1900"/>
              </a:spcBef>
              <a:defRPr sz="2800" b="1" spc="28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CatExpert</a:t>
            </a:r>
          </a:p>
        </p:txBody>
      </p:sp>
      <p:sp>
        <p:nvSpPr>
          <p:cNvPr id="344" name="Gattos Medicina Felina"/>
          <p:cNvSpPr txBox="1"/>
          <p:nvPr/>
        </p:nvSpPr>
        <p:spPr>
          <a:xfrm>
            <a:off x="1741165" y="9421630"/>
            <a:ext cx="3472890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1900"/>
              </a:spcBef>
              <a:defRPr sz="2400" b="1" spc="24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Gattos Medicina Felina</a:t>
            </a:r>
          </a:p>
        </p:txBody>
      </p:sp>
      <p:sp>
        <p:nvSpPr>
          <p:cNvPr id="345" name="@gattosmedicinafelina"/>
          <p:cNvSpPr txBox="1"/>
          <p:nvPr/>
        </p:nvSpPr>
        <p:spPr>
          <a:xfrm>
            <a:off x="1857177" y="11810200"/>
            <a:ext cx="391283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1900"/>
              </a:spcBef>
              <a:defRPr sz="2800" b="1" spc="28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@gattosmedicinafelina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6530" y="325525"/>
            <a:ext cx="8965117" cy="38913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www.catexpert.com.br"/>
          <p:cNvSpPr txBox="1"/>
          <p:nvPr/>
        </p:nvSpPr>
        <p:spPr>
          <a:xfrm>
            <a:off x="17733847" y="3591288"/>
            <a:ext cx="6583934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1160859">
              <a:lnSpc>
                <a:spcPct val="100000"/>
              </a:lnSpc>
              <a:spcBef>
                <a:spcPts val="0"/>
              </a:spcBef>
              <a:defRPr sz="3200" b="1">
                <a:latin typeface="Palatino"/>
                <a:ea typeface="Palatino"/>
                <a:cs typeface="Palatino"/>
                <a:sym typeface="Palatino"/>
                <a:hlinkClick r:id="rId3"/>
              </a:defRPr>
            </a:lvl1pPr>
          </a:lstStyle>
          <a:p>
            <a:r>
              <a:rPr>
                <a:hlinkClick r:id="rId3"/>
              </a:rPr>
              <a:t>www.catexpert.com.br</a:t>
            </a:r>
          </a:p>
        </p:txBody>
      </p:sp>
      <p:sp>
        <p:nvSpPr>
          <p:cNvPr id="348" name="@catexpert_cursos"/>
          <p:cNvSpPr txBox="1"/>
          <p:nvPr/>
        </p:nvSpPr>
        <p:spPr>
          <a:xfrm>
            <a:off x="1862850" y="12331989"/>
            <a:ext cx="3147818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1900"/>
              </a:spcBef>
              <a:defRPr sz="2800" b="1" spc="28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@catexpert_cursos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366" y="7293495"/>
            <a:ext cx="4978554" cy="3484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Logo Gattos.png" descr="Logo Gatto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5" y="80920"/>
            <a:ext cx="8678560" cy="444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filme-colado.png" descr="filme-colad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7731" y="4728912"/>
            <a:ext cx="5748615" cy="251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m-colada.tiff" descr="imagem-colada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0958" y="4285310"/>
            <a:ext cx="9702085" cy="2745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Cat Friendly Veterinarian_R_CMYK_2024.png" descr="Cat Friendly Veterinarian_R_CMYK_2024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5715" y="7173460"/>
            <a:ext cx="5026405" cy="2027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Cat Friendly Logo_2_CMYK.jpg" descr="Cat Friendly Logo_2_CMYK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832" y="9497062"/>
            <a:ext cx="5142172" cy="195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G_2718.JPG" descr="IMG_2718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887" y="5057471"/>
            <a:ext cx="3363512" cy="4017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1" y="11237209"/>
            <a:ext cx="1621945" cy="162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NEW_VMA_LOGO_High_Res-1.png" descr="NEW_VMA_LOGO_High_Res-1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218" y="9795883"/>
            <a:ext cx="13931586" cy="3484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" name="Content Placeholder 9"/>
          <p:cNvGraphicFramePr/>
          <p:nvPr/>
        </p:nvGraphicFramePr>
        <p:xfrm>
          <a:off x="880148" y="466434"/>
          <a:ext cx="15422363" cy="239404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37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4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3888">
                <a:tc>
                  <a:txBody>
                    <a:bodyPr/>
                    <a:lstStyle/>
                    <a:p>
                      <a:pPr defTabSz="1828800"/>
                      <a:r>
                        <a:rPr sz="7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No, Nothing to disclose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888">
                <a:tc>
                  <a:txBody>
                    <a:bodyPr/>
                    <a:lstStyle/>
                    <a:p>
                      <a:pPr algn="l" defTabSz="1828800">
                        <a:defRPr sz="3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3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Yes, please specify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7" name="Content Placeholder 1"/>
          <p:cNvSpPr txBox="1"/>
          <p:nvPr/>
        </p:nvSpPr>
        <p:spPr>
          <a:xfrm>
            <a:off x="570358" y="3635852"/>
            <a:ext cx="22487350" cy="773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defTabSz="821530">
              <a:lnSpc>
                <a:spcPct val="70000"/>
              </a:lnSpc>
              <a:spcBef>
                <a:spcPts val="59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Alexandre G.T. Daniel, MV, MSc., </a:t>
            </a:r>
            <a:r>
              <a:rPr dirty="0" err="1"/>
              <a:t>DipABVP</a:t>
            </a:r>
            <a:r>
              <a:rPr dirty="0"/>
              <a:t>(Feline), FFABVP(CAPM)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2000"/>
              </a:spcBef>
              <a:defRPr sz="4400" b="1">
                <a:solidFill>
                  <a:srgbClr val="B7016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FINAL DISCLOSURE: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8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Consulting Engagement: Elanco, Avert/Biolab, Zoetis, VIN, Hill’s Cat Advisory Team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8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Speaker: Elanco, Avert/Biolab, Zoetis, Royal Canin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8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Committee member: ISCAID, FelineVMA 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8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2000"/>
              </a:spcBef>
              <a:defRPr sz="4400" b="1">
                <a:solidFill>
                  <a:srgbClr val="B7016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UNLABELED/UNAPPROVED USES DISCLOSURE:</a:t>
            </a:r>
            <a:endParaRPr dirty="0">
              <a:solidFill>
                <a:srgbClr val="000000"/>
              </a:solidFill>
            </a:endParaRPr>
          </a:p>
          <a:p>
            <a:pPr defTabSz="821530">
              <a:lnSpc>
                <a:spcPct val="100000"/>
              </a:lnSpc>
              <a:spcBef>
                <a:spcPts val="800"/>
              </a:spcBef>
              <a:defRPr sz="4400">
                <a:solidFill>
                  <a:srgbClr val="11537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Some drugs mentioned here are not approved for use in cats in some countries/regions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m 2" descr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bigstock-Chronic-Pain--Medical-Concept-89339426.jpg" descr="bigstock-Chronic-Pain--Medical-Concept-893394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5" y="-15756"/>
            <a:ext cx="24405549" cy="13747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Manifestações clínicas"/>
          <p:cNvSpPr txBox="1">
            <a:spLocks noGrp="1"/>
          </p:cNvSpPr>
          <p:nvPr>
            <p:ph type="title"/>
          </p:nvPr>
        </p:nvSpPr>
        <p:spPr>
          <a:xfrm>
            <a:off x="3765270" y="342122"/>
            <a:ext cx="16853460" cy="2104315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1168400">
              <a:lnSpc>
                <a:spcPct val="100000"/>
              </a:lnSpc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Clinical signs</a:t>
            </a:r>
          </a:p>
        </p:txBody>
      </p:sp>
      <p:sp>
        <p:nvSpPr>
          <p:cNvPr id="263" name="Manifestações podem ser súbitas ou insidiosas…"/>
          <p:cNvSpPr txBox="1">
            <a:spLocks noGrp="1"/>
          </p:cNvSpPr>
          <p:nvPr>
            <p:ph type="body" sz="half" idx="1"/>
          </p:nvPr>
        </p:nvSpPr>
        <p:spPr>
          <a:xfrm>
            <a:off x="782353" y="2660073"/>
            <a:ext cx="10328992" cy="8359845"/>
          </a:xfrm>
          <a:prstGeom prst="rect">
            <a:avLst/>
          </a:prstGeom>
        </p:spPr>
        <p:txBody>
          <a:bodyPr lIns="101600" tIns="101600" rIns="101600" bIns="101600" anchor="ctr">
            <a:normAutofit/>
          </a:bodyPr>
          <a:lstStyle/>
          <a:p>
            <a:pPr marL="684527" indent="-684527" algn="l" defTabSz="899666">
              <a:lnSpc>
                <a:spcPct val="100000"/>
              </a:lnSpc>
              <a:spcBef>
                <a:spcPts val="6400"/>
              </a:spcBef>
              <a:buSzPct val="145000"/>
              <a:buChar char="•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 sz="4200" dirty="0"/>
              <a:t>Different from dogs!</a:t>
            </a:r>
          </a:p>
          <a:p>
            <a:pPr marL="684527" indent="-684527" algn="l" defTabSz="899666">
              <a:lnSpc>
                <a:spcPct val="100000"/>
              </a:lnSpc>
              <a:spcBef>
                <a:spcPts val="6400"/>
              </a:spcBef>
              <a:buSzPct val="145000"/>
              <a:buChar char="•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 sz="4200" dirty="0"/>
              <a:t>Primarily mobility and behavioral changes.</a:t>
            </a:r>
          </a:p>
          <a:p>
            <a:pPr marL="684527" indent="-684527" algn="l" defTabSz="899666">
              <a:lnSpc>
                <a:spcPct val="100000"/>
              </a:lnSpc>
              <a:spcBef>
                <a:spcPts val="6400"/>
              </a:spcBef>
              <a:buSzPct val="145000"/>
              <a:buChar char="•"/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 sz="4200" dirty="0"/>
              <a:t>Tend to compensate for orthopedic alterations</a:t>
            </a:r>
            <a:r>
              <a:rPr lang="en-US" sz="4200" dirty="0"/>
              <a:t> (abnormalities or problems)</a:t>
            </a:r>
            <a:r>
              <a:rPr sz="4200" dirty="0"/>
              <a:t> through adaptive mobility strategies</a:t>
            </a:r>
          </a:p>
        </p:txBody>
      </p:sp>
      <p:sp>
        <p:nvSpPr>
          <p:cNvPr id="264" name="Constipação/eliminação inapropriada…"/>
          <p:cNvSpPr txBox="1"/>
          <p:nvPr/>
        </p:nvSpPr>
        <p:spPr>
          <a:xfrm>
            <a:off x="11631319" y="3768436"/>
            <a:ext cx="11970328" cy="91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normAutofit/>
          </a:bodyPr>
          <a:lstStyle/>
          <a:p>
            <a:pPr marL="595630" indent="-595630" defTabSz="782827">
              <a:lnSpc>
                <a:spcPct val="100000"/>
              </a:lnSpc>
              <a:spcBef>
                <a:spcPts val="5600"/>
              </a:spcBef>
              <a:buSzPct val="145000"/>
              <a:buChar char="•"/>
              <a:defRPr sz="4200"/>
            </a:pPr>
            <a:r>
              <a:rPr dirty="0"/>
              <a:t>Constipation and inappropriate elimination</a:t>
            </a:r>
          </a:p>
          <a:p>
            <a:pPr marL="595630" indent="-595630" defTabSz="782827">
              <a:lnSpc>
                <a:spcPct val="100000"/>
              </a:lnSpc>
              <a:spcBef>
                <a:spcPts val="5600"/>
              </a:spcBef>
              <a:buSzPct val="145000"/>
              <a:buChar char="•"/>
              <a:defRPr sz="4200"/>
            </a:pPr>
            <a:r>
              <a:rPr dirty="0"/>
              <a:t>Alopecia and self-trauma over affected joints</a:t>
            </a:r>
          </a:p>
          <a:p>
            <a:pPr marL="595630" indent="-595630" defTabSz="782827">
              <a:lnSpc>
                <a:spcPct val="100000"/>
              </a:lnSpc>
              <a:spcBef>
                <a:spcPts val="5600"/>
              </a:spcBef>
              <a:buSzPct val="145000"/>
              <a:buChar char="•"/>
              <a:defRPr sz="4200"/>
            </a:pPr>
            <a:r>
              <a:rPr dirty="0"/>
              <a:t>Reduced self-grooming behavior</a:t>
            </a:r>
          </a:p>
          <a:p>
            <a:pPr marL="595630" indent="-595630" defTabSz="782827">
              <a:lnSpc>
                <a:spcPct val="100000"/>
              </a:lnSpc>
              <a:spcBef>
                <a:spcPts val="5600"/>
              </a:spcBef>
              <a:buSzPct val="145000"/>
              <a:buChar char="•"/>
              <a:defRPr sz="4200"/>
            </a:pPr>
            <a:r>
              <a:rPr dirty="0"/>
              <a:t>Altered sleep quality</a:t>
            </a:r>
          </a:p>
          <a:p>
            <a:pPr marL="595630" indent="-595630" defTabSz="782827">
              <a:lnSpc>
                <a:spcPct val="100000"/>
              </a:lnSpc>
              <a:spcBef>
                <a:spcPts val="5600"/>
              </a:spcBef>
              <a:buSzPct val="145000"/>
              <a:buChar char="•"/>
              <a:defRPr sz="4200"/>
            </a:pPr>
            <a:r>
              <a:rPr dirty="0"/>
              <a:t>Changes in mood or temperament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17" y="414689"/>
            <a:ext cx="18419181" cy="12088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080" y="8163049"/>
            <a:ext cx="4826003" cy="838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673" y="9054464"/>
            <a:ext cx="3810003" cy="838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786" y="9945879"/>
            <a:ext cx="4492591" cy="123214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ctangle"/>
          <p:cNvSpPr/>
          <p:nvPr/>
        </p:nvSpPr>
        <p:spPr>
          <a:xfrm>
            <a:off x="3385942" y="1057099"/>
            <a:ext cx="16194723" cy="405206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Captura de Tela 2022-11-22 às 08.50.49.png" descr="Captura de Tela 2022-11-22 às 08.50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30" y="-256706"/>
            <a:ext cx="16225851" cy="1340164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Diagnóstico"/>
          <p:cNvSpPr txBox="1">
            <a:spLocks noGrp="1"/>
          </p:cNvSpPr>
          <p:nvPr>
            <p:ph type="title"/>
          </p:nvPr>
        </p:nvSpPr>
        <p:spPr>
          <a:xfrm>
            <a:off x="-253837" y="3193339"/>
            <a:ext cx="8972603" cy="2104317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1168400">
              <a:lnSpc>
                <a:spcPct val="100000"/>
              </a:lnSpc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Diagnosis </a:t>
            </a:r>
          </a:p>
        </p:txBody>
      </p:sp>
      <p:sp>
        <p:nvSpPr>
          <p:cNvPr id="274" name="Retângulo"/>
          <p:cNvSpPr/>
          <p:nvPr/>
        </p:nvSpPr>
        <p:spPr>
          <a:xfrm>
            <a:off x="9406754" y="-54821"/>
            <a:ext cx="5949642" cy="130486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5" name="Quadrado"/>
          <p:cNvSpPr/>
          <p:nvPr/>
        </p:nvSpPr>
        <p:spPr>
          <a:xfrm>
            <a:off x="7870567" y="9256700"/>
            <a:ext cx="2540003" cy="254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6" name="CLINICAL MEASUREMENT INSTRUMENTS…"/>
          <p:cNvSpPr txBox="1"/>
          <p:nvPr/>
        </p:nvSpPr>
        <p:spPr>
          <a:xfrm>
            <a:off x="8666543" y="4974170"/>
            <a:ext cx="853127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 defTabSz="914400">
              <a:lnSpc>
                <a:spcPct val="100000"/>
              </a:lnSpc>
              <a:spcBef>
                <a:spcPts val="3000"/>
              </a:spcBef>
              <a:defRPr sz="4600" b="1">
                <a:solidFill>
                  <a:srgbClr val="23282D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CLINICAL MEASUREMENT INSTRUMENTS</a:t>
            </a:r>
          </a:p>
        </p:txBody>
      </p:sp>
      <p:sp>
        <p:nvSpPr>
          <p:cNvPr id="277" name="Checklist de triagem"/>
          <p:cNvSpPr txBox="1"/>
          <p:nvPr/>
        </p:nvSpPr>
        <p:spPr>
          <a:xfrm>
            <a:off x="9070978" y="2643893"/>
            <a:ext cx="772240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ctr" defTabSz="914400">
              <a:lnSpc>
                <a:spcPct val="100000"/>
              </a:lnSpc>
              <a:spcBef>
                <a:spcPts val="3000"/>
              </a:spcBef>
              <a:defRPr sz="5000" b="1">
                <a:solidFill>
                  <a:srgbClr val="23282D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Screening checklist</a:t>
            </a:r>
          </a:p>
        </p:txBody>
      </p:sp>
      <p:pic>
        <p:nvPicPr>
          <p:cNvPr id="278" name="Captura de Tela 2022-11-22 às 08.49.40.png" descr="Captura de Tela 2022-11-22 às 08.49.4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6" y="24950"/>
            <a:ext cx="11012192" cy="2819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7" y="92059"/>
            <a:ext cx="10983519" cy="2268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414" y="2411455"/>
            <a:ext cx="17329172" cy="1011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035" y="868943"/>
            <a:ext cx="6399723" cy="882723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tângulo Arredondado"/>
          <p:cNvSpPr/>
          <p:nvPr/>
        </p:nvSpPr>
        <p:spPr>
          <a:xfrm rot="2858948">
            <a:off x="5439600" y="7421526"/>
            <a:ext cx="2431937" cy="4890390"/>
          </a:xfrm>
          <a:prstGeom prst="roundRect">
            <a:avLst>
              <a:gd name="adj" fmla="val 50000"/>
            </a:avLst>
          </a:prstGeom>
          <a:ln w="76200">
            <a:solidFill>
              <a:srgbClr val="000000"/>
            </a:solidFill>
            <a:miter lim="400000"/>
          </a:ln>
        </p:spPr>
        <p:txBody>
          <a:bodyPr lIns="91437" tIns="91437" rIns="91437" bIns="91437" anchor="ctr"/>
          <a:lstStyle/>
          <a:p>
            <a:pPr algn="ctr" defTabSz="821529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84" name="Retângulo Arredondado"/>
          <p:cNvSpPr/>
          <p:nvPr/>
        </p:nvSpPr>
        <p:spPr>
          <a:xfrm rot="2678948">
            <a:off x="11568321" y="8258781"/>
            <a:ext cx="584137" cy="3368280"/>
          </a:xfrm>
          <a:prstGeom prst="roundRect">
            <a:avLst>
              <a:gd name="adj" fmla="val 50000"/>
            </a:avLst>
          </a:prstGeom>
          <a:ln w="76200">
            <a:solidFill>
              <a:srgbClr val="000000"/>
            </a:solidFill>
            <a:miter lim="400000"/>
          </a:ln>
        </p:spPr>
        <p:txBody>
          <a:bodyPr lIns="91437" tIns="91437" rIns="91437" bIns="91437" anchor="ctr"/>
          <a:lstStyle/>
          <a:p>
            <a:pPr algn="ctr" defTabSz="821529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3774C-0350-A355-27F0-7FF6CFD15A9C}"/>
              </a:ext>
            </a:extLst>
          </p:cNvPr>
          <p:cNvSpPr txBox="1"/>
          <p:nvPr/>
        </p:nvSpPr>
        <p:spPr>
          <a:xfrm>
            <a:off x="249382" y="5838223"/>
            <a:ext cx="3779945" cy="226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*Percentage of DJD and non-DJD cats scored as impaired by their caregivers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animBg="1" advAuto="0"/>
      <p:bldP spid="284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daptação para o português de: Enomoto M, Lascelles BDX, Robertson JB, Gruen ME. Refinement of the Feline Musculoskeletal Pain Index (FMPI) and development of the short-form FMPI. 2022 Feb;24(2):142-151. doi: 10.1177/1098612X211011984. Epub 2021 May 18."/>
          <p:cNvSpPr txBox="1">
            <a:spLocks noGrp="1"/>
          </p:cNvSpPr>
          <p:nvPr>
            <p:ph type="body" sz="quarter" idx="1"/>
          </p:nvPr>
        </p:nvSpPr>
        <p:spPr>
          <a:xfrm>
            <a:off x="142844" y="11567238"/>
            <a:ext cx="10751000" cy="1454491"/>
          </a:xfrm>
          <a:prstGeom prst="rect">
            <a:avLst/>
          </a:prstGeom>
        </p:spPr>
        <p:txBody>
          <a:bodyPr lIns="91436" tIns="91436" rIns="91436" bIns="91436">
            <a:normAutofit lnSpcReduction="10000"/>
          </a:bodyPr>
          <a:lstStyle>
            <a:lvl1pPr algn="l" defTabSz="1773936">
              <a:spcBef>
                <a:spcPts val="0"/>
              </a:spcBef>
              <a:buClr>
                <a:srgbClr val="9D0064"/>
              </a:buClr>
              <a:buSzPct val="100000"/>
              <a:buFont typeface="Arial"/>
              <a:buChar char="•"/>
              <a:defRPr sz="2328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Enomoto M, Lascelles BDX, Robertson JB, Gruen ME. Refinement of the Feline Musculoskeletal Pain Index (FMPI) and development of the short-form FMPI. 2022 Feb;24(2):142-151. doi: 10.1177/1098612X211011984. Epub 2021 May 18. </a:t>
            </a:r>
          </a:p>
        </p:txBody>
      </p:sp>
      <p:sp>
        <p:nvSpPr>
          <p:cNvPr id="287" name="Feline Musculoskeletal Pain Index short form (FMPIsf)"/>
          <p:cNvSpPr txBox="1">
            <a:spLocks noGrp="1"/>
          </p:cNvSpPr>
          <p:nvPr>
            <p:ph type="title"/>
          </p:nvPr>
        </p:nvSpPr>
        <p:spPr>
          <a:xfrm>
            <a:off x="100688" y="-961115"/>
            <a:ext cx="13754383" cy="3052818"/>
          </a:xfrm>
          <a:prstGeom prst="rect">
            <a:avLst/>
          </a:prstGeom>
        </p:spPr>
        <p:txBody>
          <a:bodyPr lIns="91436" tIns="91436" rIns="91436" bIns="91436"/>
          <a:lstStyle/>
          <a:p>
            <a:pPr algn="l">
              <a:lnSpc>
                <a:spcPct val="85000"/>
              </a:lnSpc>
              <a:defRPr sz="5600">
                <a:latin typeface="+mn-lt"/>
                <a:ea typeface="+mn-ea"/>
                <a:cs typeface="+mn-cs"/>
                <a:sym typeface="Helvetica Neue"/>
              </a:defRPr>
            </a:pPr>
            <a:br/>
            <a:r>
              <a:t>Feline Musculoskeletal Pain Index short form (FMPIsf)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896" y="0"/>
            <a:ext cx="1059919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https://cvm.ncsu.edu/research/labs/clinical-sciences/comparative-pain-research/clinical-metrology-instruments/…"/>
          <p:cNvSpPr txBox="1">
            <a:spLocks noGrp="1"/>
          </p:cNvSpPr>
          <p:nvPr>
            <p:ph type="body" sz="quarter" idx="1"/>
          </p:nvPr>
        </p:nvSpPr>
        <p:spPr>
          <a:xfrm>
            <a:off x="425741" y="11461237"/>
            <a:ext cx="10789944" cy="1351037"/>
          </a:xfrm>
          <a:prstGeom prst="rect">
            <a:avLst/>
          </a:prstGeom>
        </p:spPr>
        <p:txBody>
          <a:bodyPr lIns="91436" tIns="91436" rIns="91436" bIns="91436"/>
          <a:lstStyle/>
          <a:p>
            <a:pPr algn="l" defTabSz="1719072">
              <a:lnSpc>
                <a:spcPct val="100000"/>
              </a:lnSpc>
              <a:spcBef>
                <a:spcPts val="0"/>
              </a:spcBef>
              <a:buClr>
                <a:srgbClr val="9D0064"/>
              </a:buClr>
              <a:buSzPct val="100000"/>
              <a:buFont typeface="Arial"/>
              <a:buChar char="•"/>
              <a:def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2"/>
              </a:rPr>
              <a:t>https://cvm.ncsu.edu/research/labs/clinical-sciences/comparative-pain-research/clinical-metrology-instruments/</a:t>
            </a:r>
            <a:endParaRPr>
              <a:solidFill>
                <a:srgbClr val="333333"/>
              </a:solidFill>
            </a:endParaRPr>
          </a:p>
          <a:p>
            <a:pPr algn="l" defTabSz="1719072">
              <a:lnSpc>
                <a:spcPct val="100000"/>
              </a:lnSpc>
              <a:spcBef>
                <a:spcPts val="0"/>
              </a:spcBef>
              <a:buClr>
                <a:srgbClr val="9D0064"/>
              </a:buClr>
              <a:buSzPct val="100000"/>
              <a:buFont typeface="Arial"/>
              <a:buChar char="•"/>
              <a:defRPr sz="16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Lascelles BDX, Hansen BD, Roe S, Depuy V, Thomson A, Pierce CC, et al. Evaluation of client-specific outcome measures and activity monitoring to measure pain relief in cats with osteoarthritis. Journal of Veterinary Internal Medicine. 2007;21(3):410-6.</a:t>
            </a:r>
          </a:p>
        </p:txBody>
      </p:sp>
      <p:pic>
        <p:nvPicPr>
          <p:cNvPr id="291" name="Screenshot 2025-09-14 at 16.52.27.png" descr="Screenshot 2025-09-14 at 16.52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87" y="-109450"/>
            <a:ext cx="14223826" cy="261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shot 2025-09-14 at 16.53.16.png" descr="Screenshot 2025-09-14 at 16.53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1375"/>
            <a:ext cx="11503103" cy="5537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Screenshot 2025-09-14 at 16.54.13.png" descr="Screenshot 2025-09-14 at 16.54.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1956" y="2508742"/>
            <a:ext cx="13272044" cy="5223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704</Words>
  <Application>Microsoft Office PowerPoint</Application>
  <PresentationFormat>Custom</PresentationFormat>
  <Paragraphs>65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Unicode MS</vt:lpstr>
      <vt:lpstr>Calibri</vt:lpstr>
      <vt:lpstr>Calibri Light</vt:lpstr>
      <vt:lpstr>Helvetica Neue</vt:lpstr>
      <vt:lpstr>Helvetica Neue Light</vt:lpstr>
      <vt:lpstr>Helvetica Neue Medium</vt:lpstr>
      <vt:lpstr>21_BasicWhite</vt:lpstr>
      <vt:lpstr>PowerPoint Presentation</vt:lpstr>
      <vt:lpstr>PowerPoint Presentation</vt:lpstr>
      <vt:lpstr>PowerPoint Presentation</vt:lpstr>
      <vt:lpstr>Clinical signs</vt:lpstr>
      <vt:lpstr>PowerPoint Presentation</vt:lpstr>
      <vt:lpstr>Diagnosis </vt:lpstr>
      <vt:lpstr>PowerPoint Presentation</vt:lpstr>
      <vt:lpstr> Feline Musculoskeletal Pain Index short form (FMPIsf)</vt:lpstr>
      <vt:lpstr>PowerPoint Presentation</vt:lpstr>
      <vt:lpstr>PowerPoint Presentation</vt:lpstr>
      <vt:lpstr>PowerPoint Presentation</vt:lpstr>
      <vt:lpstr>PowerPoint Presentation</vt:lpstr>
      <vt:lpstr>Anti-NGF monoclonal Ab</vt:lpstr>
      <vt:lpstr>PowerPoint Presentation</vt:lpstr>
      <vt:lpstr>Anti-NGF monoclonal Ab</vt:lpstr>
      <vt:lpstr>Gabapentinoids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Sarah Nathans</dc:creator>
  <cp:lastModifiedBy>Jeffrey Will</cp:lastModifiedBy>
  <cp:revision>8</cp:revision>
  <dcterms:modified xsi:type="dcterms:W3CDTF">2026-03-25T17:50:21Z</dcterms:modified>
</cp:coreProperties>
</file>