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66" r:id="rId2"/>
    <p:sldId id="257" r:id="rId3"/>
    <p:sldId id="258" r:id="rId4"/>
    <p:sldId id="269" r:id="rId5"/>
    <p:sldId id="259" r:id="rId6"/>
    <p:sldId id="260" r:id="rId7"/>
    <p:sldId id="261" r:id="rId8"/>
    <p:sldId id="270" r:id="rId9"/>
    <p:sldId id="271" r:id="rId10"/>
    <p:sldId id="272" r:id="rId11"/>
    <p:sldId id="274" r:id="rId12"/>
    <p:sldId id="276" r:id="rId13"/>
    <p:sldId id="275" r:id="rId14"/>
    <p:sldId id="268" r:id="rId15"/>
  </p:sldIdLst>
  <p:sldSz cx="9753600" cy="73152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0KlCmuwIa6+XOro9LutAg==" hashData="XwnG5qV7gpa8f5DuPE1DKa6rwg4WY7b53Q6plt2NTxDfDEdQk7xI66+IjqN7bsEBsLvD3ASKzJsc5tnHsSjr4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90B"/>
    <a:srgbClr val="954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967" autoAdjust="0"/>
  </p:normalViewPr>
  <p:slideViewPr>
    <p:cSldViewPr>
      <p:cViewPr varScale="1">
        <p:scale>
          <a:sx n="58" d="100"/>
          <a:sy n="58" d="100"/>
        </p:scale>
        <p:origin x="2059" y="53"/>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How satisfied are you with being a Cat Friendly Practice®?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Overall, how does your 2025 revenue compare to 2024?</a:t>
            </a:r>
          </a:p>
        </c:rich>
      </c:tx>
      <c:overlay val="0"/>
      <c:spPr>
        <a:noFill/>
        <a:ln>
          <a:noFill/>
        </a:ln>
        <a:effectLst/>
      </c:spPr>
    </c:title>
    <c:autoTitleDeleted val="0"/>
    <c:plotArea>
      <c:layout/>
      <c:barChart>
        <c:barDir val="col"/>
        <c:grouping val="clustered"/>
        <c:varyColors val="0"/>
        <c:ser>
          <c:idx val="0"/>
          <c:order val="0"/>
          <c:tx>
            <c:strRef>
              <c:f>'Question 11'!$B$3</c:f>
              <c:strCache>
                <c:ptCount val="1"/>
                <c:pt idx="0">
                  <c:v>Responses</c:v>
                </c:pt>
              </c:strCache>
            </c:strRef>
          </c:tx>
          <c:spPr>
            <a:solidFill>
              <a:schemeClr val="accent1"/>
            </a:solidFill>
            <a:ln>
              <a:noFill/>
            </a:ln>
            <a:effectLst/>
          </c:spPr>
          <c:invertIfNegative val="0"/>
          <c:cat>
            <c:strRef>
              <c:f>'Question 11'!$A$4:$A$8</c:f>
              <c:strCache>
                <c:ptCount val="5"/>
                <c:pt idx="0">
                  <c:v>Overall revenues have increased</c:v>
                </c:pt>
                <c:pt idx="1">
                  <c:v>Overall revenues have increased by 11-20%</c:v>
                </c:pt>
                <c:pt idx="2">
                  <c:v>Overall revenues have increased by over 20%</c:v>
                </c:pt>
                <c:pt idx="3">
                  <c:v>Stayed the same</c:v>
                </c:pt>
                <c:pt idx="4">
                  <c:v>Decreased</c:v>
                </c:pt>
              </c:strCache>
            </c:strRef>
          </c:cat>
          <c:val>
            <c:numRef>
              <c:f>'Question 11'!$B$4:$B$8</c:f>
              <c:numCache>
                <c:formatCode>0.00%</c:formatCode>
                <c:ptCount val="5"/>
                <c:pt idx="0">
                  <c:v>0.56440000000000001</c:v>
                </c:pt>
                <c:pt idx="1">
                  <c:v>0</c:v>
                </c:pt>
                <c:pt idx="2">
                  <c:v>0</c:v>
                </c:pt>
                <c:pt idx="3">
                  <c:v>0.32179999999999997</c:v>
                </c:pt>
                <c:pt idx="4">
                  <c:v>0.1139</c:v>
                </c:pt>
              </c:numCache>
            </c:numRef>
          </c:val>
          <c:extLst>
            <c:ext xmlns:c16="http://schemas.microsoft.com/office/drawing/2014/chart" uri="{C3380CC4-5D6E-409C-BE32-E72D297353CC}">
              <c16:uniqueId val="{00000000-A2FD-4443-A94A-62345216B5E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Do you believe any of the increase can be attributed to being a Cat Friendly Practice®?</a:t>
            </a:r>
          </a:p>
        </c:rich>
      </c:tx>
      <c:overlay val="0"/>
      <c:spPr>
        <a:noFill/>
        <a:ln>
          <a:noFill/>
        </a:ln>
        <a:effectLst/>
      </c:spPr>
    </c:title>
    <c:autoTitleDeleted val="0"/>
    <c:plotArea>
      <c:layout/>
      <c:barChart>
        <c:barDir val="col"/>
        <c:grouping val="clustered"/>
        <c:varyColors val="0"/>
        <c:ser>
          <c:idx val="0"/>
          <c:order val="0"/>
          <c:tx>
            <c:strRef>
              <c:f>'Question 12'!$B$3</c:f>
              <c:strCache>
                <c:ptCount val="1"/>
                <c:pt idx="0">
                  <c:v>Responses</c:v>
                </c:pt>
              </c:strCache>
            </c:strRef>
          </c:tx>
          <c:spPr>
            <a:solidFill>
              <a:schemeClr val="accent1"/>
            </a:solidFill>
            <a:ln>
              <a:noFill/>
            </a:ln>
            <a:effectLst/>
          </c:spPr>
          <c:invertIfNegative val="0"/>
          <c:cat>
            <c:strRef>
              <c:f>'Question 12'!$A$4:$A$7</c:f>
              <c:strCache>
                <c:ptCount val="4"/>
                <c:pt idx="0">
                  <c:v>Yes, most of the increase</c:v>
                </c:pt>
                <c:pt idx="1">
                  <c:v>Yes, some of the increase</c:v>
                </c:pt>
                <c:pt idx="2">
                  <c:v>Yes, but not sure of how much</c:v>
                </c:pt>
                <c:pt idx="3">
                  <c:v>No, it is not due to being a Cat Friendly Practice®</c:v>
                </c:pt>
              </c:strCache>
            </c:strRef>
          </c:cat>
          <c:val>
            <c:numRef>
              <c:f>'Question 12'!$B$4:$B$7</c:f>
              <c:numCache>
                <c:formatCode>0.00%</c:formatCode>
                <c:ptCount val="4"/>
                <c:pt idx="0">
                  <c:v>0.114</c:v>
                </c:pt>
                <c:pt idx="1">
                  <c:v>0.28949999999999998</c:v>
                </c:pt>
                <c:pt idx="2">
                  <c:v>0.3947</c:v>
                </c:pt>
                <c:pt idx="3">
                  <c:v>0.20180000000000001</c:v>
                </c:pt>
              </c:numCache>
            </c:numRef>
          </c:val>
          <c:extLst>
            <c:ext xmlns:c16="http://schemas.microsoft.com/office/drawing/2014/chart" uri="{C3380CC4-5D6E-409C-BE32-E72D297353CC}">
              <c16:uniqueId val="{00000000-D627-4AD5-8F50-108DB89D2C0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Which benefits do you believe your practice has experienced because you are a Cat Friendly Practice®? (Choose up to THREE benefits – those you consider most meaningful.)</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How has the feedback from your cat clients been about your status as a Cat Friendly Practice®?</a:t>
            </a:r>
          </a:p>
        </c:rich>
      </c:tx>
      <c:overlay val="0"/>
      <c:spPr>
        <a:noFill/>
        <a:ln>
          <a:noFill/>
        </a:ln>
        <a:effectLst/>
      </c:spPr>
    </c:title>
    <c:autoTitleDeleted val="0"/>
    <c:plotArea>
      <c:layout/>
      <c:barChart>
        <c:barDir val="col"/>
        <c:grouping val="clustered"/>
        <c:varyColors val="0"/>
        <c:ser>
          <c:idx val="0"/>
          <c:order val="0"/>
          <c:tx>
            <c:strRef>
              <c:f>'Question 13'!$B$3</c:f>
              <c:strCache>
                <c:ptCount val="1"/>
                <c:pt idx="0">
                  <c:v>Responses</c:v>
                </c:pt>
              </c:strCache>
            </c:strRef>
          </c:tx>
          <c:spPr>
            <a:solidFill>
              <a:schemeClr val="accent1"/>
            </a:solidFill>
            <a:ln>
              <a:noFill/>
            </a:ln>
            <a:effectLst/>
          </c:spPr>
          <c:invertIfNegative val="0"/>
          <c:cat>
            <c:strRef>
              <c:f>'Question 13'!$A$4:$A$7</c:f>
              <c:strCache>
                <c:ptCount val="4"/>
                <c:pt idx="0">
                  <c:v>The feedback has been extremely positive</c:v>
                </c:pt>
                <c:pt idx="1">
                  <c:v>The feedback has been very positive</c:v>
                </c:pt>
                <c:pt idx="2">
                  <c:v>The feedback has been somewhat positive</c:v>
                </c:pt>
                <c:pt idx="3">
                  <c:v>None of them have noticed or commented</c:v>
                </c:pt>
              </c:strCache>
            </c:strRef>
          </c:cat>
          <c:val>
            <c:numRef>
              <c:f>'Question 13'!$B$4:$B$7</c:f>
              <c:numCache>
                <c:formatCode>0.00%</c:formatCode>
                <c:ptCount val="4"/>
                <c:pt idx="0">
                  <c:v>0.28220000000000001</c:v>
                </c:pt>
                <c:pt idx="1">
                  <c:v>0.43070000000000003</c:v>
                </c:pt>
                <c:pt idx="2">
                  <c:v>0.13370000000000001</c:v>
                </c:pt>
                <c:pt idx="3">
                  <c:v>0.1535</c:v>
                </c:pt>
              </c:numCache>
            </c:numRef>
          </c:val>
          <c:extLst>
            <c:ext xmlns:c16="http://schemas.microsoft.com/office/drawing/2014/chart" uri="{C3380CC4-5D6E-409C-BE32-E72D297353CC}">
              <c16:uniqueId val="{00000000-9A5F-4EFC-A6BA-A4F5CF4AAA4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Would you recommend the Cat Friendly Practice® Program to other veterinary professionals?</a:t>
            </a:r>
          </a:p>
        </c:rich>
      </c:tx>
      <c:overlay val="0"/>
      <c:spPr>
        <a:noFill/>
        <a:ln>
          <a:noFill/>
        </a:ln>
        <a:effectLst/>
      </c:spPr>
    </c:title>
    <c:autoTitleDeleted val="0"/>
    <c:plotArea>
      <c:layout/>
      <c:barChart>
        <c:barDir val="col"/>
        <c:grouping val="clustered"/>
        <c:varyColors val="0"/>
        <c:ser>
          <c:idx val="0"/>
          <c:order val="0"/>
          <c:tx>
            <c:strRef>
              <c:f>'Question 3'!$B$3</c:f>
              <c:strCache>
                <c:ptCount val="1"/>
                <c:pt idx="0">
                  <c:v>Responses</c:v>
                </c:pt>
              </c:strCache>
            </c:strRef>
          </c:tx>
          <c:spPr>
            <a:solidFill>
              <a:schemeClr val="accent1"/>
            </a:solidFill>
            <a:ln>
              <a:noFill/>
            </a:ln>
            <a:effectLst/>
          </c:spPr>
          <c:invertIfNegative val="0"/>
          <c:cat>
            <c:strRef>
              <c:f>'Question 3'!$A$4:$A$6</c:f>
              <c:strCache>
                <c:ptCount val="3"/>
                <c:pt idx="0">
                  <c:v>Yes</c:v>
                </c:pt>
                <c:pt idx="1">
                  <c:v>No</c:v>
                </c:pt>
                <c:pt idx="2">
                  <c:v>Additional Comment</c:v>
                </c:pt>
              </c:strCache>
            </c:strRef>
          </c:cat>
          <c:val>
            <c:numRef>
              <c:f>'Question 3'!$B$4:$B$6</c:f>
              <c:numCache>
                <c:formatCode>0.00%</c:formatCode>
                <c:ptCount val="3"/>
                <c:pt idx="0">
                  <c:v>0.97160000000000002</c:v>
                </c:pt>
                <c:pt idx="1">
                  <c:v>2.8400000000000002E-2</c:v>
                </c:pt>
                <c:pt idx="2">
                  <c:v>0</c:v>
                </c:pt>
              </c:numCache>
            </c:numRef>
          </c:val>
          <c:extLst>
            <c:ext xmlns:c16="http://schemas.microsoft.com/office/drawing/2014/chart" uri="{C3380CC4-5D6E-409C-BE32-E72D297353CC}">
              <c16:uniqueId val="{00000000-9A39-4FE0-A773-D1AF8B94532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Which benefits do you believe your practice has experienced because you are a Cat Friendly Practice®? (Choose up to THREE benefits – those you consider most meaningful.)</a:t>
            </a:r>
          </a:p>
        </c:rich>
      </c:tx>
      <c:overlay val="0"/>
      <c:spPr>
        <a:noFill/>
        <a:ln>
          <a:noFill/>
        </a:ln>
        <a:effectLst/>
      </c:spPr>
    </c:title>
    <c:autoTitleDeleted val="0"/>
    <c:plotArea>
      <c:layout/>
      <c:barChart>
        <c:barDir val="col"/>
        <c:grouping val="clustered"/>
        <c:varyColors val="0"/>
        <c:ser>
          <c:idx val="0"/>
          <c:order val="0"/>
          <c:tx>
            <c:strRef>
              <c:f>'Question 8'!$B$3</c:f>
              <c:strCache>
                <c:ptCount val="1"/>
                <c:pt idx="0">
                  <c:v>Responses</c:v>
                </c:pt>
              </c:strCache>
            </c:strRef>
          </c:tx>
          <c:spPr>
            <a:solidFill>
              <a:schemeClr val="accent1"/>
            </a:solidFill>
            <a:ln>
              <a:noFill/>
            </a:ln>
            <a:effectLst/>
          </c:spPr>
          <c:invertIfNegative val="0"/>
          <c:cat>
            <c:strRef>
              <c:f>'Question 8'!$A$4:$A$13</c:f>
              <c:strCache>
                <c:ptCount val="10"/>
                <c:pt idx="0">
                  <c:v>Gained new feline patients</c:v>
                </c:pt>
                <c:pt idx="1">
                  <c:v>Increased staff awareness on understanding how to interact and handle cats (e.g., interpreting fear and distress)</c:v>
                </c:pt>
                <c:pt idx="2">
                  <c:v>Improved retention or more frequent visits from existing cat clients</c:v>
                </c:pt>
                <c:pt idx="3">
                  <c:v>Higher satisfaction among current clients with cats</c:v>
                </c:pt>
                <c:pt idx="4">
                  <c:v>Less stress on feline patients</c:v>
                </c:pt>
                <c:pt idx="5">
                  <c:v>Increased revenue</c:v>
                </c:pt>
                <c:pt idx="6">
                  <c:v>More staff time and attention for each visit with feline patients</c:v>
                </c:pt>
                <c:pt idx="7">
                  <c:v>We are the practice of choice for cat clients among other practices in the area</c:v>
                </c:pt>
                <c:pt idx="8">
                  <c:v>Demonstrates how much we care about our patients</c:v>
                </c:pt>
                <c:pt idx="9">
                  <c:v>Other (Specify)</c:v>
                </c:pt>
              </c:strCache>
            </c:strRef>
          </c:cat>
          <c:val>
            <c:numRef>
              <c:f>'Question 8'!$B$4:$B$13</c:f>
              <c:numCache>
                <c:formatCode>0.00%</c:formatCode>
                <c:ptCount val="10"/>
                <c:pt idx="0">
                  <c:v>0.18720000000000001</c:v>
                </c:pt>
                <c:pt idx="1">
                  <c:v>0.76349999999999996</c:v>
                </c:pt>
                <c:pt idx="2">
                  <c:v>0.16750000000000001</c:v>
                </c:pt>
                <c:pt idx="3">
                  <c:v>0.40389999999999998</c:v>
                </c:pt>
                <c:pt idx="4">
                  <c:v>0.83250000000000002</c:v>
                </c:pt>
                <c:pt idx="5">
                  <c:v>9.8999999999999991E-3</c:v>
                </c:pt>
                <c:pt idx="6">
                  <c:v>7.8799999999999995E-2</c:v>
                </c:pt>
                <c:pt idx="7">
                  <c:v>0.18229999999999999</c:v>
                </c:pt>
                <c:pt idx="8">
                  <c:v>0.28079999999999999</c:v>
                </c:pt>
                <c:pt idx="9">
                  <c:v>1.9699999999999999E-2</c:v>
                </c:pt>
              </c:numCache>
            </c:numRef>
          </c:val>
          <c:extLst>
            <c:ext xmlns:c16="http://schemas.microsoft.com/office/drawing/2014/chart" uri="{C3380CC4-5D6E-409C-BE32-E72D297353CC}">
              <c16:uniqueId val="{00000000-AFDF-4D02-A569-D4DF0EAB80B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Have you seen an improvement in feline knowledge and care among your staff since implementing the Cat Friendly Practice® Program at your practice?</a:t>
            </a:r>
          </a:p>
        </c:rich>
      </c:tx>
      <c:overlay val="0"/>
      <c:spPr>
        <a:noFill/>
        <a:ln>
          <a:noFill/>
        </a:ln>
        <a:effectLst/>
      </c:spPr>
    </c:title>
    <c:autoTitleDeleted val="0"/>
    <c:plotArea>
      <c:layout/>
      <c:barChart>
        <c:barDir val="col"/>
        <c:grouping val="clustered"/>
        <c:varyColors val="0"/>
        <c:ser>
          <c:idx val="0"/>
          <c:order val="0"/>
          <c:tx>
            <c:strRef>
              <c:f>'Question 6'!$B$3</c:f>
              <c:strCache>
                <c:ptCount val="1"/>
                <c:pt idx="0">
                  <c:v>Responses</c:v>
                </c:pt>
              </c:strCache>
            </c:strRef>
          </c:tx>
          <c:spPr>
            <a:solidFill>
              <a:schemeClr val="accent1"/>
            </a:solidFill>
            <a:ln>
              <a:noFill/>
            </a:ln>
            <a:effectLst/>
          </c:spPr>
          <c:invertIfNegative val="0"/>
          <c:cat>
            <c:strRef>
              <c:f>'Question 6'!$A$4:$A$6</c:f>
              <c:strCache>
                <c:ptCount val="3"/>
                <c:pt idx="0">
                  <c:v>Yes</c:v>
                </c:pt>
                <c:pt idx="1">
                  <c:v>No</c:v>
                </c:pt>
                <c:pt idx="2">
                  <c:v>Unsure</c:v>
                </c:pt>
              </c:strCache>
            </c:strRef>
          </c:cat>
          <c:val>
            <c:numRef>
              <c:f>'Question 6'!$B$4:$B$6</c:f>
              <c:numCache>
                <c:formatCode>0.00%</c:formatCode>
                <c:ptCount val="3"/>
                <c:pt idx="0">
                  <c:v>0.87980000000000003</c:v>
                </c:pt>
                <c:pt idx="1">
                  <c:v>3.85E-2</c:v>
                </c:pt>
                <c:pt idx="2">
                  <c:v>8.1699999999999995E-2</c:v>
                </c:pt>
              </c:numCache>
            </c:numRef>
          </c:val>
          <c:extLst>
            <c:ext xmlns:c16="http://schemas.microsoft.com/office/drawing/2014/chart" uri="{C3380CC4-5D6E-409C-BE32-E72D297353CC}">
              <c16:uniqueId val="{00000000-E0D7-41E1-8BA8-420D3ECCE20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Has there been a positive change in your team dynamic in regards to the treatment and care of cats including Cat Friendly interactions and handling due to the Cat Friendly Practice® Program? (e.g., higher satisfaction when dealing with feline patients or </a:t>
            </a:r>
          </a:p>
        </c:rich>
      </c:tx>
      <c:layout>
        <c:manualLayout>
          <c:xMode val="edge"/>
          <c:yMode val="edge"/>
          <c:x val="0.12663022704686189"/>
          <c:y val="2.4647344054604539E-3"/>
        </c:manualLayout>
      </c:layout>
      <c:overlay val="0"/>
      <c:spPr>
        <a:noFill/>
        <a:ln>
          <a:noFill/>
        </a:ln>
        <a:effectLst/>
      </c:spPr>
    </c:title>
    <c:autoTitleDeleted val="0"/>
    <c:plotArea>
      <c:layout/>
      <c:barChart>
        <c:barDir val="col"/>
        <c:grouping val="clustered"/>
        <c:varyColors val="0"/>
        <c:ser>
          <c:idx val="0"/>
          <c:order val="0"/>
          <c:tx>
            <c:strRef>
              <c:f>'Question 7'!$B$3</c:f>
              <c:strCache>
                <c:ptCount val="1"/>
                <c:pt idx="0">
                  <c:v>Responses</c:v>
                </c:pt>
              </c:strCache>
            </c:strRef>
          </c:tx>
          <c:spPr>
            <a:solidFill>
              <a:schemeClr val="accent1"/>
            </a:solidFill>
            <a:ln>
              <a:noFill/>
            </a:ln>
            <a:effectLst/>
          </c:spPr>
          <c:invertIfNegative val="0"/>
          <c:cat>
            <c:strRef>
              <c:f>'Question 7'!$A$4:$A$6</c:f>
              <c:strCache>
                <c:ptCount val="3"/>
                <c:pt idx="0">
                  <c:v>Yes</c:v>
                </c:pt>
                <c:pt idx="1">
                  <c:v>No</c:v>
                </c:pt>
                <c:pt idx="2">
                  <c:v>Unsure</c:v>
                </c:pt>
              </c:strCache>
            </c:strRef>
          </c:cat>
          <c:val>
            <c:numRef>
              <c:f>'Question 7'!$B$4:$B$6</c:f>
              <c:numCache>
                <c:formatCode>0.00%</c:formatCode>
                <c:ptCount val="3"/>
                <c:pt idx="0">
                  <c:v>0.8841</c:v>
                </c:pt>
                <c:pt idx="1">
                  <c:v>4.3499999999999997E-2</c:v>
                </c:pt>
                <c:pt idx="2">
                  <c:v>7.2499999999999995E-2</c:v>
                </c:pt>
              </c:numCache>
            </c:numRef>
          </c:val>
          <c:extLst>
            <c:ext xmlns:c16="http://schemas.microsoft.com/office/drawing/2014/chart" uri="{C3380CC4-5D6E-409C-BE32-E72D297353CC}">
              <c16:uniqueId val="{00000000-D639-4B79-A265-E0F9034EDA6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In the past three years, have you seen any changes to the way cat caregivers want, need, and expect care for their cats? Please select all that apply.</a:t>
            </a:r>
          </a:p>
        </c:rich>
      </c:tx>
      <c:overlay val="0"/>
      <c:spPr>
        <a:noFill/>
        <a:ln>
          <a:noFill/>
        </a:ln>
        <a:effectLst/>
      </c:spPr>
    </c:title>
    <c:autoTitleDeleted val="0"/>
    <c:plotArea>
      <c:layout/>
      <c:barChart>
        <c:barDir val="col"/>
        <c:grouping val="clustered"/>
        <c:varyColors val="0"/>
        <c:ser>
          <c:idx val="0"/>
          <c:order val="0"/>
          <c:tx>
            <c:strRef>
              <c:f>'Question 9'!$B$3</c:f>
              <c:strCache>
                <c:ptCount val="1"/>
                <c:pt idx="0">
                  <c:v>Responses</c:v>
                </c:pt>
              </c:strCache>
            </c:strRef>
          </c:tx>
          <c:spPr>
            <a:solidFill>
              <a:schemeClr val="accent1"/>
            </a:solidFill>
            <a:ln>
              <a:noFill/>
            </a:ln>
            <a:effectLst/>
          </c:spPr>
          <c:invertIfNegative val="0"/>
          <c:cat>
            <c:strRef>
              <c:f>'Question 9'!$A$4:$A$12</c:f>
              <c:strCache>
                <c:ptCount val="9"/>
                <c:pt idx="0">
                  <c:v>Greater expectation for immediate results (e.g., faster diagnostics, same-day answers)</c:v>
                </c:pt>
                <c:pt idx="1">
                  <c:v>More informed and proactive caregivers</c:v>
                </c:pt>
                <c:pt idx="2">
                  <c:v>Increased willingness to invest their time and finances to their cat's care</c:v>
                </c:pt>
                <c:pt idx="3">
                  <c:v>Stronger perception of cats as family members (leading to higher emotional investment)</c:v>
                </c:pt>
                <c:pt idx="4">
                  <c:v>Higher demand for advanced or specialized care (e.g., referral services, cutting-edge treatments)</c:v>
                </c:pt>
                <c:pt idx="5">
                  <c:v>More emphasis on preventive care and wellness</c:v>
                </c:pt>
                <c:pt idx="6">
                  <c:v>Greater focus on convenience and accessibility (e.g., telemedicine, flexible scheduling)</c:v>
                </c:pt>
                <c:pt idx="7">
                  <c:v>Higher demand for creating a positive veterinary experience for cats</c:v>
                </c:pt>
                <c:pt idx="8">
                  <c:v>No significant change observed</c:v>
                </c:pt>
              </c:strCache>
            </c:strRef>
          </c:cat>
          <c:val>
            <c:numRef>
              <c:f>'Question 9'!$B$4:$B$12</c:f>
              <c:numCache>
                <c:formatCode>0.00%</c:formatCode>
                <c:ptCount val="9"/>
                <c:pt idx="0">
                  <c:v>0.36449999999999999</c:v>
                </c:pt>
                <c:pt idx="1">
                  <c:v>0.62560000000000004</c:v>
                </c:pt>
                <c:pt idx="2">
                  <c:v>0.56159999999999999</c:v>
                </c:pt>
                <c:pt idx="3">
                  <c:v>0.56159999999999999</c:v>
                </c:pt>
                <c:pt idx="4">
                  <c:v>0.36449999999999999</c:v>
                </c:pt>
                <c:pt idx="5">
                  <c:v>0.28079999999999999</c:v>
                </c:pt>
                <c:pt idx="6">
                  <c:v>0.12809999999999999</c:v>
                </c:pt>
                <c:pt idx="7">
                  <c:v>0.61080000000000001</c:v>
                </c:pt>
                <c:pt idx="8">
                  <c:v>5.91E-2</c:v>
                </c:pt>
              </c:numCache>
            </c:numRef>
          </c:val>
          <c:extLst>
            <c:ext xmlns:c16="http://schemas.microsoft.com/office/drawing/2014/chart" uri="{C3380CC4-5D6E-409C-BE32-E72D297353CC}">
              <c16:uniqueId val="{00000000-CAEE-4EFE-B655-7CE82BA7075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Which benefits do you believe your practice has experienced because you are a Cat Friendly Practice®? (Choose up to THREE benefits – those you consider most meaningful.)</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dirty="0"/>
              <a:t>Which of these do you or team members do? Please select all that apply.</a:t>
            </a:r>
          </a:p>
        </c:rich>
      </c:tx>
      <c:overlay val="0"/>
      <c:spPr>
        <a:noFill/>
        <a:ln>
          <a:noFill/>
        </a:ln>
        <a:effectLst/>
      </c:spPr>
    </c:title>
    <c:autoTitleDeleted val="0"/>
    <c:plotArea>
      <c:layout/>
      <c:barChart>
        <c:barDir val="col"/>
        <c:grouping val="clustered"/>
        <c:varyColors val="0"/>
        <c:ser>
          <c:idx val="0"/>
          <c:order val="0"/>
          <c:tx>
            <c:strRef>
              <c:f>'Question 10'!$B$3</c:f>
              <c:strCache>
                <c:ptCount val="1"/>
                <c:pt idx="0">
                  <c:v>Responses</c:v>
                </c:pt>
              </c:strCache>
            </c:strRef>
          </c:tx>
          <c:spPr>
            <a:solidFill>
              <a:schemeClr val="accent1"/>
            </a:solidFill>
            <a:ln>
              <a:noFill/>
            </a:ln>
            <a:effectLst/>
          </c:spPr>
          <c:invertIfNegative val="0"/>
          <c:cat>
            <c:strRef>
              <c:f>'Question 10'!$A$4:$A$18</c:f>
              <c:strCache>
                <c:ptCount val="15"/>
                <c:pt idx="0">
                  <c:v>Calling a cat "fractious"</c:v>
                </c:pt>
                <c:pt idx="1">
                  <c:v>Calling a cat "spicy"</c:v>
                </c:pt>
                <c:pt idx="2">
                  <c:v>Calling a cat "sassy"</c:v>
                </c:pt>
                <c:pt idx="3">
                  <c:v>Calling a cat "bad actor"</c:v>
                </c:pt>
                <c:pt idx="4">
                  <c:v>Calling a cat other terms such as a " sourpuss," " grouch," "mean," etc.</c:v>
                </c:pt>
                <c:pt idx="5">
                  <c:v>Describing a cat as " aggessive"</c:v>
                </c:pt>
                <c:pt idx="6">
                  <c:v>Labeling a cat in their file with terms like fractious, spicy, sassy, aggressive, a bad actor, a grouch, etc.</c:v>
                </c:pt>
                <c:pt idx="7">
                  <c:v>Having photos/pictures hanging or displaying in your practice of a cat's face or body</c:v>
                </c:pt>
                <c:pt idx="8">
                  <c:v>Giving fearful-anxious cat breaks during the examination</c:v>
                </c:pt>
                <c:pt idx="9">
                  <c:v>Recording what the cat prefers in their file (e.g., petting location, treats, tips on what made the visit easier)</c:v>
                </c:pt>
                <c:pt idx="10">
                  <c:v>Allowing cats to acclimate to the examination room</c:v>
                </c:pt>
                <c:pt idx="11">
                  <c:v>Providing tips to caregivers before the visit about carrier choice and acclimation, reducing fear-anxiety, and/or covering the carrier with a towel/blanket</c:v>
                </c:pt>
                <c:pt idx="12">
                  <c:v>Providing towels/blankets for a cat to hide</c:v>
                </c:pt>
                <c:pt idx="13">
                  <c:v>Providing a soft surface on the exam table</c:v>
                </c:pt>
                <c:pt idx="14">
                  <c:v>None of these apply</c:v>
                </c:pt>
              </c:strCache>
            </c:strRef>
          </c:cat>
          <c:val>
            <c:numRef>
              <c:f>'Question 10'!$B$4:$B$18</c:f>
              <c:numCache>
                <c:formatCode>0.00%</c:formatCode>
                <c:ptCount val="15"/>
                <c:pt idx="0">
                  <c:v>0.19800000000000001</c:v>
                </c:pt>
                <c:pt idx="1">
                  <c:v>0.48509999999999998</c:v>
                </c:pt>
                <c:pt idx="2">
                  <c:v>0.17330000000000001</c:v>
                </c:pt>
                <c:pt idx="3">
                  <c:v>1.9800000000000002E-2</c:v>
                </c:pt>
                <c:pt idx="4">
                  <c:v>2.4799999999999999E-2</c:v>
                </c:pt>
                <c:pt idx="5">
                  <c:v>0.1139</c:v>
                </c:pt>
                <c:pt idx="6">
                  <c:v>0.24260000000000001</c:v>
                </c:pt>
                <c:pt idx="7">
                  <c:v>0.38119999999999998</c:v>
                </c:pt>
                <c:pt idx="8">
                  <c:v>0.8861</c:v>
                </c:pt>
                <c:pt idx="9">
                  <c:v>0.86140000000000005</c:v>
                </c:pt>
                <c:pt idx="10">
                  <c:v>0.87129999999999996</c:v>
                </c:pt>
                <c:pt idx="11">
                  <c:v>0.86629999999999996</c:v>
                </c:pt>
                <c:pt idx="12">
                  <c:v>0.96530000000000005</c:v>
                </c:pt>
                <c:pt idx="13">
                  <c:v>0.90099999999999991</c:v>
                </c:pt>
                <c:pt idx="14">
                  <c:v>5.0000000000000001E-3</c:v>
                </c:pt>
              </c:numCache>
            </c:numRef>
          </c:val>
          <c:extLst>
            <c:ext xmlns:c16="http://schemas.microsoft.com/office/drawing/2014/chart" uri="{C3380CC4-5D6E-409C-BE32-E72D297353CC}">
              <c16:uniqueId val="{00000000-E4C3-4A79-BEC8-37E3373C22C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Which benefits do you believe your practice has experienced because you are a Cat Friendly Practice®? (Choose up to THREE benefits – those you consider most meaningful.)</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29.01.2026</a:t>
            </a:fld>
            <a:endParaRPr lang="cs-CZ"/>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endParaRPr lang="en-US"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1327-151F-98C7-5EAD-8E3BC60A724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8D6E63-75C5-291D-2585-785179535E37}"/>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4ED510F1-B9E8-D47E-8C0D-BDA241AC62FF}"/>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30FDC65E-2B09-4E22-DB50-BCA151AFFF2A}"/>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FB750224-0B1A-72C4-CD4B-DEE8A003EB0D}"/>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300" b="1" dirty="0"/>
              <a:t>How has the feedback from your cat clients been about your status </a:t>
            </a:r>
            <a:br>
              <a:rPr lang="en-US" sz="1300" b="1" dirty="0"/>
            </a:br>
            <a:r>
              <a:rPr lang="en-US" sz="1300" b="1" dirty="0"/>
              <a:t>as a Cat Friendly Practice®?</a:t>
            </a:r>
            <a:r>
              <a:rPr lang="en-US" dirty="0">
                <a:effectLst/>
              </a:rPr>
              <a:t> </a:t>
            </a:r>
          </a:p>
          <a:p>
            <a:r>
              <a:rPr lang="en-US" dirty="0">
                <a:effectLst/>
              </a:rPr>
              <a:t>(202 responses)</a:t>
            </a:r>
          </a:p>
          <a:p>
            <a:pPr marL="181240" indent="-181240">
              <a:buFont typeface="Arial" panose="020B0604020202020204" pitchFamily="34" charset="0"/>
              <a:buChar char="•"/>
            </a:pPr>
            <a:r>
              <a:rPr lang="en-US" sz="1300" dirty="0"/>
              <a:t>The feedback has been extremely positive</a:t>
            </a:r>
            <a:r>
              <a:rPr lang="en-US" dirty="0">
                <a:effectLst/>
              </a:rPr>
              <a:t> – 28+% (</a:t>
            </a:r>
            <a:r>
              <a:rPr lang="en-US" sz="1300" dirty="0"/>
              <a:t>57</a:t>
            </a:r>
            <a:r>
              <a:rPr lang="en-US" dirty="0">
                <a:effectLst/>
              </a:rPr>
              <a:t> responses)</a:t>
            </a:r>
          </a:p>
          <a:p>
            <a:pPr marL="181240" indent="-181240">
              <a:buFont typeface="Arial" panose="020B0604020202020204" pitchFamily="34" charset="0"/>
              <a:buChar char="•"/>
            </a:pPr>
            <a:r>
              <a:rPr lang="en-US" sz="1300" dirty="0"/>
              <a:t>The feedback has been very positive</a:t>
            </a:r>
            <a:r>
              <a:rPr lang="en-US" dirty="0">
                <a:effectLst/>
              </a:rPr>
              <a:t> </a:t>
            </a:r>
            <a:r>
              <a:rPr lang="en-US" sz="1300" dirty="0"/>
              <a:t>– 43+% (87</a:t>
            </a:r>
            <a:r>
              <a:rPr lang="en-US" dirty="0">
                <a:effectLst/>
              </a:rPr>
              <a:t> responses)</a:t>
            </a:r>
          </a:p>
          <a:p>
            <a:pPr marL="181240" indent="-181240" defTabSz="966612">
              <a:buFont typeface="Arial" panose="020B0604020202020204" pitchFamily="34" charset="0"/>
              <a:buChar char="•"/>
              <a:defRPr/>
            </a:pPr>
            <a:r>
              <a:rPr lang="en-US" sz="1300" dirty="0"/>
              <a:t>None of them have noticed or commented</a:t>
            </a:r>
            <a:r>
              <a:rPr lang="en-US" dirty="0">
                <a:effectLst/>
              </a:rPr>
              <a:t> – 15+% (31 responses)</a:t>
            </a:r>
            <a:endParaRPr lang="en-US" dirty="0"/>
          </a:p>
          <a:p>
            <a:pPr marL="181240" indent="-181240">
              <a:buFont typeface="Arial" panose="020B0604020202020204" pitchFamily="34" charset="0"/>
              <a:buChar char="•"/>
            </a:pPr>
            <a:r>
              <a:rPr lang="en-US" sz="1300" dirty="0"/>
              <a:t>The feedback has been somewhat positive</a:t>
            </a:r>
            <a:r>
              <a:rPr lang="en-US" dirty="0">
                <a:effectLst/>
              </a:rPr>
              <a:t> – 13+% (</a:t>
            </a:r>
            <a:r>
              <a:rPr lang="en-US" sz="1300" dirty="0"/>
              <a:t>27 responses) </a:t>
            </a:r>
          </a:p>
        </p:txBody>
      </p:sp>
      <p:sp>
        <p:nvSpPr>
          <p:cNvPr id="6" name="Footer Placeholder 5">
            <a:extLst>
              <a:ext uri="{FF2B5EF4-FFF2-40B4-BE49-F238E27FC236}">
                <a16:creationId xmlns:a16="http://schemas.microsoft.com/office/drawing/2014/main" id="{530895DD-7FC0-D80C-4F38-4AABDDFD5614}"/>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412C1A12-DABF-7C8E-960E-6EFCECE9E167}"/>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222059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4098D-9EE7-5973-2795-962FDC3FBB1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8BD30F-546B-39B1-6CEB-E08562B0A2F8}"/>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9D692CC0-933C-FDA1-4A21-73EB399C7189}"/>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E6FD65AC-2F48-23A2-4187-676103772DFB}"/>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5D480728-6A29-79B0-1F0E-8E814F256990}"/>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endParaRPr lang="en-US" dirty="0"/>
          </a:p>
        </p:txBody>
      </p:sp>
      <p:sp>
        <p:nvSpPr>
          <p:cNvPr id="6" name="Footer Placeholder 5">
            <a:extLst>
              <a:ext uri="{FF2B5EF4-FFF2-40B4-BE49-F238E27FC236}">
                <a16:creationId xmlns:a16="http://schemas.microsoft.com/office/drawing/2014/main" id="{514D2323-9AEF-6CAD-A182-3AE2214C156C}"/>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CF06F2BF-0B41-90EF-DF99-CB0CECB90458}"/>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76675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D9E97-5E1C-ECD8-9033-A3394F66353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45C449-8608-90A6-CD8D-81F326927C49}"/>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D8D9EB2C-4E53-EAFC-535D-664ECA605240}"/>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E31C7D47-FB06-6E75-5A9E-F054BF0A1D27}"/>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B4D0907C-228C-A37D-1DF3-CE4728EE24BE}"/>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endParaRPr lang="en-US" dirty="0"/>
          </a:p>
        </p:txBody>
      </p:sp>
      <p:sp>
        <p:nvSpPr>
          <p:cNvPr id="6" name="Footer Placeholder 5">
            <a:extLst>
              <a:ext uri="{FF2B5EF4-FFF2-40B4-BE49-F238E27FC236}">
                <a16:creationId xmlns:a16="http://schemas.microsoft.com/office/drawing/2014/main" id="{9EADC4A2-24E6-387B-DA96-3C12C0E4F44B}"/>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B56F4043-613B-C41A-2B49-6887F0059CD3}"/>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43164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9550-EA10-1DB1-30EB-C5C7988F86F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D6769C-FCFF-D2BD-C5C8-8D15E2E0B07F}"/>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F12C0E48-9958-A515-3463-7F6FD87376FF}"/>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468F4DBA-86F2-C51D-55BB-9E65CC15D9C8}"/>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11DE9181-4DA0-1722-497B-301357CFFF50}"/>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endParaRPr lang="en-US" dirty="0"/>
          </a:p>
        </p:txBody>
      </p:sp>
      <p:sp>
        <p:nvSpPr>
          <p:cNvPr id="6" name="Footer Placeholder 5">
            <a:extLst>
              <a:ext uri="{FF2B5EF4-FFF2-40B4-BE49-F238E27FC236}">
                <a16:creationId xmlns:a16="http://schemas.microsoft.com/office/drawing/2014/main" id="{2DB568F3-4450-3E57-C281-7813AF69B91C}"/>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94163234-AD05-ADA3-00D7-6C059D8159F1}"/>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414191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dirty="0"/>
              <a:t>If you have any questions or encounter any issues, please email us at </a:t>
            </a:r>
            <a:br>
              <a:rPr lang="en-US" dirty="0"/>
            </a:br>
            <a:r>
              <a:rPr lang="en-US" b="1" dirty="0"/>
              <a:t>info@catvets.com </a:t>
            </a:r>
            <a:r>
              <a:rPr lang="en-US" dirty="0"/>
              <a:t>or call us at 1-800-874-0498.</a:t>
            </a:r>
          </a:p>
          <a:p>
            <a:endParaRPr lang="en-US"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fontAlgn="base">
              <a:lnSpc>
                <a:spcPct val="107000"/>
              </a:lnSpc>
              <a:spcAft>
                <a:spcPts val="846"/>
              </a:spcAft>
            </a:pPr>
            <a:r>
              <a:rPr lang="en-US" sz="1100" kern="0" dirty="0">
                <a:ea typeface="Times New Roman" panose="02020603050405020304" pitchFamily="18" charset="0"/>
                <a:cs typeface="Times New Roman" panose="02020603050405020304" pitchFamily="18" charset="0"/>
              </a:rPr>
              <a:t>We are thrilled to report that over </a:t>
            </a:r>
            <a:r>
              <a:rPr lang="en-US" sz="1100" u="sng" kern="0" dirty="0">
                <a:ea typeface="Times New Roman" panose="02020603050405020304" pitchFamily="18" charset="0"/>
                <a:cs typeface="Times New Roman" panose="02020603050405020304" pitchFamily="18" charset="0"/>
              </a:rPr>
              <a:t>99% of CFPs continue to be satisfied and 97% would </a:t>
            </a:r>
          </a:p>
          <a:p>
            <a:pPr fontAlgn="base">
              <a:lnSpc>
                <a:spcPct val="107000"/>
              </a:lnSpc>
              <a:spcAft>
                <a:spcPts val="846"/>
              </a:spcAft>
            </a:pPr>
            <a:r>
              <a:rPr lang="en-US" sz="1100" u="sng" kern="0" dirty="0">
                <a:ea typeface="Times New Roman" panose="02020603050405020304" pitchFamily="18" charset="0"/>
                <a:cs typeface="Times New Roman" panose="02020603050405020304" pitchFamily="18" charset="0"/>
              </a:rPr>
              <a:t>recommend the Cat Friendly Practice</a:t>
            </a:r>
            <a:r>
              <a:rPr lang="en-US" sz="1100" kern="0" baseline="30000" dirty="0">
                <a:ea typeface="Times New Roman" panose="02020603050405020304" pitchFamily="18" charset="0"/>
                <a:cs typeface="Times New Roman" panose="02020603050405020304" pitchFamily="18" charset="0"/>
              </a:rPr>
              <a:t>®</a:t>
            </a:r>
            <a:r>
              <a:rPr lang="en-US" sz="1100" kern="0" dirty="0">
                <a:ea typeface="Times New Roman" panose="02020603050405020304" pitchFamily="18" charset="0"/>
                <a:cs typeface="Times New Roman" panose="02020603050405020304" pitchFamily="18" charset="0"/>
              </a:rPr>
              <a:t> </a:t>
            </a:r>
            <a:r>
              <a:rPr lang="en-US" sz="1100" u="sng" kern="0" dirty="0">
                <a:ea typeface="Times New Roman" panose="02020603050405020304" pitchFamily="18" charset="0"/>
                <a:cs typeface="Times New Roman" panose="02020603050405020304" pitchFamily="18" charset="0"/>
              </a:rPr>
              <a:t>Program</a:t>
            </a:r>
            <a:r>
              <a:rPr lang="en-US" sz="1100" kern="0" dirty="0">
                <a:ea typeface="Times New Roman" panose="02020603050405020304" pitchFamily="18" charset="0"/>
                <a:cs typeface="Times New Roman" panose="02020603050405020304" pitchFamily="18" charset="0"/>
              </a:rPr>
              <a:t>. </a:t>
            </a:r>
          </a:p>
          <a:p>
            <a:pPr fontAlgn="base">
              <a:lnSpc>
                <a:spcPct val="107000"/>
              </a:lnSpc>
              <a:spcAft>
                <a:spcPts val="846"/>
              </a:spcAft>
            </a:pPr>
            <a:r>
              <a:rPr lang="en-US" sz="1100" kern="0" dirty="0">
                <a:ea typeface="Times New Roman" panose="02020603050405020304" pitchFamily="18" charset="0"/>
                <a:cs typeface="Times New Roman" panose="02020603050405020304" pitchFamily="18" charset="0"/>
              </a:rPr>
              <a:t>Here are some other highlights of the year’s survey :</a:t>
            </a:r>
            <a:endParaRPr lang="en-US" sz="1100" kern="100" dirty="0">
              <a:ea typeface="Calibri" panose="020F0502020204030204" pitchFamily="34" charset="0"/>
              <a:cs typeface="Times New Roman" panose="02020603050405020304" pitchFamily="18" charset="0"/>
            </a:endParaRPr>
          </a:p>
          <a:p>
            <a:pPr marL="362480" indent="-362480" fontAlgn="base">
              <a:lnSpc>
                <a:spcPts val="1586"/>
              </a:lnSpc>
              <a:spcAft>
                <a:spcPts val="476"/>
              </a:spcAft>
              <a:buSzPts val="1000"/>
              <a:buFont typeface="Symbol" panose="05050102010706020507" pitchFamily="18" charset="2"/>
              <a:buChar char=""/>
              <a:tabLst>
                <a:tab pos="483306" algn="l"/>
              </a:tabLst>
            </a:pPr>
            <a:r>
              <a:rPr lang="en-US" sz="1100" kern="0" dirty="0">
                <a:ea typeface="Times New Roman" panose="02020603050405020304" pitchFamily="18" charset="0"/>
                <a:cs typeface="Times New Roman" panose="02020603050405020304" pitchFamily="18" charset="0"/>
              </a:rPr>
              <a:t>92% of CFPs reported their practice staff have improved knowledge and feline care </a:t>
            </a:r>
          </a:p>
          <a:p>
            <a:pPr fontAlgn="base">
              <a:lnSpc>
                <a:spcPts val="1586"/>
              </a:lnSpc>
              <a:spcAft>
                <a:spcPts val="476"/>
              </a:spcAft>
              <a:buSzPts val="1000"/>
              <a:tabLst>
                <a:tab pos="483306" algn="l"/>
              </a:tabLst>
            </a:pPr>
            <a:r>
              <a:rPr lang="en-US" sz="1100" kern="0" dirty="0">
                <a:ea typeface="Times New Roman" panose="02020603050405020304" pitchFamily="18" charset="0"/>
                <a:cs typeface="Times New Roman" panose="02020603050405020304" pitchFamily="18" charset="0"/>
              </a:rPr>
              <a:t>	which matches the results since 2023.</a:t>
            </a:r>
            <a:endParaRPr lang="en-US" sz="1100" kern="100" dirty="0">
              <a:ea typeface="Calibri" panose="020F0502020204030204" pitchFamily="34" charset="0"/>
              <a:cs typeface="Times New Roman" panose="02020603050405020304" pitchFamily="18" charset="0"/>
            </a:endParaRPr>
          </a:p>
          <a:p>
            <a:pPr marL="362480" indent="-362480" fontAlgn="base">
              <a:lnSpc>
                <a:spcPts val="1586"/>
              </a:lnSpc>
              <a:spcAft>
                <a:spcPts val="476"/>
              </a:spcAft>
              <a:buSzPts val="1000"/>
              <a:buFont typeface="Symbol" panose="05050102010706020507" pitchFamily="18" charset="2"/>
              <a:buChar char=""/>
              <a:tabLst>
                <a:tab pos="483306" algn="l"/>
              </a:tabLst>
            </a:pPr>
            <a:r>
              <a:rPr lang="en-US" sz="1100" kern="0" dirty="0">
                <a:ea typeface="Times New Roman" panose="02020603050405020304" pitchFamily="18" charset="0"/>
                <a:cs typeface="Times New Roman" panose="02020603050405020304" pitchFamily="18" charset="0"/>
              </a:rPr>
              <a:t>84% received positive feedback from clients on being a CFP.</a:t>
            </a:r>
            <a:endParaRPr lang="en-US" sz="1100" kern="100" dirty="0">
              <a:ea typeface="Calibri" panose="020F0502020204030204" pitchFamily="34" charset="0"/>
              <a:cs typeface="Times New Roman" panose="02020603050405020304" pitchFamily="18" charset="0"/>
            </a:endParaRPr>
          </a:p>
          <a:p>
            <a:pPr marL="362480" indent="-362480" fontAlgn="base">
              <a:lnSpc>
                <a:spcPts val="1586"/>
              </a:lnSpc>
              <a:spcAft>
                <a:spcPts val="476"/>
              </a:spcAft>
              <a:buSzPts val="1000"/>
              <a:buFont typeface="Symbol" panose="05050102010706020507" pitchFamily="18" charset="2"/>
              <a:buChar char=""/>
              <a:tabLst>
                <a:tab pos="483306" algn="l"/>
              </a:tabLst>
            </a:pPr>
            <a:r>
              <a:rPr lang="en-US" sz="1100" kern="0" dirty="0">
                <a:ea typeface="Times New Roman" panose="02020603050405020304" pitchFamily="18" charset="0"/>
                <a:cs typeface="Times New Roman" panose="02020603050405020304" pitchFamily="18" charset="0"/>
              </a:rPr>
              <a:t>87% stated positive team dynamic impact when handling, treating, and caring for cats.</a:t>
            </a:r>
            <a:endParaRPr lang="en-US" sz="1100" kern="100" dirty="0">
              <a:ea typeface="Calibri" panose="020F0502020204030204" pitchFamily="34" charset="0"/>
              <a:cs typeface="Times New Roman" panose="02020603050405020304" pitchFamily="18" charset="0"/>
            </a:endParaRPr>
          </a:p>
          <a:p>
            <a:pPr fontAlgn="base">
              <a:lnSpc>
                <a:spcPct val="107000"/>
              </a:lnSpc>
              <a:spcAft>
                <a:spcPts val="846"/>
              </a:spcAft>
            </a:pPr>
            <a:r>
              <a:rPr lang="en-US" sz="1100" kern="0" dirty="0">
                <a:ea typeface="Times New Roman" panose="02020603050405020304" pitchFamily="18" charset="0"/>
                <a:cs typeface="Times New Roman" panose="02020603050405020304" pitchFamily="18" charset="0"/>
              </a:rPr>
              <a:t>We encourage you to share the infographic above with your team members to demonstrate</a:t>
            </a:r>
          </a:p>
          <a:p>
            <a:pPr fontAlgn="base">
              <a:lnSpc>
                <a:spcPct val="107000"/>
              </a:lnSpc>
              <a:spcAft>
                <a:spcPts val="846"/>
              </a:spcAft>
            </a:pPr>
            <a:r>
              <a:rPr lang="en-US" sz="1100" kern="0" dirty="0">
                <a:ea typeface="Times New Roman" panose="02020603050405020304" pitchFamily="18" charset="0"/>
                <a:cs typeface="Times New Roman" panose="02020603050405020304" pitchFamily="18" charset="0"/>
              </a:rPr>
              <a:t>the value of the Cat Friendly Practice</a:t>
            </a:r>
            <a:r>
              <a:rPr lang="en-US" sz="1100" kern="0" baseline="30000" dirty="0">
                <a:ea typeface="Times New Roman" panose="02020603050405020304" pitchFamily="18" charset="0"/>
                <a:cs typeface="Times New Roman" panose="02020603050405020304" pitchFamily="18" charset="0"/>
              </a:rPr>
              <a:t>®</a:t>
            </a:r>
            <a:r>
              <a:rPr lang="en-US" sz="1100" kern="0" dirty="0">
                <a:ea typeface="Times New Roman" panose="02020603050405020304" pitchFamily="18" charset="0"/>
                <a:cs typeface="Times New Roman" panose="02020603050405020304" pitchFamily="18" charset="0"/>
              </a:rPr>
              <a:t> Program. </a:t>
            </a:r>
            <a:endParaRPr lang="en-US" sz="1100" dirty="0"/>
          </a:p>
          <a:p>
            <a:endParaRPr lang="en-US"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a:lnSpc>
                <a:spcPct val="107000"/>
              </a:lnSpc>
            </a:pPr>
            <a:r>
              <a:rPr lang="en-US" sz="1300" b="1" dirty="0"/>
              <a:t>Would you recommend the Cat Friendly Practice® Program to other </a:t>
            </a:r>
          </a:p>
          <a:p>
            <a:pPr>
              <a:lnSpc>
                <a:spcPct val="107000"/>
              </a:lnSpc>
            </a:pPr>
            <a:r>
              <a:rPr lang="en-US" sz="1300" b="1" dirty="0"/>
              <a:t>veterinary professionals?</a:t>
            </a:r>
            <a:r>
              <a:rPr lang="en-US" sz="1300" dirty="0"/>
              <a:t> </a:t>
            </a:r>
          </a:p>
          <a:p>
            <a:pPr>
              <a:lnSpc>
                <a:spcPct val="107000"/>
              </a:lnSpc>
            </a:pPr>
            <a:r>
              <a:rPr lang="en-US" sz="1300" dirty="0"/>
              <a:t>(211 responses)</a:t>
            </a:r>
          </a:p>
          <a:p>
            <a:pPr marL="302066" indent="-302066">
              <a:lnSpc>
                <a:spcPct val="107000"/>
              </a:lnSpc>
              <a:buFont typeface="Arial" panose="020B0604020202020204" pitchFamily="34" charset="0"/>
              <a:buChar char="•"/>
            </a:pPr>
            <a:r>
              <a:rPr lang="en-US" sz="1300" dirty="0"/>
              <a:t>Yes - 97+% (205 responses)</a:t>
            </a:r>
          </a:p>
          <a:p>
            <a:pPr marL="302066" indent="-302066">
              <a:lnSpc>
                <a:spcPct val="107000"/>
              </a:lnSpc>
              <a:buFont typeface="Arial" panose="020B0604020202020204" pitchFamily="34" charset="0"/>
              <a:buChar char="•"/>
            </a:pPr>
            <a:r>
              <a:rPr lang="en-US" sz="1300" dirty="0"/>
              <a:t>No - 3% (6 responses)</a:t>
            </a:r>
          </a:p>
          <a:p>
            <a:pPr>
              <a:lnSpc>
                <a:spcPct val="107000"/>
              </a:lnSpc>
            </a:pPr>
            <a:r>
              <a:rPr lang="en-US" sz="1300" b="1" u="sng" dirty="0"/>
              <a:t>Why would you recommend the Cat Friendly Practice® Program </a:t>
            </a:r>
          </a:p>
          <a:p>
            <a:pPr>
              <a:lnSpc>
                <a:spcPct val="107000"/>
              </a:lnSpc>
            </a:pPr>
            <a:r>
              <a:rPr lang="en-US" sz="1300" u="sng" dirty="0"/>
              <a:t>(202 responses)</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00" kern="100" dirty="0">
                <a:latin typeface="Calibri" panose="020F0502020204030204" pitchFamily="34" charset="0"/>
                <a:ea typeface="Calibri" panose="020F0502020204030204" pitchFamily="34" charset="0"/>
                <a:cs typeface="Times New Roman" panose="02020603050405020304" pitchFamily="18" charset="0"/>
              </a:rPr>
              <a:t>We compiled the top responses into these seven main areas:</a:t>
            </a:r>
          </a:p>
          <a:p>
            <a:pPr marL="241653" indent="-241653">
              <a:lnSpc>
                <a:spcPct val="107000"/>
              </a:lnSpc>
              <a:buFont typeface="Symbol" panose="05050102010706020507" pitchFamily="18" charset="2"/>
              <a:buAutoNum type="arabicPeriod"/>
            </a:pPr>
            <a:r>
              <a:rPr lang="en-US" sz="1300" dirty="0"/>
              <a:t>Better care for cats/feline clients</a:t>
            </a:r>
          </a:p>
          <a:p>
            <a:pPr marL="241653" indent="-241653">
              <a:lnSpc>
                <a:spcPct val="107000"/>
              </a:lnSpc>
              <a:buFont typeface="Symbol" panose="05050102010706020507" pitchFamily="18" charset="2"/>
              <a:buAutoNum type="arabicPeriod"/>
            </a:pPr>
            <a:r>
              <a:rPr lang="en-US" sz="1300" dirty="0"/>
              <a:t>Educational and training resources available as part of the Cat Friendly Practice Program </a:t>
            </a:r>
          </a:p>
          <a:p>
            <a:pPr marL="241653" indent="-241653">
              <a:lnSpc>
                <a:spcPct val="107000"/>
              </a:lnSpc>
              <a:buFont typeface="Symbol" panose="05050102010706020507" pitchFamily="18" charset="2"/>
              <a:buAutoNum type="arabicPeriod"/>
            </a:pPr>
            <a:r>
              <a:rPr lang="en-US" sz="1300" dirty="0"/>
              <a:t>Best practices/best medicine</a:t>
            </a:r>
          </a:p>
          <a:p>
            <a:pPr marL="241653" indent="-241653">
              <a:lnSpc>
                <a:spcPct val="107000"/>
              </a:lnSpc>
              <a:buFont typeface="Symbol" panose="05050102010706020507" pitchFamily="18" charset="2"/>
              <a:buAutoNum type="arabicPeriod"/>
            </a:pPr>
            <a:r>
              <a:rPr lang="en-US" sz="1300" dirty="0"/>
              <a:t>Less stress for cats and clients</a:t>
            </a:r>
          </a:p>
          <a:p>
            <a:pPr marL="241653" indent="-241653">
              <a:lnSpc>
                <a:spcPct val="107000"/>
              </a:lnSpc>
              <a:buFont typeface="Symbol" panose="05050102010706020507" pitchFamily="18" charset="2"/>
              <a:buAutoNum type="arabicPeriod"/>
            </a:pPr>
            <a:r>
              <a:rPr lang="en-US" sz="1300" dirty="0"/>
              <a:t>Shows you care/Builds trust with clients</a:t>
            </a:r>
          </a:p>
          <a:p>
            <a:pPr marL="241653" indent="-241653">
              <a:lnSpc>
                <a:spcPct val="107000"/>
              </a:lnSpc>
              <a:buFont typeface="Symbol" panose="05050102010706020507" pitchFamily="18" charset="2"/>
              <a:buAutoNum type="arabicPeriod"/>
            </a:pPr>
            <a:r>
              <a:rPr lang="en-US" sz="1300" dirty="0"/>
              <a:t>Improved safety for staff and cats</a:t>
            </a:r>
          </a:p>
          <a:p>
            <a:pPr marL="241653" indent="-241653">
              <a:lnSpc>
                <a:spcPct val="107000"/>
              </a:lnSpc>
              <a:buFont typeface="Symbol" panose="05050102010706020507" pitchFamily="18" charset="2"/>
              <a:buAutoNum type="arabicPeriod"/>
            </a:pPr>
            <a:r>
              <a:rPr lang="en-US" sz="1300" dirty="0"/>
              <a:t>Easier veterinary visits and a more positive experience for cats and clients</a:t>
            </a:r>
          </a:p>
          <a:p>
            <a:pPr marL="241653" indent="-241653">
              <a:lnSpc>
                <a:spcPct val="107000"/>
              </a:lnSpc>
              <a:buFont typeface="Symbol" panose="05050102010706020507" pitchFamily="18" charset="2"/>
              <a:buAutoNum type="arabicPeriod"/>
            </a:pPr>
            <a:endParaRPr lang="en-US" sz="1300" dirty="0"/>
          </a:p>
          <a:p>
            <a:pPr>
              <a:lnSpc>
                <a:spcPct val="107000"/>
              </a:lnSpc>
            </a:pPr>
            <a:r>
              <a:rPr lang="en-US" sz="1300" b="1" u="sng" dirty="0"/>
              <a:t>Few quotes from survey respondents</a:t>
            </a:r>
            <a:r>
              <a:rPr lang="en-US" sz="1300" dirty="0"/>
              <a:t>:</a:t>
            </a:r>
          </a:p>
          <a:p>
            <a:pPr marL="181240" indent="-181240">
              <a:lnSpc>
                <a:spcPct val="107000"/>
              </a:lnSpc>
              <a:buFont typeface="Arial" panose="020B0604020202020204" pitchFamily="34" charset="0"/>
              <a:buChar char="•"/>
            </a:pPr>
            <a:r>
              <a:rPr lang="en-US" sz="1300" dirty="0"/>
              <a:t>It is of utmost importance to provide the best and least stressful care to all our feline </a:t>
            </a:r>
          </a:p>
          <a:p>
            <a:pPr>
              <a:lnSpc>
                <a:spcPct val="107000"/>
              </a:lnSpc>
            </a:pPr>
            <a:r>
              <a:rPr lang="en-US" sz="1300" dirty="0"/>
              <a:t>   patients. It is important for all colleagues to understand that the happier our patients </a:t>
            </a:r>
          </a:p>
          <a:p>
            <a:pPr>
              <a:lnSpc>
                <a:spcPct val="107000"/>
              </a:lnSpc>
            </a:pPr>
            <a:r>
              <a:rPr lang="en-US" sz="1300" dirty="0"/>
              <a:t>   are, the happier the clients are and it makes our jobs easier and more pleasurable.</a:t>
            </a:r>
          </a:p>
          <a:p>
            <a:pPr marL="181240" indent="-181240">
              <a:lnSpc>
                <a:spcPct val="107000"/>
              </a:lnSpc>
              <a:buFont typeface="Arial" panose="020B0604020202020204" pitchFamily="34" charset="0"/>
              <a:buChar char="•"/>
            </a:pPr>
            <a:r>
              <a:rPr lang="en-US" sz="1300" dirty="0"/>
              <a:t>We feel that not only did it help embrace better care of our feline clients but also </a:t>
            </a:r>
          </a:p>
          <a:p>
            <a:pPr>
              <a:lnSpc>
                <a:spcPct val="107000"/>
              </a:lnSpc>
            </a:pPr>
            <a:r>
              <a:rPr lang="en-US" sz="1300" dirty="0"/>
              <a:t>   added value to our clinic. </a:t>
            </a:r>
          </a:p>
          <a:p>
            <a:pPr marL="181240" indent="-181240">
              <a:lnSpc>
                <a:spcPct val="107000"/>
              </a:lnSpc>
              <a:buFont typeface="Arial" panose="020B0604020202020204" pitchFamily="34" charset="0"/>
              <a:buChar char="•"/>
            </a:pPr>
            <a:r>
              <a:rPr lang="en-US" sz="1300" dirty="0"/>
              <a:t>Builds trust with clientele; it's just good medicine. </a:t>
            </a:r>
          </a:p>
          <a:p>
            <a:pPr marL="181240" indent="-181240">
              <a:lnSpc>
                <a:spcPct val="107000"/>
              </a:lnSpc>
              <a:buFont typeface="Arial" panose="020B0604020202020204" pitchFamily="34" charset="0"/>
              <a:buChar char="•"/>
            </a:pPr>
            <a:r>
              <a:rPr lang="en-US" sz="1300" dirty="0"/>
              <a:t>Love the educational social media content. Good tools for those for whom being </a:t>
            </a:r>
          </a:p>
          <a:p>
            <a:pPr>
              <a:lnSpc>
                <a:spcPct val="107000"/>
              </a:lnSpc>
            </a:pPr>
            <a:r>
              <a:rPr lang="en-US" sz="1300" dirty="0"/>
              <a:t>   "cat friendly" doesn't come naturally (due to previous miseducation or other). Good </a:t>
            </a:r>
          </a:p>
          <a:p>
            <a:pPr>
              <a:lnSpc>
                <a:spcPct val="107000"/>
              </a:lnSpc>
            </a:pPr>
            <a:r>
              <a:rPr lang="en-US" sz="1300" dirty="0"/>
              <a:t>    resources to be able to explain to clients why we do what we do. </a:t>
            </a:r>
          </a:p>
          <a:p>
            <a:pPr marL="181240" indent="-181240">
              <a:lnSpc>
                <a:spcPct val="107000"/>
              </a:lnSpc>
              <a:buFont typeface="Arial" panose="020B0604020202020204" pitchFamily="34" charset="0"/>
              <a:buChar char="•"/>
            </a:pPr>
            <a:r>
              <a:rPr lang="en-US" sz="1300" dirty="0"/>
              <a:t>It helps to understand cats more and their behavior and tailor medical care, handling, </a:t>
            </a:r>
          </a:p>
          <a:p>
            <a:pPr>
              <a:lnSpc>
                <a:spcPct val="107000"/>
              </a:lnSpc>
            </a:pPr>
            <a:r>
              <a:rPr lang="en-US" sz="1300" dirty="0"/>
              <a:t>    transporting, and enables things to go smoother when your patient is not as stressed </a:t>
            </a:r>
          </a:p>
          <a:p>
            <a:pPr>
              <a:lnSpc>
                <a:spcPct val="107000"/>
              </a:lnSpc>
            </a:pPr>
            <a:r>
              <a:rPr lang="en-US" sz="1300" dirty="0"/>
              <a:t>    get more done more productive and happier cat.</a:t>
            </a:r>
          </a:p>
          <a:p>
            <a:pPr marL="181240" indent="-181240">
              <a:lnSpc>
                <a:spcPct val="107000"/>
              </a:lnSpc>
              <a:buFont typeface="Arial" panose="020B0604020202020204" pitchFamily="34" charset="0"/>
              <a:buChar char="•"/>
            </a:pPr>
            <a:r>
              <a:rPr lang="en-US" sz="1300" dirty="0"/>
              <a:t>It is a great way to train your staff to provide optimum care, safely. </a:t>
            </a:r>
          </a:p>
          <a:p>
            <a:pPr marL="181240" indent="-181240">
              <a:lnSpc>
                <a:spcPct val="107000"/>
              </a:lnSpc>
              <a:buFont typeface="Arial" panose="020B0604020202020204" pitchFamily="34" charset="0"/>
              <a:buChar char="•"/>
            </a:pPr>
            <a:r>
              <a:rPr lang="en-US" sz="1300" dirty="0"/>
              <a:t>By reducing cats stress at the clinic with easy modifications, it makes it a safer environment </a:t>
            </a:r>
          </a:p>
          <a:p>
            <a:pPr>
              <a:lnSpc>
                <a:spcPct val="107000"/>
              </a:lnSpc>
            </a:pPr>
            <a:r>
              <a:rPr lang="en-US" sz="1300" dirty="0"/>
              <a:t>   for staff. It increases client’s satisfaction with the care we provide. Overall, it increases the </a:t>
            </a:r>
          </a:p>
          <a:p>
            <a:pPr>
              <a:lnSpc>
                <a:spcPct val="107000"/>
              </a:lnSpc>
            </a:pPr>
            <a:r>
              <a:rPr lang="en-US" sz="1300" dirty="0"/>
              <a:t>    cats care and health by increasing not only more regular check ups but also a more thorough </a:t>
            </a:r>
          </a:p>
          <a:p>
            <a:pPr>
              <a:lnSpc>
                <a:spcPct val="107000"/>
              </a:lnSpc>
            </a:pPr>
            <a:r>
              <a:rPr lang="en-US" sz="1300" dirty="0"/>
              <a:t>    exam as the cat has more “kitty minutes” available. </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4335-061C-F4B0-CF33-F3E026B521C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A13E3B-9BEE-39BA-8C73-432719424302}"/>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FDF513C3-868A-7EAD-0BFE-243245199157}"/>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402BB169-2EA8-0616-6944-D6376752A9EC}"/>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764AA0DE-F07D-A9EB-CB04-0275CEF059D4}"/>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a:lnSpc>
                <a:spcPct val="107000"/>
              </a:lnSpc>
            </a:pPr>
            <a:r>
              <a:rPr lang="en-US" sz="1300" b="1"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Which benefits do you believe your practice has experienced because you are a </a:t>
            </a:r>
            <a:br>
              <a:rPr lang="en-US" sz="1300" b="1"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br>
            <a:r>
              <a:rPr lang="en-US" sz="1300" b="1"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Cat Friendly Practice®? </a:t>
            </a:r>
          </a:p>
          <a:p>
            <a:pPr>
              <a:lnSpc>
                <a:spcPct val="107000"/>
              </a:lnSpc>
            </a:pPr>
            <a:r>
              <a:rPr lang="en-US" sz="1300" b="1"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(Choose up to THREE benefits – those you consider most meaningful</a:t>
            </a:r>
            <a:r>
              <a:rPr lang="en-US" sz="1300"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 (203 responses)</a:t>
            </a:r>
          </a:p>
          <a:p>
            <a:pPr>
              <a:lnSpc>
                <a:spcPct val="107000"/>
              </a:lnSpc>
            </a:pPr>
            <a:r>
              <a:rPr lang="en-US" sz="1300" u="sng"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Top benefits</a:t>
            </a:r>
            <a:r>
              <a:rPr lang="en-US" sz="1300"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t>
            </a:r>
          </a:p>
          <a:p>
            <a:pPr marL="241653" indent="-241653">
              <a:lnSpc>
                <a:spcPct val="107000"/>
              </a:lnSpc>
              <a:buFont typeface="Symbol" panose="05050102010706020507" pitchFamily="18" charset="2"/>
              <a:buAutoNum type="arabicPeriod"/>
            </a:pPr>
            <a:r>
              <a:rPr lang="en-US" sz="1300" dirty="0"/>
              <a:t>Less stress on feline patients - 83% (169 responses)</a:t>
            </a:r>
          </a:p>
          <a:p>
            <a:pPr marL="241653" indent="-241653">
              <a:lnSpc>
                <a:spcPct val="107000"/>
              </a:lnSpc>
              <a:buFont typeface="Symbol" panose="05050102010706020507" pitchFamily="18" charset="2"/>
              <a:buAutoNum type="arabicPeriod"/>
            </a:pPr>
            <a:r>
              <a:rPr lang="en-US" sz="1300" dirty="0"/>
              <a:t>Increased staff awareness on understanding how to interact and handle </a:t>
            </a:r>
            <a:r>
              <a:rPr lang="en-US" sz="1300"/>
              <a:t>cats </a:t>
            </a:r>
            <a:br>
              <a:rPr lang="en-US" sz="1300"/>
            </a:br>
            <a:r>
              <a:rPr lang="en-US" sz="1300"/>
              <a:t>(</a:t>
            </a:r>
            <a:r>
              <a:rPr lang="en-US" sz="1300" dirty="0"/>
              <a:t>e.g., </a:t>
            </a:r>
            <a:r>
              <a:rPr lang="en-US" sz="1300"/>
              <a:t>interpreting fear </a:t>
            </a:r>
            <a:r>
              <a:rPr lang="en-US" sz="1300" dirty="0"/>
              <a:t>and distress) – 76% (155 responses)</a:t>
            </a:r>
          </a:p>
          <a:p>
            <a:pPr marL="241653" indent="-241653">
              <a:lnSpc>
                <a:spcPct val="107000"/>
              </a:lnSpc>
              <a:buFont typeface="+mj-lt"/>
              <a:buAutoNum type="arabicPeriod"/>
            </a:pPr>
            <a:r>
              <a:rPr lang="en-US" sz="1300" dirty="0"/>
              <a:t>Higher satisfaction among current clients with cats - 40% (82 responses)</a:t>
            </a:r>
          </a:p>
          <a:p>
            <a:pPr marL="241653" indent="-241653">
              <a:lnSpc>
                <a:spcPct val="107000"/>
              </a:lnSpc>
              <a:buFont typeface="+mj-lt"/>
              <a:buAutoNum type="arabicPeriod"/>
            </a:pPr>
            <a:r>
              <a:rPr lang="en-US" sz="1300" dirty="0"/>
              <a:t>Demonstrates how much we care about our patients – 28% (57 responses)</a:t>
            </a:r>
          </a:p>
          <a:p>
            <a:pPr marL="241653" indent="-241653">
              <a:lnSpc>
                <a:spcPct val="107000"/>
              </a:lnSpc>
              <a:buFont typeface="+mj-lt"/>
              <a:buAutoNum type="arabicPeriod"/>
            </a:pPr>
            <a:r>
              <a:rPr lang="en-US" sz="1300" dirty="0"/>
              <a:t>Gained new feline patients - 19% (38 responses)</a:t>
            </a:r>
          </a:p>
          <a:p>
            <a:pPr marL="241653" indent="-241653">
              <a:lnSpc>
                <a:spcPct val="107000"/>
              </a:lnSpc>
              <a:buFont typeface="+mj-lt"/>
              <a:buAutoNum type="arabicPeriod"/>
            </a:pPr>
            <a:r>
              <a:rPr lang="en-US" sz="1300" dirty="0"/>
              <a:t>We are the practice of choice for cat clients among other practices in the area – 18% </a:t>
            </a:r>
            <a:br>
              <a:rPr lang="en-US" sz="1300" dirty="0"/>
            </a:br>
            <a:r>
              <a:rPr lang="en-US" sz="1300" dirty="0"/>
              <a:t>(37 responses)</a:t>
            </a:r>
          </a:p>
          <a:p>
            <a:pPr marL="241653" indent="-241653">
              <a:lnSpc>
                <a:spcPct val="107000"/>
              </a:lnSpc>
              <a:buFont typeface="+mj-lt"/>
              <a:buAutoNum type="arabicPeriod"/>
            </a:pPr>
            <a:r>
              <a:rPr lang="en-US" sz="1300" dirty="0"/>
              <a:t>Improved retention or more frequent visits from existing cat clients - 17% (34 responses)</a:t>
            </a:r>
            <a:endParaRPr lang="en-US" sz="1300" kern="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Footer Placeholder 5">
            <a:extLst>
              <a:ext uri="{FF2B5EF4-FFF2-40B4-BE49-F238E27FC236}">
                <a16:creationId xmlns:a16="http://schemas.microsoft.com/office/drawing/2014/main" id="{167E1DF8-63DD-2FEE-D190-C60821FA792A}"/>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987FB80B-BBAD-2347-7221-67593D925A23}"/>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33574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b="1" dirty="0"/>
              <a:t>Have you seen an improvement in feline knowledge and care among </a:t>
            </a:r>
          </a:p>
          <a:p>
            <a:r>
              <a:rPr lang="en-US" b="1" dirty="0"/>
              <a:t>your staff since implementing the Cat Friendly Practice® Program </a:t>
            </a:r>
          </a:p>
          <a:p>
            <a:r>
              <a:rPr lang="en-US" b="1" dirty="0"/>
              <a:t>at your practice?</a:t>
            </a:r>
            <a:r>
              <a:rPr lang="en-US" b="0" dirty="0"/>
              <a:t> (208 responses)</a:t>
            </a:r>
          </a:p>
          <a:p>
            <a:pPr marL="181240" indent="-181240">
              <a:buFont typeface="Arial" panose="020B0604020202020204" pitchFamily="34" charset="0"/>
              <a:buChar char="•"/>
            </a:pPr>
            <a:r>
              <a:rPr lang="en-US" sz="1300" dirty="0"/>
              <a:t>Yes</a:t>
            </a:r>
            <a:r>
              <a:rPr lang="en-US" dirty="0">
                <a:effectLst/>
              </a:rPr>
              <a:t> - 88% (</a:t>
            </a:r>
            <a:r>
              <a:rPr lang="en-US" sz="1300" dirty="0"/>
              <a:t>183 responses)</a:t>
            </a:r>
            <a:r>
              <a:rPr lang="en-US" dirty="0">
                <a:effectLst/>
              </a:rPr>
              <a:t> </a:t>
            </a:r>
          </a:p>
          <a:p>
            <a:pPr marL="181240" indent="-181240">
              <a:buFont typeface="Arial" panose="020B0604020202020204" pitchFamily="34" charset="0"/>
              <a:buChar char="•"/>
            </a:pPr>
            <a:r>
              <a:rPr lang="en-US" sz="1300" dirty="0"/>
              <a:t>No</a:t>
            </a:r>
            <a:r>
              <a:rPr lang="en-US" dirty="0">
                <a:effectLst/>
              </a:rPr>
              <a:t> - 4% (</a:t>
            </a:r>
            <a:r>
              <a:rPr lang="en-US" sz="1300" dirty="0"/>
              <a:t>8</a:t>
            </a:r>
            <a:r>
              <a:rPr lang="en-US" dirty="0">
                <a:effectLst/>
              </a:rPr>
              <a:t> responses)</a:t>
            </a:r>
          </a:p>
          <a:p>
            <a:pPr marL="181240" indent="-181240">
              <a:buFont typeface="Arial" panose="020B0604020202020204" pitchFamily="34" charset="0"/>
              <a:buChar char="•"/>
            </a:pPr>
            <a:r>
              <a:rPr lang="en-US" sz="1300" dirty="0"/>
              <a:t>Unsure – 8%</a:t>
            </a:r>
            <a:r>
              <a:rPr lang="en-US" dirty="0">
                <a:effectLst/>
              </a:rPr>
              <a:t> (</a:t>
            </a:r>
            <a:r>
              <a:rPr lang="en-US" sz="1300" dirty="0"/>
              <a:t>17</a:t>
            </a:r>
            <a:r>
              <a:rPr lang="en-US" dirty="0">
                <a:effectLst/>
              </a:rPr>
              <a:t> responses)</a:t>
            </a:r>
            <a:endParaRPr lang="en-US" b="1"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300" b="1" dirty="0"/>
              <a:t>Has there been a positive change in your team dynamic in regards to the </a:t>
            </a:r>
          </a:p>
          <a:p>
            <a:r>
              <a:rPr lang="en-US" sz="1300" b="1" dirty="0"/>
              <a:t>treatment and care of cats including Cat Friendly interactions and </a:t>
            </a:r>
          </a:p>
          <a:p>
            <a:r>
              <a:rPr lang="en-US" sz="1300" b="1" dirty="0"/>
              <a:t>handling due to the Cat Friendly Practice® Program? (e.g., higher </a:t>
            </a:r>
          </a:p>
          <a:p>
            <a:r>
              <a:rPr lang="en-US" sz="1300" b="1" dirty="0"/>
              <a:t>satisfaction when dealing with feline patients or increased sense of team collaboration </a:t>
            </a:r>
          </a:p>
          <a:p>
            <a:r>
              <a:rPr lang="en-US" sz="1300" b="1" dirty="0"/>
              <a:t>or morale)</a:t>
            </a:r>
          </a:p>
          <a:p>
            <a:pPr marL="181240" indent="-181240">
              <a:buFont typeface="Arial" panose="020B0604020202020204" pitchFamily="34" charset="0"/>
              <a:buChar char="•"/>
            </a:pPr>
            <a:r>
              <a:rPr lang="en-US" sz="1300" dirty="0"/>
              <a:t>Yes - 88+% (183 responses)</a:t>
            </a:r>
          </a:p>
          <a:p>
            <a:pPr marL="181240" indent="-181240">
              <a:buFont typeface="Arial" panose="020B0604020202020204" pitchFamily="34" charset="0"/>
              <a:buChar char="•"/>
            </a:pPr>
            <a:r>
              <a:rPr lang="en-US" sz="1300" dirty="0"/>
              <a:t>No - 4+% (9 responses)</a:t>
            </a:r>
          </a:p>
          <a:p>
            <a:pPr marL="181240" indent="-181240">
              <a:buFont typeface="Arial" panose="020B0604020202020204" pitchFamily="34" charset="0"/>
              <a:buChar char="•"/>
            </a:pPr>
            <a:r>
              <a:rPr lang="en-US" sz="1300" dirty="0"/>
              <a:t>Unsure - 7+% (15 responses)</a:t>
            </a:r>
          </a:p>
          <a:p>
            <a:endParaRPr lang="en-US" sz="1300" dirty="0"/>
          </a:p>
          <a:p>
            <a:r>
              <a:rPr lang="en-US" sz="1300" dirty="0"/>
              <a:t>We’ve asked this question since 2017 and survey respondents state there has been </a:t>
            </a:r>
          </a:p>
          <a:p>
            <a:r>
              <a:rPr lang="en-US" sz="1300" dirty="0"/>
              <a:t>a positive change in team dynamic. The lowest percentage of ‘Yes’ responses was </a:t>
            </a:r>
          </a:p>
          <a:p>
            <a:r>
              <a:rPr lang="en-US" sz="1300" dirty="0"/>
              <a:t>in 2020 with 80% and this highest was in 2021 with 94%.</a:t>
            </a: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300" dirty="0"/>
              <a:t>This was a new question and the results are interesting!</a:t>
            </a:r>
          </a:p>
          <a:p>
            <a:endParaRPr lang="en-US" sz="1300" dirty="0"/>
          </a:p>
          <a:p>
            <a:r>
              <a:rPr lang="en-US" sz="1300" b="1" u="sng" dirty="0"/>
              <a:t>In the past three years, have you seen any changes to the way cat caregivers </a:t>
            </a:r>
          </a:p>
          <a:p>
            <a:r>
              <a:rPr lang="en-US" sz="1300" b="1" u="sng" dirty="0"/>
              <a:t>want, need, and expect care for their cats? Please select all that apply. </a:t>
            </a:r>
          </a:p>
          <a:p>
            <a:r>
              <a:rPr lang="en-US" sz="1300" b="1" u="sng" dirty="0"/>
              <a:t>(203 responses)</a:t>
            </a:r>
          </a:p>
          <a:p>
            <a:pPr marL="181240" indent="-181240" defTabSz="966612">
              <a:buFont typeface="Arial" panose="020B0604020202020204" pitchFamily="34" charset="0"/>
              <a:buChar char="•"/>
              <a:defRPr/>
            </a:pPr>
            <a:r>
              <a:rPr lang="en-US" sz="1300" dirty="0"/>
              <a:t>More informed and proactive caregivers - 63% (127</a:t>
            </a:r>
            <a:r>
              <a:rPr lang="en-US" dirty="0">
                <a:effectLst/>
              </a:rPr>
              <a:t> responses)</a:t>
            </a:r>
          </a:p>
          <a:p>
            <a:pPr marL="181240" indent="-181240" defTabSz="966612">
              <a:buFont typeface="Arial" panose="020B0604020202020204" pitchFamily="34" charset="0"/>
              <a:buChar char="•"/>
              <a:defRPr/>
            </a:pPr>
            <a:r>
              <a:rPr lang="en-US" sz="1300" dirty="0"/>
              <a:t>Higher demand for creating a positive veterinary experience for </a:t>
            </a:r>
          </a:p>
          <a:p>
            <a:pPr defTabSz="966612">
              <a:defRPr/>
            </a:pPr>
            <a:r>
              <a:rPr lang="en-US" sz="1300" dirty="0"/>
              <a:t>     cats</a:t>
            </a:r>
            <a:r>
              <a:rPr lang="en-US" dirty="0">
                <a:effectLst/>
              </a:rPr>
              <a:t> - 36% (</a:t>
            </a:r>
            <a:r>
              <a:rPr lang="en-US" sz="1300" dirty="0"/>
              <a:t>124</a:t>
            </a:r>
            <a:r>
              <a:rPr lang="en-US" dirty="0">
                <a:effectLst/>
              </a:rPr>
              <a:t> responses)</a:t>
            </a:r>
          </a:p>
          <a:p>
            <a:pPr marL="181240" indent="-181240">
              <a:buFont typeface="Arial" panose="020B0604020202020204" pitchFamily="34" charset="0"/>
              <a:buChar char="•"/>
            </a:pPr>
            <a:r>
              <a:rPr lang="en-US" sz="1300" dirty="0"/>
              <a:t>Increased willingness to invest their time and finances to their cat’s </a:t>
            </a:r>
          </a:p>
          <a:p>
            <a:r>
              <a:rPr lang="en-US" sz="1300" dirty="0"/>
              <a:t>     care</a:t>
            </a:r>
            <a:r>
              <a:rPr lang="en-US" dirty="0">
                <a:effectLst/>
              </a:rPr>
              <a:t> - 56% (</a:t>
            </a:r>
            <a:r>
              <a:rPr lang="en-US" sz="1300" dirty="0"/>
              <a:t>114</a:t>
            </a:r>
            <a:r>
              <a:rPr lang="en-US" dirty="0">
                <a:effectLst/>
              </a:rPr>
              <a:t> responses)</a:t>
            </a:r>
          </a:p>
          <a:p>
            <a:pPr marL="181240" indent="-181240">
              <a:buFont typeface="Arial" panose="020B0604020202020204" pitchFamily="34" charset="0"/>
              <a:buChar char="•"/>
            </a:pPr>
            <a:r>
              <a:rPr lang="en-US" sz="1300" dirty="0"/>
              <a:t>Stronger perception of cats as family members (leading to higher </a:t>
            </a:r>
            <a:br>
              <a:rPr lang="en-US" sz="1300" dirty="0"/>
            </a:br>
            <a:r>
              <a:rPr lang="en-US" sz="1300" dirty="0"/>
              <a:t>emotional investment)</a:t>
            </a:r>
            <a:r>
              <a:rPr lang="en-US" dirty="0">
                <a:effectLst/>
              </a:rPr>
              <a:t> - 56% (</a:t>
            </a:r>
            <a:r>
              <a:rPr lang="en-US" sz="1300" dirty="0"/>
              <a:t>114</a:t>
            </a:r>
            <a:r>
              <a:rPr lang="en-US" dirty="0">
                <a:effectLst/>
              </a:rPr>
              <a:t> responses)</a:t>
            </a:r>
            <a:endParaRPr lang="en-US" sz="1300" dirty="0"/>
          </a:p>
          <a:p>
            <a:pPr marL="181240" indent="-181240">
              <a:buFont typeface="Arial" panose="020B0604020202020204" pitchFamily="34" charset="0"/>
              <a:buChar char="•"/>
            </a:pPr>
            <a:r>
              <a:rPr lang="en-US" sz="1300" dirty="0"/>
              <a:t>Greater expectation for immediate results (e.g., faster diagnostics, </a:t>
            </a:r>
            <a:br>
              <a:rPr lang="en-US" sz="1300" dirty="0"/>
            </a:br>
            <a:r>
              <a:rPr lang="en-US" sz="1300" dirty="0"/>
              <a:t>same-day answers)</a:t>
            </a:r>
            <a:r>
              <a:rPr lang="en-US" dirty="0">
                <a:effectLst/>
              </a:rPr>
              <a:t> – 36% (</a:t>
            </a:r>
            <a:r>
              <a:rPr lang="en-US" sz="1300" dirty="0"/>
              <a:t>74</a:t>
            </a:r>
            <a:r>
              <a:rPr lang="en-US" dirty="0">
                <a:effectLst/>
              </a:rPr>
              <a:t> responses)</a:t>
            </a:r>
          </a:p>
          <a:p>
            <a:pPr marL="181240" indent="-181240">
              <a:buFont typeface="Arial" panose="020B0604020202020204" pitchFamily="34" charset="0"/>
              <a:buChar char="•"/>
            </a:pPr>
            <a:r>
              <a:rPr lang="en-US" sz="1300" dirty="0"/>
              <a:t>Higher demand for advanced or specialized care (e.g., referral </a:t>
            </a:r>
            <a:br>
              <a:rPr lang="en-US" sz="1300" dirty="0"/>
            </a:br>
            <a:r>
              <a:rPr lang="en-US" sz="1300" dirty="0"/>
              <a:t>services, cutting-edge treatments)</a:t>
            </a:r>
            <a:r>
              <a:rPr lang="en-US" dirty="0">
                <a:effectLst/>
              </a:rPr>
              <a:t> – 36% (</a:t>
            </a:r>
            <a:r>
              <a:rPr lang="en-US" sz="1300" dirty="0"/>
              <a:t>74</a:t>
            </a:r>
            <a:r>
              <a:rPr lang="en-US" dirty="0">
                <a:effectLst/>
              </a:rPr>
              <a:t> responses)</a:t>
            </a:r>
          </a:p>
          <a:p>
            <a:pPr marL="181240" indent="-181240">
              <a:buFont typeface="Arial" panose="020B0604020202020204" pitchFamily="34" charset="0"/>
              <a:buChar char="•"/>
            </a:pPr>
            <a:r>
              <a:rPr lang="en-US" sz="1300" dirty="0"/>
              <a:t>More emphasis on preventive care and wellness</a:t>
            </a:r>
            <a:r>
              <a:rPr lang="en-US" dirty="0">
                <a:effectLst/>
              </a:rPr>
              <a:t> - </a:t>
            </a:r>
            <a:r>
              <a:rPr lang="en-US" sz="1300" dirty="0"/>
              <a:t>28%</a:t>
            </a:r>
            <a:r>
              <a:rPr lang="en-US" dirty="0">
                <a:effectLst/>
              </a:rPr>
              <a:t> (</a:t>
            </a:r>
            <a:r>
              <a:rPr lang="en-US" sz="1300" dirty="0"/>
              <a:t>57</a:t>
            </a:r>
            <a:r>
              <a:rPr lang="en-US" dirty="0">
                <a:effectLst/>
              </a:rPr>
              <a:t> responses)</a:t>
            </a:r>
          </a:p>
          <a:p>
            <a:pPr marL="181240" indent="-181240">
              <a:buFont typeface="Arial" panose="020B0604020202020204" pitchFamily="34" charset="0"/>
              <a:buChar char="•"/>
            </a:pPr>
            <a:r>
              <a:rPr lang="en-US" sz="1300" dirty="0"/>
              <a:t>Greater focus on convenience and accessibility (e.g., telemedicine, </a:t>
            </a:r>
            <a:br>
              <a:rPr lang="en-US" sz="1300" dirty="0"/>
            </a:br>
            <a:r>
              <a:rPr lang="en-US" sz="1300" dirty="0"/>
              <a:t>flexible scheduling)</a:t>
            </a:r>
            <a:r>
              <a:rPr lang="en-US" dirty="0">
                <a:effectLst/>
              </a:rPr>
              <a:t> – 13% (</a:t>
            </a:r>
            <a:r>
              <a:rPr lang="en-US" sz="1300" dirty="0"/>
              <a:t>26</a:t>
            </a:r>
            <a:r>
              <a:rPr lang="en-US" dirty="0">
                <a:effectLst/>
              </a:rPr>
              <a:t> responses)</a:t>
            </a:r>
          </a:p>
          <a:p>
            <a:pPr marL="181240" indent="-181240">
              <a:buFont typeface="Arial" panose="020B0604020202020204" pitchFamily="34" charset="0"/>
              <a:buChar char="•"/>
            </a:pPr>
            <a:r>
              <a:rPr lang="en-US" sz="1300" dirty="0"/>
              <a:t>No significant change observed</a:t>
            </a:r>
            <a:r>
              <a:rPr lang="en-US" dirty="0">
                <a:effectLst/>
              </a:rPr>
              <a:t> – 6% (</a:t>
            </a:r>
            <a:r>
              <a:rPr lang="en-US" sz="1300" dirty="0"/>
              <a:t>12 responses)</a:t>
            </a:r>
            <a:endParaRPr lang="en-US"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50617-8BA9-7445-1D39-476C0904D2B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B104CD-5E37-12C1-34D8-C744C5F3B113}"/>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56999B9B-1BEA-3DB9-99BD-E743E82066EE}"/>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31F5E5D3-DF18-CBF2-9CB8-BBC1BD238ED1}"/>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5CC8DB94-5457-2662-8169-A66CA1E639BF}"/>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300" dirty="0"/>
              <a:t>Another new question in this year’s survey. </a:t>
            </a:r>
          </a:p>
          <a:p>
            <a:endParaRPr lang="en-US" sz="1300" b="1" dirty="0"/>
          </a:p>
          <a:p>
            <a:r>
              <a:rPr lang="en-US" sz="1300" b="1" dirty="0"/>
              <a:t>Which of these do you or team members do? Please select all that apply.</a:t>
            </a:r>
            <a:r>
              <a:rPr lang="en-US" dirty="0">
                <a:effectLst/>
              </a:rPr>
              <a:t> </a:t>
            </a:r>
          </a:p>
          <a:p>
            <a:pPr marL="181240" indent="-181240">
              <a:buFont typeface="Arial" panose="020B0604020202020204" pitchFamily="34" charset="0"/>
              <a:buChar char="•"/>
            </a:pPr>
            <a:r>
              <a:rPr lang="en-US" sz="1300" dirty="0"/>
              <a:t>Providing towels/blankets for a cat to hide</a:t>
            </a:r>
            <a:r>
              <a:rPr lang="en-US" dirty="0">
                <a:effectLst/>
              </a:rPr>
              <a:t> </a:t>
            </a:r>
            <a:r>
              <a:rPr lang="en-US" sz="1300" dirty="0"/>
              <a:t>- 97% (195</a:t>
            </a:r>
            <a:r>
              <a:rPr lang="en-US" dirty="0">
                <a:effectLst/>
              </a:rPr>
              <a:t> responses)</a:t>
            </a:r>
          </a:p>
          <a:p>
            <a:pPr marL="181240" indent="-181240">
              <a:buFont typeface="Arial" panose="020B0604020202020204" pitchFamily="34" charset="0"/>
              <a:buChar char="•"/>
            </a:pPr>
            <a:r>
              <a:rPr lang="en-US" sz="1300" dirty="0"/>
              <a:t>Providing a soft surface on the exam table</a:t>
            </a:r>
            <a:r>
              <a:rPr lang="en-US" dirty="0">
                <a:effectLst/>
              </a:rPr>
              <a:t> </a:t>
            </a:r>
            <a:r>
              <a:rPr lang="en-US" sz="1300" dirty="0"/>
              <a:t>- 90% (182</a:t>
            </a:r>
            <a:r>
              <a:rPr lang="en-US" dirty="0">
                <a:effectLst/>
              </a:rPr>
              <a:t> responses)</a:t>
            </a:r>
          </a:p>
          <a:p>
            <a:pPr marL="181240" indent="-181240" defTabSz="966612">
              <a:buFont typeface="Arial" panose="020B0604020202020204" pitchFamily="34" charset="0"/>
              <a:buChar char="•"/>
              <a:defRPr/>
            </a:pPr>
            <a:r>
              <a:rPr lang="en-US" sz="1300" dirty="0"/>
              <a:t>Giving fearful-anxious cat breaks during the examination</a:t>
            </a:r>
            <a:r>
              <a:rPr lang="en-US" dirty="0">
                <a:effectLst/>
              </a:rPr>
              <a:t> </a:t>
            </a:r>
            <a:r>
              <a:rPr lang="en-US" sz="1300" dirty="0"/>
              <a:t>- 89% (179</a:t>
            </a:r>
            <a:r>
              <a:rPr lang="en-US" dirty="0">
                <a:effectLst/>
              </a:rPr>
              <a:t> responses)</a:t>
            </a:r>
          </a:p>
          <a:p>
            <a:pPr marL="181240" indent="-181240" defTabSz="966612">
              <a:buFont typeface="Arial" panose="020B0604020202020204" pitchFamily="34" charset="0"/>
              <a:buChar char="•"/>
              <a:defRPr/>
            </a:pPr>
            <a:r>
              <a:rPr lang="en-US" sz="1300" dirty="0"/>
              <a:t>Allowing cats to acclimate to the examination room</a:t>
            </a:r>
            <a:r>
              <a:rPr lang="en-US" dirty="0">
                <a:effectLst/>
              </a:rPr>
              <a:t> - 87% (</a:t>
            </a:r>
            <a:r>
              <a:rPr lang="en-US" sz="1300" dirty="0"/>
              <a:t>176</a:t>
            </a:r>
            <a:r>
              <a:rPr lang="en-US" dirty="0">
                <a:effectLst/>
              </a:rPr>
              <a:t> responses)</a:t>
            </a:r>
          </a:p>
          <a:p>
            <a:pPr marL="181240" indent="-181240">
              <a:buFont typeface="Arial" panose="020B0604020202020204" pitchFamily="34" charset="0"/>
              <a:buChar char="•"/>
            </a:pPr>
            <a:r>
              <a:rPr lang="en-US" sz="1300" dirty="0"/>
              <a:t>Providing tips to caregivers before the visit about carrier choice and acclimation,</a:t>
            </a:r>
            <a:br>
              <a:rPr lang="en-US" sz="1300" dirty="0"/>
            </a:br>
            <a:r>
              <a:rPr lang="en-US" sz="1300" dirty="0"/>
              <a:t>reducing fear-anxiety, and/or covering the carrier with a towel/blanket</a:t>
            </a:r>
            <a:r>
              <a:rPr lang="en-US" dirty="0">
                <a:effectLst/>
              </a:rPr>
              <a:t> </a:t>
            </a:r>
            <a:r>
              <a:rPr lang="en-US" sz="1300" dirty="0"/>
              <a:t>- 87% </a:t>
            </a:r>
            <a:br>
              <a:rPr lang="en-US" sz="1300" dirty="0"/>
            </a:br>
            <a:r>
              <a:rPr lang="en-US" sz="1300" dirty="0"/>
              <a:t>(175</a:t>
            </a:r>
            <a:r>
              <a:rPr lang="en-US" dirty="0">
                <a:effectLst/>
              </a:rPr>
              <a:t> responses)</a:t>
            </a:r>
          </a:p>
          <a:p>
            <a:pPr marL="181240" indent="-181240" defTabSz="966612">
              <a:buFont typeface="Arial" panose="020B0604020202020204" pitchFamily="34" charset="0"/>
              <a:buChar char="•"/>
              <a:defRPr/>
            </a:pPr>
            <a:r>
              <a:rPr lang="en-US" sz="1300" dirty="0"/>
              <a:t>Recording what the cat prefers in their file (e.g., petting location, treats, tips on </a:t>
            </a:r>
            <a:br>
              <a:rPr lang="en-US" sz="1300" dirty="0"/>
            </a:br>
            <a:r>
              <a:rPr lang="en-US" sz="1300" dirty="0"/>
              <a:t>what made the visit easier)</a:t>
            </a:r>
            <a:r>
              <a:rPr lang="en-US" dirty="0">
                <a:effectLst/>
              </a:rPr>
              <a:t> </a:t>
            </a:r>
            <a:r>
              <a:rPr lang="en-US" sz="1300" dirty="0"/>
              <a:t>- 86% (174</a:t>
            </a:r>
            <a:r>
              <a:rPr lang="en-US" dirty="0">
                <a:effectLst/>
              </a:rPr>
              <a:t> responses)</a:t>
            </a:r>
          </a:p>
          <a:p>
            <a:pPr marL="181240" indent="-181240" defTabSz="966612">
              <a:buFont typeface="Arial" panose="020B0604020202020204" pitchFamily="34" charset="0"/>
              <a:buChar char="•"/>
              <a:defRPr/>
            </a:pPr>
            <a:r>
              <a:rPr lang="en-US" sz="1300" dirty="0"/>
              <a:t>Calling a cat "spicy"</a:t>
            </a:r>
            <a:r>
              <a:rPr lang="en-US" dirty="0">
                <a:effectLst/>
              </a:rPr>
              <a:t> </a:t>
            </a:r>
            <a:r>
              <a:rPr lang="en-US" sz="1300" dirty="0"/>
              <a:t>- 49% (98 responses)</a:t>
            </a:r>
            <a:r>
              <a:rPr lang="en-US" dirty="0">
                <a:effectLst/>
              </a:rPr>
              <a:t> </a:t>
            </a:r>
          </a:p>
          <a:p>
            <a:pPr marL="181240" indent="-181240" defTabSz="966612">
              <a:buFont typeface="Arial" panose="020B0604020202020204" pitchFamily="34" charset="0"/>
              <a:buChar char="•"/>
              <a:defRPr/>
            </a:pPr>
            <a:r>
              <a:rPr lang="en-US" sz="1300" dirty="0"/>
              <a:t>Having photos/pictures hanging or displaying in your practice of a cat's face or </a:t>
            </a:r>
            <a:br>
              <a:rPr lang="en-US" sz="1300" dirty="0"/>
            </a:br>
            <a:r>
              <a:rPr lang="en-US" sz="1300" dirty="0"/>
              <a:t>body</a:t>
            </a:r>
            <a:r>
              <a:rPr lang="en-US" dirty="0">
                <a:effectLst/>
              </a:rPr>
              <a:t> </a:t>
            </a:r>
            <a:r>
              <a:rPr lang="en-US" sz="1300" dirty="0"/>
              <a:t>- 38%  (77 responses)</a:t>
            </a:r>
            <a:r>
              <a:rPr lang="en-US" dirty="0">
                <a:effectLst/>
              </a:rPr>
              <a:t> </a:t>
            </a:r>
          </a:p>
          <a:p>
            <a:pPr marL="181240" indent="-181240" defTabSz="966612">
              <a:buFont typeface="Arial" panose="020B0604020202020204" pitchFamily="34" charset="0"/>
              <a:buChar char="•"/>
              <a:defRPr/>
            </a:pPr>
            <a:r>
              <a:rPr lang="en-US" sz="1300" dirty="0"/>
              <a:t>Labeling a cat in their file with terms like fractious, spicy, sassy, aggressive, a </a:t>
            </a:r>
            <a:br>
              <a:rPr lang="en-US" sz="1300" dirty="0"/>
            </a:br>
            <a:r>
              <a:rPr lang="en-US" sz="1300" dirty="0"/>
              <a:t>bad actor, a grouch, etc.</a:t>
            </a:r>
            <a:r>
              <a:rPr lang="en-US" dirty="0">
                <a:effectLst/>
              </a:rPr>
              <a:t> </a:t>
            </a:r>
            <a:r>
              <a:rPr lang="en-US" sz="1300" dirty="0"/>
              <a:t>- 24% (49</a:t>
            </a:r>
            <a:r>
              <a:rPr lang="en-US" dirty="0">
                <a:effectLst/>
              </a:rPr>
              <a:t> responses)</a:t>
            </a:r>
          </a:p>
          <a:p>
            <a:pPr marL="181240" indent="-181240">
              <a:buFont typeface="Arial" panose="020B0604020202020204" pitchFamily="34" charset="0"/>
              <a:buChar char="•"/>
            </a:pPr>
            <a:r>
              <a:rPr lang="en-US" sz="1300" dirty="0"/>
              <a:t>Calling a cat "fractious"</a:t>
            </a:r>
            <a:r>
              <a:rPr lang="en-US" dirty="0">
                <a:effectLst/>
              </a:rPr>
              <a:t> - 20% (</a:t>
            </a:r>
            <a:r>
              <a:rPr lang="en-US" sz="1300" dirty="0"/>
              <a:t>40</a:t>
            </a:r>
            <a:r>
              <a:rPr lang="en-US" dirty="0">
                <a:effectLst/>
              </a:rPr>
              <a:t> responses)</a:t>
            </a:r>
          </a:p>
          <a:p>
            <a:pPr marL="181240" indent="-181240">
              <a:buFont typeface="Arial" panose="020B0604020202020204" pitchFamily="34" charset="0"/>
              <a:buChar char="•"/>
            </a:pPr>
            <a:r>
              <a:rPr lang="en-US" sz="1300" dirty="0"/>
              <a:t>Calling a cat "sassy"</a:t>
            </a:r>
            <a:r>
              <a:rPr lang="en-US" dirty="0">
                <a:effectLst/>
              </a:rPr>
              <a:t> - 17% (</a:t>
            </a:r>
            <a:r>
              <a:rPr lang="en-US" sz="1300" dirty="0"/>
              <a:t>35</a:t>
            </a:r>
            <a:r>
              <a:rPr lang="en-US" dirty="0">
                <a:effectLst/>
              </a:rPr>
              <a:t> responses)</a:t>
            </a:r>
          </a:p>
          <a:p>
            <a:pPr marL="181240" indent="-181240" defTabSz="966612">
              <a:buFont typeface="Arial" panose="020B0604020202020204" pitchFamily="34" charset="0"/>
              <a:buChar char="•"/>
              <a:defRPr/>
            </a:pPr>
            <a:r>
              <a:rPr lang="en-US" sz="1300" dirty="0"/>
              <a:t>Describing a cat as " aggressive"</a:t>
            </a:r>
            <a:r>
              <a:rPr lang="en-US" dirty="0">
                <a:effectLst/>
              </a:rPr>
              <a:t> </a:t>
            </a:r>
            <a:r>
              <a:rPr lang="en-US" sz="1300" dirty="0"/>
              <a:t>- 11% (23</a:t>
            </a:r>
            <a:r>
              <a:rPr lang="en-US" dirty="0">
                <a:effectLst/>
              </a:rPr>
              <a:t> responses)</a:t>
            </a:r>
          </a:p>
          <a:p>
            <a:pPr marL="181240" indent="-181240" defTabSz="966612">
              <a:buFont typeface="Arial" panose="020B0604020202020204" pitchFamily="34" charset="0"/>
              <a:buChar char="•"/>
              <a:defRPr/>
            </a:pPr>
            <a:r>
              <a:rPr lang="en-US" sz="1300" dirty="0"/>
              <a:t>Calling a cat other terms such as a " sourpuss," " grouch," "mean," </a:t>
            </a:r>
            <a:br>
              <a:rPr lang="en-US" sz="1300" dirty="0"/>
            </a:br>
            <a:r>
              <a:rPr lang="en-US" sz="1300" dirty="0"/>
              <a:t>etc.</a:t>
            </a:r>
            <a:r>
              <a:rPr lang="en-US" dirty="0">
                <a:effectLst/>
              </a:rPr>
              <a:t> </a:t>
            </a:r>
            <a:r>
              <a:rPr lang="en-US" sz="1300" dirty="0"/>
              <a:t>- 2+% (5</a:t>
            </a:r>
            <a:r>
              <a:rPr lang="en-US" dirty="0">
                <a:effectLst/>
              </a:rPr>
              <a:t> responses)</a:t>
            </a:r>
          </a:p>
          <a:p>
            <a:pPr marL="181240" indent="-181240">
              <a:buFont typeface="Arial" panose="020B0604020202020204" pitchFamily="34" charset="0"/>
              <a:buChar char="•"/>
            </a:pPr>
            <a:r>
              <a:rPr lang="en-US" sz="1300" dirty="0"/>
              <a:t>Calling a cat "bad actor"</a:t>
            </a:r>
            <a:r>
              <a:rPr lang="en-US" dirty="0">
                <a:effectLst/>
              </a:rPr>
              <a:t> </a:t>
            </a:r>
            <a:r>
              <a:rPr lang="en-US" sz="1300" dirty="0"/>
              <a:t>- 2% (4</a:t>
            </a:r>
            <a:r>
              <a:rPr lang="en-US" dirty="0">
                <a:effectLst/>
              </a:rPr>
              <a:t> responses)</a:t>
            </a:r>
          </a:p>
          <a:p>
            <a:pPr marL="181240" indent="-181240">
              <a:buFont typeface="Arial" panose="020B0604020202020204" pitchFamily="34" charset="0"/>
              <a:buChar char="•"/>
            </a:pPr>
            <a:r>
              <a:rPr lang="en-US" sz="1300" dirty="0"/>
              <a:t>None of these apply</a:t>
            </a:r>
            <a:r>
              <a:rPr lang="en-US" dirty="0">
                <a:effectLst/>
              </a:rPr>
              <a:t> </a:t>
            </a:r>
            <a:r>
              <a:rPr lang="en-US" sz="1300" dirty="0"/>
              <a:t>- .5% (1 response)</a:t>
            </a:r>
            <a:r>
              <a:rPr lang="en-US" dirty="0">
                <a:effectLst/>
              </a:rPr>
              <a:t> </a:t>
            </a:r>
            <a:endParaRPr lang="en-US" dirty="0"/>
          </a:p>
        </p:txBody>
      </p:sp>
      <p:sp>
        <p:nvSpPr>
          <p:cNvPr id="6" name="Footer Placeholder 5">
            <a:extLst>
              <a:ext uri="{FF2B5EF4-FFF2-40B4-BE49-F238E27FC236}">
                <a16:creationId xmlns:a16="http://schemas.microsoft.com/office/drawing/2014/main" id="{CC5DFBAF-831D-0DBA-70BE-EA6C50023631}"/>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90AC3388-6836-284C-8CAF-B41B00F3B6A2}"/>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63774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4825-8A4B-9CDC-9F66-7168E6DEE2C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0E2077-56C0-0599-5D7B-81A7A4043902}"/>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dirty="0"/>
          </a:p>
        </p:txBody>
      </p:sp>
      <p:sp>
        <p:nvSpPr>
          <p:cNvPr id="3" name="Date Placeholder 2">
            <a:extLst>
              <a:ext uri="{FF2B5EF4-FFF2-40B4-BE49-F238E27FC236}">
                <a16:creationId xmlns:a16="http://schemas.microsoft.com/office/drawing/2014/main" id="{B84CD83F-F584-D320-01DD-5717B5053219}"/>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908D56B0-E5DE-948E-704B-D275D6424B07}"/>
              </a:ext>
            </a:extLst>
          </p:cNvPr>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a:extLst>
              <a:ext uri="{FF2B5EF4-FFF2-40B4-BE49-F238E27FC236}">
                <a16:creationId xmlns:a16="http://schemas.microsoft.com/office/drawing/2014/main" id="{D547E680-7B87-4675-3F23-BFB21D7C438C}"/>
              </a:ext>
            </a:extLst>
          </p:cNvPr>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dirty="0"/>
              <a:t>These two questions correspond with each other.</a:t>
            </a:r>
          </a:p>
          <a:p>
            <a:endParaRPr lang="en-US" dirty="0"/>
          </a:p>
          <a:p>
            <a:r>
              <a:rPr lang="en-US" b="1" dirty="0"/>
              <a:t>Overall, how does your 2025 revenue compare to 2024?</a:t>
            </a:r>
          </a:p>
          <a:p>
            <a:pPr marL="181240" indent="-181240">
              <a:buFont typeface="Arial" panose="020B0604020202020204" pitchFamily="34" charset="0"/>
              <a:buChar char="•"/>
            </a:pPr>
            <a:r>
              <a:rPr lang="en-US" dirty="0"/>
              <a:t>Overall revenues have increased - 56+% (114 responses) </a:t>
            </a:r>
          </a:p>
          <a:p>
            <a:pPr marL="181240" indent="-181240">
              <a:buFont typeface="Arial" panose="020B0604020202020204" pitchFamily="34" charset="0"/>
              <a:buChar char="•"/>
            </a:pPr>
            <a:r>
              <a:rPr lang="en-US" dirty="0"/>
              <a:t>Overall revenues stayed the same - 32+% (65 responses)</a:t>
            </a:r>
          </a:p>
          <a:p>
            <a:pPr marL="181240" indent="-181240">
              <a:buFont typeface="Arial" panose="020B0604020202020204" pitchFamily="34" charset="0"/>
              <a:buChar char="•"/>
            </a:pPr>
            <a:r>
              <a:rPr lang="en-US" dirty="0"/>
              <a:t>Overall revenues decreased - 11+% (23 responses)</a:t>
            </a:r>
          </a:p>
          <a:p>
            <a:pPr marL="181240" indent="-181240">
              <a:buFont typeface="Arial" panose="020B0604020202020204" pitchFamily="34" charset="0"/>
              <a:buChar char="•"/>
            </a:pPr>
            <a:endParaRPr lang="en-US" dirty="0"/>
          </a:p>
          <a:p>
            <a:r>
              <a:rPr lang="en-US" b="1" dirty="0"/>
              <a:t>Do you believe any of the increase can be attributed to being </a:t>
            </a:r>
            <a:br>
              <a:rPr lang="en-US" b="1" dirty="0"/>
            </a:br>
            <a:r>
              <a:rPr lang="en-US" b="1" dirty="0"/>
              <a:t>a Cat Friendly Practice?</a:t>
            </a:r>
          </a:p>
          <a:p>
            <a:pPr marL="181240" indent="-181240" defTabSz="966612">
              <a:buFont typeface="Arial" panose="020B0604020202020204" pitchFamily="34" charset="0"/>
              <a:buChar char="•"/>
              <a:defRPr/>
            </a:pPr>
            <a:r>
              <a:rPr lang="en-US" b="0" dirty="0"/>
              <a:t>Yes, but not sure of how much - 39% (45 responses)</a:t>
            </a:r>
          </a:p>
          <a:p>
            <a:pPr marL="181240" indent="-181240" defTabSz="966612">
              <a:buFont typeface="Arial" panose="020B0604020202020204" pitchFamily="34" charset="0"/>
              <a:buChar char="•"/>
              <a:defRPr/>
            </a:pPr>
            <a:r>
              <a:rPr lang="en-US" b="0" dirty="0"/>
              <a:t>Yes, some of the increase - 29% (33 responses)</a:t>
            </a:r>
          </a:p>
          <a:p>
            <a:pPr marL="181240" indent="-181240" defTabSz="966612">
              <a:buFont typeface="Arial" panose="020B0604020202020204" pitchFamily="34" charset="0"/>
              <a:buChar char="•"/>
              <a:defRPr/>
            </a:pPr>
            <a:r>
              <a:rPr lang="en-US" b="0" dirty="0"/>
              <a:t>No, it is not due to being a Cat Friendly Practice - 20% (23 responses)</a:t>
            </a:r>
          </a:p>
          <a:p>
            <a:pPr marL="181240" indent="-181240">
              <a:buFont typeface="Arial" panose="020B0604020202020204" pitchFamily="34" charset="0"/>
              <a:buChar char="•"/>
            </a:pPr>
            <a:r>
              <a:rPr lang="en-US" b="0" dirty="0"/>
              <a:t>Yes, most of the increase - 11% (13 responses)</a:t>
            </a:r>
          </a:p>
        </p:txBody>
      </p:sp>
      <p:sp>
        <p:nvSpPr>
          <p:cNvPr id="6" name="Footer Placeholder 5">
            <a:extLst>
              <a:ext uri="{FF2B5EF4-FFF2-40B4-BE49-F238E27FC236}">
                <a16:creationId xmlns:a16="http://schemas.microsoft.com/office/drawing/2014/main" id="{135CFA6D-1AC3-ACA8-1106-BCA632480E1F}"/>
              </a:ext>
            </a:extLst>
          </p:cNvPr>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a:extLst>
              <a:ext uri="{FF2B5EF4-FFF2-40B4-BE49-F238E27FC236}">
                <a16:creationId xmlns:a16="http://schemas.microsoft.com/office/drawing/2014/main" id="{55092A0C-13EC-1651-6B2C-87F166724804}"/>
              </a:ext>
            </a:extLst>
          </p:cNvPr>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288631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3.png"/>
          <p:cNvSpPr/>
          <p:nvPr/>
        </p:nvSpPr>
        <p:spPr>
          <a:xfrm>
            <a:off x="-15241" y="-27122"/>
            <a:ext cx="9768841" cy="7315200"/>
          </a:xfrm>
          <a:custGeom>
            <a:avLst/>
            <a:gdLst/>
            <a:ahLst/>
            <a:cxnLst/>
            <a:rect l="l" t="t" r="r" b="b"/>
            <a:pathLst>
              <a:path w="9768841" h="7315200">
                <a:moveTo>
                  <a:pt x="0" y="0"/>
                </a:moveTo>
                <a:lnTo>
                  <a:pt x="9768841" y="0"/>
                </a:lnTo>
                <a:lnTo>
                  <a:pt x="9768841" y="7315200"/>
                </a:lnTo>
                <a:lnTo>
                  <a:pt x="0" y="7315200"/>
                </a:lnTo>
                <a:lnTo>
                  <a:pt x="0" y="0"/>
                </a:lnTo>
                <a:close/>
              </a:path>
            </a:pathLst>
          </a:custGeom>
          <a:blipFill>
            <a:blip r:embed="rId3"/>
            <a:stretch>
              <a:fillRect t="-78" b="-78"/>
            </a:stretch>
          </a:blipFill>
        </p:spPr>
        <p:txBody>
          <a:bodyPr/>
          <a:lstStyle/>
          <a:p>
            <a:endParaRPr lang="en-US" dirty="0"/>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4" name="TextBox 4"/>
          <p:cNvSpPr txBox="1"/>
          <p:nvPr/>
        </p:nvSpPr>
        <p:spPr>
          <a:xfrm>
            <a:off x="586740" y="3896613"/>
            <a:ext cx="8595360" cy="2274149"/>
          </a:xfrm>
          <a:prstGeom prst="rect">
            <a:avLst/>
          </a:prstGeom>
        </p:spPr>
        <p:txBody>
          <a:bodyPr wrap="square" lIns="0" tIns="0" rIns="0" bIns="0" rtlCol="0" anchor="t">
            <a:spAutoFit/>
          </a:bodyPr>
          <a:lstStyle/>
          <a:p>
            <a:pPr algn="ctr">
              <a:lnSpc>
                <a:spcPts val="3583"/>
              </a:lnSpc>
            </a:pPr>
            <a:r>
              <a:rPr lang="en-US" sz="2400" b="1" i="0" dirty="0">
                <a:effectLst/>
              </a:rPr>
              <a:t>Here are the highlights and key findings from the 2025 survey, including feedback and suggestions from your colleagues.</a:t>
            </a:r>
            <a:r>
              <a:rPr lang="en-US" sz="2400" b="1" spc="27" dirty="0">
                <a:ea typeface="Calibri"/>
                <a:cs typeface="Calibri"/>
                <a:sym typeface="Calibri"/>
              </a:rPr>
              <a:t> The complete results are shared with FelineVMA leadership, the Cat Friendly Practice® Committee, and thoroughly reviewed by the Headquarters Staff. Thank you to those of you who responded!</a:t>
            </a:r>
          </a:p>
        </p:txBody>
      </p:sp>
      <p:sp>
        <p:nvSpPr>
          <p:cNvPr id="8" name="Freeform 8"/>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9" name="TextBox 9"/>
          <p:cNvSpPr txBox="1"/>
          <p:nvPr/>
        </p:nvSpPr>
        <p:spPr>
          <a:xfrm>
            <a:off x="571499" y="2399918"/>
            <a:ext cx="8595360" cy="1287532"/>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a:t>
            </a:r>
          </a:p>
          <a:p>
            <a:pPr algn="ctr">
              <a:lnSpc>
                <a:spcPts val="5068"/>
              </a:lnSpc>
            </a:pPr>
            <a:r>
              <a:rPr lang="en-US" sz="4223" b="1" spc="39" dirty="0">
                <a:solidFill>
                  <a:srgbClr val="000000"/>
                </a:solidFill>
                <a:latin typeface="Calibri"/>
                <a:ea typeface="Calibri"/>
                <a:cs typeface="Calibri"/>
                <a:sym typeface="Calibri"/>
              </a:rPr>
              <a:t>2025 Survey Results</a:t>
            </a:r>
          </a:p>
        </p:txBody>
      </p:sp>
      <p:pic>
        <p:nvPicPr>
          <p:cNvPr id="10" name="Picture 9">
            <a:extLst>
              <a:ext uri="{FF2B5EF4-FFF2-40B4-BE49-F238E27FC236}">
                <a16:creationId xmlns:a16="http://schemas.microsoft.com/office/drawing/2014/main" id="{974DD799-4241-5837-C7D9-20B893C09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4617" y="490906"/>
            <a:ext cx="4419606" cy="16998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FA254-826C-2BD9-31E9-8F971EF3B204}"/>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D6E320B6-E547-3975-D68D-7F4BC344B861}"/>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4615976E-4A15-01D6-6276-7C46182D14B2}"/>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0C5E8C09-9CAB-4704-ADBA-252844C270B1}"/>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graphicFrame>
        <p:nvGraphicFramePr>
          <p:cNvPr id="11" name="Chart 10">
            <a:extLst>
              <a:ext uri="{FF2B5EF4-FFF2-40B4-BE49-F238E27FC236}">
                <a16:creationId xmlns:a16="http://schemas.microsoft.com/office/drawing/2014/main" id="{293B23E5-A18C-3147-4C6B-BE57978ED878}"/>
              </a:ext>
            </a:extLst>
          </p:cNvPr>
          <p:cNvGraphicFramePr>
            <a:graphicFrameLocks/>
          </p:cNvGraphicFramePr>
          <p:nvPr/>
        </p:nvGraphicFramePr>
        <p:xfrm>
          <a:off x="424753" y="876300"/>
          <a:ext cx="8904094" cy="5562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6">
            <a:extLst>
              <a:ext uri="{FF2B5EF4-FFF2-40B4-BE49-F238E27FC236}">
                <a16:creationId xmlns:a16="http://schemas.microsoft.com/office/drawing/2014/main" id="{10475B96-AF8D-D98A-FB68-845824D0CE9A}"/>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6" name="Chart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648232294"/>
              </p:ext>
            </p:extLst>
          </p:nvPr>
        </p:nvGraphicFramePr>
        <p:xfrm>
          <a:off x="579119" y="1143000"/>
          <a:ext cx="8749727" cy="50006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667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3D0A2-6199-287B-3EF0-99B3393A235C}"/>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06E6C937-8394-99AF-AB49-18110C97E153}"/>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3D33F82A-E4F0-E2B9-921E-B3B45F18B4D9}"/>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0B204831-1287-486C-27BB-F860801CF595}"/>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7" name="TextBox 6">
            <a:extLst>
              <a:ext uri="{FF2B5EF4-FFF2-40B4-BE49-F238E27FC236}">
                <a16:creationId xmlns:a16="http://schemas.microsoft.com/office/drawing/2014/main" id="{E8A9DC57-06E1-40A9-D650-83E2AACF74B4}"/>
              </a:ext>
            </a:extLst>
          </p:cNvPr>
          <p:cNvSpPr txBox="1"/>
          <p:nvPr/>
        </p:nvSpPr>
        <p:spPr>
          <a:xfrm>
            <a:off x="565573" y="888027"/>
            <a:ext cx="8595360" cy="5447966"/>
          </a:xfrm>
          <a:prstGeom prst="rect">
            <a:avLst/>
          </a:prstGeom>
          <a:noFill/>
        </p:spPr>
        <p:txBody>
          <a:bodyPr wrap="square" rtlCol="0">
            <a:spAutoFit/>
          </a:bodyPr>
          <a:lstStyle/>
          <a:p>
            <a:pPr marR="0" lvl="0">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Are there "unique" Cat Friendly changes, procedures, or enhancements that were made to your practice or the feline visit experience? Could you elaborate as we are looking to share unique ideas that practices have implemented? (114 responses)</a:t>
            </a:r>
          </a:p>
          <a:p>
            <a:pPr marR="0" lvl="0">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Unique responses:</a:t>
            </a:r>
          </a:p>
          <a:p>
            <a:pPr marL="285750" marR="0" lvl="0" indent="-285750">
              <a:lnSpc>
                <a:spcPct val="107000"/>
              </a:lnSpc>
              <a:spcAft>
                <a:spcPts val="800"/>
              </a:spcAft>
              <a:buFont typeface="Arial" panose="020B0604020202020204" pitchFamily="34" charset="0"/>
              <a:buChar char="•"/>
            </a:pPr>
            <a:r>
              <a:rPr lang="en-US" dirty="0"/>
              <a:t>We have a feline technician who does the feline only tech appointments, handles the feline specific phone calls with clients.</a:t>
            </a:r>
          </a:p>
          <a:p>
            <a:pPr marL="285750" marR="0" lvl="0" indent="-285750">
              <a:lnSpc>
                <a:spcPct val="107000"/>
              </a:lnSpc>
              <a:spcAft>
                <a:spcPts val="800"/>
              </a:spcAft>
              <a:buFont typeface="Arial" panose="020B0604020202020204" pitchFamily="34" charset="0"/>
              <a:buChar char="•"/>
            </a:pPr>
            <a:r>
              <a:rPr lang="en-US" dirty="0"/>
              <a:t>Teaching cat caregivers how to give Churu with a dose syringe to help with potential medication administration in the future. </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added glass caging with multiple lighting options and a frosted lower glass covering to increase privacy.</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Hidey hole in each exam room that can be easily opened to examine cats.</a:t>
            </a:r>
          </a:p>
          <a:p>
            <a:pPr marL="285750" marR="0" lvl="0" indent="-285750">
              <a:lnSpc>
                <a:spcPct val="107000"/>
              </a:lnSpc>
              <a:spcAft>
                <a:spcPts val="800"/>
              </a:spcAft>
              <a:buFont typeface="Arial" panose="020B0604020202020204" pitchFamily="34" charset="0"/>
              <a:buChar char="•"/>
            </a:pPr>
            <a:r>
              <a:rPr lang="en-US" dirty="0"/>
              <a:t>We are doing more house calls for cats. </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 cat relief area where cats can be released while waiting.</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added feline friendly plants to the room.</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Removed pictures of cat’s faces/bodies in the practice as they upset some patients.</a:t>
            </a:r>
          </a:p>
        </p:txBody>
      </p:sp>
      <p:sp>
        <p:nvSpPr>
          <p:cNvPr id="3" name="TextBox 6">
            <a:extLst>
              <a:ext uri="{FF2B5EF4-FFF2-40B4-BE49-F238E27FC236}">
                <a16:creationId xmlns:a16="http://schemas.microsoft.com/office/drawing/2014/main" id="{D99F95E8-153E-4D9E-79D5-AB8A3B54827D}"/>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spTree>
    <p:extLst>
      <p:ext uri="{BB962C8B-B14F-4D97-AF65-F5344CB8AC3E}">
        <p14:creationId xmlns:p14="http://schemas.microsoft.com/office/powerpoint/2010/main" val="364280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6DC-D523-12B6-723D-95A0B650ED98}"/>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C2B5588C-8283-7432-6971-9627965B434B}"/>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AC551E62-2404-F1EC-4755-EE128D507418}"/>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9EECA270-71AB-639F-4C29-C7FAACAB3B37}"/>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7" name="TextBox 6">
            <a:extLst>
              <a:ext uri="{FF2B5EF4-FFF2-40B4-BE49-F238E27FC236}">
                <a16:creationId xmlns:a16="http://schemas.microsoft.com/office/drawing/2014/main" id="{CDC59D19-64EA-9273-0236-57A4B3156837}"/>
              </a:ext>
            </a:extLst>
          </p:cNvPr>
          <p:cNvSpPr txBox="1"/>
          <p:nvPr/>
        </p:nvSpPr>
        <p:spPr>
          <a:xfrm>
            <a:off x="565573" y="888027"/>
            <a:ext cx="8595360" cy="5436553"/>
          </a:xfrm>
          <a:prstGeom prst="rect">
            <a:avLst/>
          </a:prstGeom>
          <a:noFill/>
        </p:spPr>
        <p:txBody>
          <a:bodyPr wrap="square" rtlCol="0">
            <a:spAutoFit/>
          </a:bodyPr>
          <a:lstStyle/>
          <a:p>
            <a:pPr marR="0" lvl="0">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Are there "unique" Cat Friendly changes, procedures, or enhancements that were made to your practice or the feline visit experience? Could you elaborate as we are looking to share unique ideas that practices have implemented? (114 responses)</a:t>
            </a:r>
          </a:p>
          <a:p>
            <a:pPr marR="0" lvl="0">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Unique responses:</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have tunnels in our cat rooms that are cubes that can be sterilized and moved apart.  We sometimes do an entire exam in the cube.</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Protective emotions is now vocabulary we use.</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added a sound machine to our cat room to help dampen clinic noise and added kennel pop-up tents for patients to hide in.</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use small needles as much as possible, go slow and quietly, and tell the cat what we are doing during each of the steps to help them tolerate procedures. I think gently talking them through the process of an exam and procedures helps the patient to feel like we are taking their feelings into account.</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One thing we are instituting for 2026 is that we will have a toy chest in our cat exam room and cat waiting area. Once a feline patient has completed their appointment, we will let them pick a toy. </a:t>
            </a:r>
          </a:p>
        </p:txBody>
      </p:sp>
      <p:sp>
        <p:nvSpPr>
          <p:cNvPr id="3" name="TextBox 6">
            <a:extLst>
              <a:ext uri="{FF2B5EF4-FFF2-40B4-BE49-F238E27FC236}">
                <a16:creationId xmlns:a16="http://schemas.microsoft.com/office/drawing/2014/main" id="{78DF6A87-D19A-6BF0-8EDC-A5CCBA1FB551}"/>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spTree>
    <p:extLst>
      <p:ext uri="{BB962C8B-B14F-4D97-AF65-F5344CB8AC3E}">
        <p14:creationId xmlns:p14="http://schemas.microsoft.com/office/powerpoint/2010/main" val="115228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06DC0-F2D9-8B5E-DDEF-9C56944A70EE}"/>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986C2623-2EE0-A28E-B2C3-08E50F41C18F}"/>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78014D34-E986-8394-3C79-B814771FA9C0}"/>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6CC2DE76-E3BE-C331-0371-1BB44FB72DF2}"/>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7" name="TextBox 6">
            <a:extLst>
              <a:ext uri="{FF2B5EF4-FFF2-40B4-BE49-F238E27FC236}">
                <a16:creationId xmlns:a16="http://schemas.microsoft.com/office/drawing/2014/main" id="{5FA2985E-4F14-05C2-389A-A890591F3A1F}"/>
              </a:ext>
            </a:extLst>
          </p:cNvPr>
          <p:cNvSpPr txBox="1"/>
          <p:nvPr/>
        </p:nvSpPr>
        <p:spPr>
          <a:xfrm>
            <a:off x="565573" y="888027"/>
            <a:ext cx="8595360" cy="4843827"/>
          </a:xfrm>
          <a:prstGeom prst="rect">
            <a:avLst/>
          </a:prstGeom>
          <a:noFill/>
        </p:spPr>
        <p:txBody>
          <a:bodyPr wrap="square" rtlCol="0">
            <a:spAutoFit/>
          </a:bodyPr>
          <a:lstStyle/>
          <a:p>
            <a:pPr marR="0" lvl="0">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Are there "unique" Cat Friendly changes, procedures, or enhancements that were made to your practice or the feline visit experience? Could you elaborate as we are looking to share unique ideas that practices have implemented? (114 responses)</a:t>
            </a:r>
          </a:p>
          <a:p>
            <a:pPr>
              <a:lnSpc>
                <a:spcPct val="107000"/>
              </a:lnSpc>
              <a:spcAft>
                <a:spcPts val="800"/>
              </a:spcAft>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Unique responses:</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We have smart TVs in the exam rooms that play cat tv with birds, squirrels, and rabbits. We also have fish tanks in each exam room facing the exam tables. </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A separate heater in the cat housing area - sliding glass door closes this off so cats can get warm but we can see in and they can see out.</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If a cat is shy, I will put a couple of drops of my calming essential oil blend into my hand, rub my hands together, and pet down the cat’s sides for extra calming aromatherapy.</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Velcro blankets</a:t>
            </a:r>
          </a:p>
          <a:p>
            <a:pPr marL="285750" marR="0" lvl="0" indent="-285750">
              <a:lnSpc>
                <a:spcPct val="107000"/>
              </a:lnSpc>
              <a:spcAft>
                <a:spcPts val="800"/>
              </a:spcAft>
              <a:buFont typeface="Arial" panose="020B0604020202020204" pitchFamily="34" charset="0"/>
              <a:buChar char="•"/>
            </a:pPr>
            <a:r>
              <a:rPr lang="en-US" kern="0" dirty="0">
                <a:solidFill>
                  <a:srgbClr val="333333"/>
                </a:solidFill>
                <a:latin typeface="Calibri" panose="020F0502020204030204" pitchFamily="34" charset="0"/>
                <a:ea typeface="Times New Roman" panose="02020603050405020304" pitchFamily="18" charset="0"/>
                <a:cs typeface="Calibri" panose="020F0502020204030204" pitchFamily="34" charset="0"/>
              </a:rPr>
              <a:t>Create spaces where caregivers can spend the nights with hospitalized cats such as the pediatrics area in humans.</a:t>
            </a:r>
          </a:p>
        </p:txBody>
      </p:sp>
      <p:sp>
        <p:nvSpPr>
          <p:cNvPr id="3" name="TextBox 6">
            <a:extLst>
              <a:ext uri="{FF2B5EF4-FFF2-40B4-BE49-F238E27FC236}">
                <a16:creationId xmlns:a16="http://schemas.microsoft.com/office/drawing/2014/main" id="{1BCE9C30-CA88-C12B-92DE-31A450F52F82}"/>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spTree>
    <p:extLst>
      <p:ext uri="{BB962C8B-B14F-4D97-AF65-F5344CB8AC3E}">
        <p14:creationId xmlns:p14="http://schemas.microsoft.com/office/powerpoint/2010/main" val="155336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TextBox 3"/>
          <p:cNvSpPr txBox="1"/>
          <p:nvPr/>
        </p:nvSpPr>
        <p:spPr>
          <a:xfrm>
            <a:off x="609600" y="1219200"/>
            <a:ext cx="4034556" cy="3492431"/>
          </a:xfrm>
          <a:prstGeom prst="rect">
            <a:avLst/>
          </a:prstGeom>
        </p:spPr>
        <p:txBody>
          <a:bodyPr lIns="0" tIns="0" rIns="0" bIns="0" rtlCol="0" anchor="t">
            <a:spAutoFit/>
          </a:bodyPr>
          <a:lstStyle/>
          <a:p>
            <a:pPr algn="ctr">
              <a:lnSpc>
                <a:spcPts val="5631"/>
              </a:lnSpc>
            </a:pPr>
            <a:r>
              <a:rPr lang="en-US" sz="2400" b="1" spc="43" dirty="0">
                <a:solidFill>
                  <a:srgbClr val="000000"/>
                </a:solidFill>
                <a:latin typeface="Calibri"/>
                <a:ea typeface="Calibri"/>
                <a:cs typeface="Calibri"/>
                <a:sym typeface="Calibri"/>
              </a:rPr>
              <a:t>If you have any questions or comments regarding the 2025 Cat Friendly Practice</a:t>
            </a:r>
            <a:r>
              <a:rPr lang="en-US" sz="2400" b="1" spc="39" dirty="0">
                <a:solidFill>
                  <a:srgbClr val="000000"/>
                </a:solidFill>
                <a:latin typeface="Calibri"/>
                <a:ea typeface="Calibri"/>
                <a:cs typeface="Calibri"/>
                <a:sym typeface="Calibri"/>
              </a:rPr>
              <a:t>®</a:t>
            </a:r>
            <a:r>
              <a:rPr lang="en-US" sz="2400" b="1" spc="43" dirty="0">
                <a:solidFill>
                  <a:srgbClr val="000000"/>
                </a:solidFill>
                <a:latin typeface="Calibri"/>
                <a:ea typeface="Calibri"/>
                <a:cs typeface="Calibri"/>
                <a:sym typeface="Calibri"/>
              </a:rPr>
              <a:t> survey results, please email us at info@catvets.com.</a:t>
            </a:r>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6" name="Freeform 6"/>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graphicFrame>
        <p:nvGraphicFramePr>
          <p:cNvPr id="4" name="Object 3">
            <a:extLst>
              <a:ext uri="{FF2B5EF4-FFF2-40B4-BE49-F238E27FC236}">
                <a16:creationId xmlns:a16="http://schemas.microsoft.com/office/drawing/2014/main" id="{8A2B79B5-E9EF-D238-F2FA-356D3C0A8EE8}"/>
              </a:ext>
            </a:extLst>
          </p:cNvPr>
          <p:cNvGraphicFramePr>
            <a:graphicFrameLocks noChangeAspect="1"/>
          </p:cNvGraphicFramePr>
          <p:nvPr>
            <p:extLst>
              <p:ext uri="{D42A27DB-BD31-4B8C-83A1-F6EECF244321}">
                <p14:modId xmlns:p14="http://schemas.microsoft.com/office/powerpoint/2010/main" val="820945377"/>
              </p:ext>
            </p:extLst>
          </p:nvPr>
        </p:nvGraphicFramePr>
        <p:xfrm>
          <a:off x="0" y="-6712"/>
          <a:ext cx="9753600" cy="7329661"/>
        </p:xfrm>
        <a:graphic>
          <a:graphicData uri="http://schemas.openxmlformats.org/presentationml/2006/ole">
            <mc:AlternateContent xmlns:mc="http://schemas.openxmlformats.org/markup-compatibility/2006">
              <mc:Choice xmlns:v="urn:schemas-microsoft-com:vml" Requires="v">
                <p:oleObj name="Acrobat Document" r:id="rId4" imgW="6035040" imgH="4663156" progId="Acrobat.Document.DC">
                  <p:embed/>
                </p:oleObj>
              </mc:Choice>
              <mc:Fallback>
                <p:oleObj name="Acrobat Document" r:id="rId4" imgW="6035040" imgH="4663156" progId="Acrobat.Document.DC">
                  <p:embed/>
                  <p:pic>
                    <p:nvPicPr>
                      <p:cNvPr id="0" name=""/>
                      <p:cNvPicPr/>
                      <p:nvPr/>
                    </p:nvPicPr>
                    <p:blipFill>
                      <a:blip r:embed="rId5"/>
                      <a:stretch>
                        <a:fillRect/>
                      </a:stretch>
                    </p:blipFill>
                    <p:spPr>
                      <a:xfrm>
                        <a:off x="0" y="-6712"/>
                        <a:ext cx="9753600" cy="7329661"/>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dirty="0"/>
          </a:p>
        </p:txBody>
      </p:sp>
      <p:sp>
        <p:nvSpPr>
          <p:cNvPr id="4" name="Freeform 4" descr="13.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dirty="0"/>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6" name="TextBox 6"/>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sp>
        <p:nvSpPr>
          <p:cNvPr id="14" name="Freeform 14"/>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6"/>
            <a:stretch>
              <a:fillRect t="-272" b="-272"/>
            </a:stretch>
          </a:blipFill>
        </p:spPr>
        <p:txBody>
          <a:bodyPr/>
          <a:lstStyle/>
          <a:p>
            <a:endParaRPr lang="en-US" dirty="0"/>
          </a:p>
        </p:txBody>
      </p:sp>
      <p:graphicFrame>
        <p:nvGraphicFramePr>
          <p:cNvPr id="16" name="Chart 1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767734470"/>
              </p:ext>
            </p:extLst>
          </p:nvPr>
        </p:nvGraphicFramePr>
        <p:xfrm>
          <a:off x="478093" y="917980"/>
          <a:ext cx="8797414" cy="367872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0599E105-3D17-50C4-146B-92CF86667FD9}"/>
              </a:ext>
            </a:extLst>
          </p:cNvPr>
          <p:cNvSpPr txBox="1"/>
          <p:nvPr/>
        </p:nvSpPr>
        <p:spPr>
          <a:xfrm>
            <a:off x="134689" y="4206544"/>
            <a:ext cx="9448800" cy="1754326"/>
          </a:xfrm>
          <a:prstGeom prst="rect">
            <a:avLst/>
          </a:prstGeom>
          <a:noFill/>
        </p:spPr>
        <p:txBody>
          <a:bodyPr wrap="square" rtlCol="0">
            <a:spAutoFit/>
          </a:bodyPr>
          <a:lstStyle/>
          <a:p>
            <a:pPr algn="ctr"/>
            <a:r>
              <a:rPr lang="en-US" b="1" u="sng" dirty="0"/>
              <a:t>Why would you recommend the Cat Friendly Practice® Program – Top Responses </a:t>
            </a:r>
          </a:p>
          <a:p>
            <a:pPr marL="342900" indent="-342900">
              <a:buAutoNum type="arabicPeriod"/>
            </a:pPr>
            <a:r>
              <a:rPr lang="en-US" dirty="0"/>
              <a:t>Better care for feline clients  (74 responses)	6. Improved safety (16 responses)</a:t>
            </a:r>
          </a:p>
          <a:p>
            <a:pPr marL="342900" indent="-342900">
              <a:buAutoNum type="arabicPeriod"/>
            </a:pPr>
            <a:r>
              <a:rPr lang="en-US" dirty="0"/>
              <a:t>Educational Resources  (58 responses)	7. Easier visits/positive experience (39 responses)</a:t>
            </a:r>
          </a:p>
          <a:p>
            <a:pPr marL="342900" indent="-342900">
              <a:buAutoNum type="arabicPeriod"/>
            </a:pPr>
            <a:r>
              <a:rPr lang="en-US" dirty="0"/>
              <a:t>Best practice/medicine  (41 responses)</a:t>
            </a:r>
          </a:p>
          <a:p>
            <a:pPr marL="342900" indent="-342900">
              <a:buAutoNum type="arabicPeriod"/>
            </a:pPr>
            <a:r>
              <a:rPr lang="en-US" dirty="0"/>
              <a:t>Less stress for cats and clients  (37 responses)</a:t>
            </a:r>
          </a:p>
          <a:p>
            <a:pPr marL="342900" indent="-342900">
              <a:buAutoNum type="arabicPeriod"/>
            </a:pPr>
            <a:r>
              <a:rPr lang="en-US" dirty="0"/>
              <a:t>Shows your care  (51 responses)</a:t>
            </a:r>
          </a:p>
        </p:txBody>
      </p:sp>
      <p:graphicFrame>
        <p:nvGraphicFramePr>
          <p:cNvPr id="8" name="Chart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282953128"/>
              </p:ext>
            </p:extLst>
          </p:nvPr>
        </p:nvGraphicFramePr>
        <p:xfrm>
          <a:off x="2159089" y="942262"/>
          <a:ext cx="5400000" cy="32400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F048-2C2A-6A65-DA17-90EA08E9C997}"/>
            </a:ext>
          </a:extLst>
        </p:cNvPr>
        <p:cNvGrpSpPr/>
        <p:nvPr/>
      </p:nvGrpSpPr>
      <p:grpSpPr>
        <a:xfrm>
          <a:off x="0" y="0"/>
          <a:ext cx="0" cy="0"/>
          <a:chOff x="0" y="0"/>
          <a:chExt cx="0" cy="0"/>
        </a:xfrm>
      </p:grpSpPr>
      <p:sp>
        <p:nvSpPr>
          <p:cNvPr id="2" name="Freeform 2" descr="10.png">
            <a:extLst>
              <a:ext uri="{FF2B5EF4-FFF2-40B4-BE49-F238E27FC236}">
                <a16:creationId xmlns:a16="http://schemas.microsoft.com/office/drawing/2014/main" id="{4D64F9B7-7316-6ABD-C4CC-CAD6139A6F3D}"/>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Freeform 3" descr="5.png">
            <a:extLst>
              <a:ext uri="{FF2B5EF4-FFF2-40B4-BE49-F238E27FC236}">
                <a16:creationId xmlns:a16="http://schemas.microsoft.com/office/drawing/2014/main" id="{02EAB95E-FA06-5B8C-F405-290288B3816F}"/>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dirty="0"/>
          </a:p>
        </p:txBody>
      </p:sp>
      <p:sp>
        <p:nvSpPr>
          <p:cNvPr id="4" name="Freeform 4" descr="13.png">
            <a:extLst>
              <a:ext uri="{FF2B5EF4-FFF2-40B4-BE49-F238E27FC236}">
                <a16:creationId xmlns:a16="http://schemas.microsoft.com/office/drawing/2014/main" id="{F0BC27F7-2B8A-3AA2-B70C-0501D43BC92A}"/>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dirty="0"/>
          </a:p>
        </p:txBody>
      </p:sp>
      <p:sp>
        <p:nvSpPr>
          <p:cNvPr id="5" name="TextBox 5">
            <a:extLst>
              <a:ext uri="{FF2B5EF4-FFF2-40B4-BE49-F238E27FC236}">
                <a16:creationId xmlns:a16="http://schemas.microsoft.com/office/drawing/2014/main" id="{6E55E79F-5384-BDB8-DE99-00F4A2F9942A}"/>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6" name="TextBox 6">
            <a:extLst>
              <a:ext uri="{FF2B5EF4-FFF2-40B4-BE49-F238E27FC236}">
                <a16:creationId xmlns:a16="http://schemas.microsoft.com/office/drawing/2014/main" id="{50EF73E9-7C8B-3E3D-74F7-35209D6A5EB8}"/>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sp>
        <p:nvSpPr>
          <p:cNvPr id="14" name="Freeform 14">
            <a:extLst>
              <a:ext uri="{FF2B5EF4-FFF2-40B4-BE49-F238E27FC236}">
                <a16:creationId xmlns:a16="http://schemas.microsoft.com/office/drawing/2014/main" id="{0011E014-588E-7267-F3C4-3F4B69EF8A2E}"/>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6"/>
            <a:stretch>
              <a:fillRect t="-272" b="-272"/>
            </a:stretch>
          </a:blipFill>
        </p:spPr>
        <p:txBody>
          <a:bodyPr/>
          <a:lstStyle/>
          <a:p>
            <a:endParaRPr lang="en-US" dirty="0"/>
          </a:p>
        </p:txBody>
      </p:sp>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757624698"/>
              </p:ext>
            </p:extLst>
          </p:nvPr>
        </p:nvGraphicFramePr>
        <p:xfrm>
          <a:off x="381000" y="974253"/>
          <a:ext cx="9220200" cy="52952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2737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8" name="Freeform 8"/>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9" name="TextBox 9"/>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3" name="TextBox 6">
            <a:extLst>
              <a:ext uri="{FF2B5EF4-FFF2-40B4-BE49-F238E27FC236}">
                <a16:creationId xmlns:a16="http://schemas.microsoft.com/office/drawing/2014/main" id="{2E6EA430-3F11-C197-C8F3-398E91FBBE68}"/>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347988709"/>
              </p:ext>
            </p:extLst>
          </p:nvPr>
        </p:nvGraphicFramePr>
        <p:xfrm>
          <a:off x="990600" y="1066800"/>
          <a:ext cx="7772400" cy="50768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dirty="0"/>
          </a:p>
        </p:txBody>
      </p:sp>
      <p:sp>
        <p:nvSpPr>
          <p:cNvPr id="4" name="Freeform 4" descr="14.png"/>
          <p:cNvSpPr/>
          <p:nvPr/>
        </p:nvSpPr>
        <p:spPr>
          <a:xfrm>
            <a:off x="-16106" y="16701"/>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dirty="0"/>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6"/>
            <a:stretch>
              <a:fillRect t="-272" b="-272"/>
            </a:stretch>
          </a:blipFill>
        </p:spPr>
        <p:txBody>
          <a:bodyPr/>
          <a:lstStyle/>
          <a:p>
            <a:endParaRPr lang="en-US" dirty="0"/>
          </a:p>
        </p:txBody>
      </p:sp>
      <p:sp>
        <p:nvSpPr>
          <p:cNvPr id="7" name="TextBox 6">
            <a:extLst>
              <a:ext uri="{FF2B5EF4-FFF2-40B4-BE49-F238E27FC236}">
                <a16:creationId xmlns:a16="http://schemas.microsoft.com/office/drawing/2014/main" id="{8D8468BB-EC6C-FC92-1E14-49F021991A3E}"/>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834454468"/>
              </p:ext>
            </p:extLst>
          </p:nvPr>
        </p:nvGraphicFramePr>
        <p:xfrm>
          <a:off x="1066800" y="990955"/>
          <a:ext cx="7848600" cy="515268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sp>
        <p:nvSpPr>
          <p:cNvPr id="3" name="TextBox 6">
            <a:extLst>
              <a:ext uri="{FF2B5EF4-FFF2-40B4-BE49-F238E27FC236}">
                <a16:creationId xmlns:a16="http://schemas.microsoft.com/office/drawing/2014/main" id="{FFE59EBF-CBC8-DE86-E395-DA4D360DC462}"/>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06735186"/>
              </p:ext>
            </p:extLst>
          </p:nvPr>
        </p:nvGraphicFramePr>
        <p:xfrm>
          <a:off x="419100" y="1121569"/>
          <a:ext cx="8915400" cy="500063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F5695-C370-1556-29DA-D1FE992BE5EB}"/>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BD8E0C38-702D-AC13-C41A-4627407FE237}"/>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48F9E8F0-D5E3-14EC-F5CC-8BA88D50C9E9}"/>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AFCA7E79-2325-F508-3EAA-6B91FBB9514F}"/>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graphicFrame>
        <p:nvGraphicFramePr>
          <p:cNvPr id="11" name="Chart 10">
            <a:extLst>
              <a:ext uri="{FF2B5EF4-FFF2-40B4-BE49-F238E27FC236}">
                <a16:creationId xmlns:a16="http://schemas.microsoft.com/office/drawing/2014/main" id="{19096484-8966-6D87-CB08-4EA33FC9B5FC}"/>
              </a:ext>
            </a:extLst>
          </p:cNvPr>
          <p:cNvGraphicFramePr>
            <a:graphicFrameLocks/>
          </p:cNvGraphicFramePr>
          <p:nvPr/>
        </p:nvGraphicFramePr>
        <p:xfrm>
          <a:off x="424753" y="876300"/>
          <a:ext cx="8904094" cy="55626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6">
            <a:extLst>
              <a:ext uri="{FF2B5EF4-FFF2-40B4-BE49-F238E27FC236}">
                <a16:creationId xmlns:a16="http://schemas.microsoft.com/office/drawing/2014/main" id="{F10EB387-E0D0-729F-3540-0EED6C74E33F}"/>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6" name="Chart 5">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793510028"/>
              </p:ext>
            </p:extLst>
          </p:nvPr>
        </p:nvGraphicFramePr>
        <p:xfrm>
          <a:off x="900853" y="974254"/>
          <a:ext cx="7924800" cy="52952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8438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A95F-0044-02B7-DEC8-1816ACF0A8AC}"/>
            </a:ext>
          </a:extLst>
        </p:cNvPr>
        <p:cNvGrpSpPr/>
        <p:nvPr/>
      </p:nvGrpSpPr>
      <p:grpSpPr>
        <a:xfrm>
          <a:off x="0" y="0"/>
          <a:ext cx="0" cy="0"/>
          <a:chOff x="0" y="0"/>
          <a:chExt cx="0" cy="0"/>
        </a:xfrm>
      </p:grpSpPr>
      <p:sp>
        <p:nvSpPr>
          <p:cNvPr id="2" name="Freeform 2" descr="11.png">
            <a:extLst>
              <a:ext uri="{FF2B5EF4-FFF2-40B4-BE49-F238E27FC236}">
                <a16:creationId xmlns:a16="http://schemas.microsoft.com/office/drawing/2014/main" id="{647E4D5E-25AE-1777-3618-982D8A4A6A56}"/>
              </a:ext>
            </a:extLst>
          </p:cNvPr>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4" name="TextBox 4">
            <a:extLst>
              <a:ext uri="{FF2B5EF4-FFF2-40B4-BE49-F238E27FC236}">
                <a16:creationId xmlns:a16="http://schemas.microsoft.com/office/drawing/2014/main" id="{E965FE19-B4E0-13D6-587C-CC82FA15F995}"/>
              </a:ext>
            </a:extLst>
          </p:cNvPr>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dirty="0">
                <a:solidFill>
                  <a:srgbClr val="FFFFFF"/>
                </a:solidFill>
                <a:latin typeface="Calibri"/>
                <a:ea typeface="Calibri"/>
                <a:cs typeface="Calibri"/>
                <a:sym typeface="Calibri"/>
              </a:rPr>
              <a:t>www.catvets.com/cfp</a:t>
            </a:r>
          </a:p>
        </p:txBody>
      </p:sp>
      <p:sp>
        <p:nvSpPr>
          <p:cNvPr id="10" name="Freeform 10">
            <a:extLst>
              <a:ext uri="{FF2B5EF4-FFF2-40B4-BE49-F238E27FC236}">
                <a16:creationId xmlns:a16="http://schemas.microsoft.com/office/drawing/2014/main" id="{BF0E19B1-59CC-78AB-410D-F20F7291AD52}"/>
              </a:ext>
            </a:extLst>
          </p:cNvPr>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dirty="0"/>
          </a:p>
        </p:txBody>
      </p:sp>
      <p:graphicFrame>
        <p:nvGraphicFramePr>
          <p:cNvPr id="11" name="Chart 10">
            <a:extLst>
              <a:ext uri="{FF2B5EF4-FFF2-40B4-BE49-F238E27FC236}">
                <a16:creationId xmlns:a16="http://schemas.microsoft.com/office/drawing/2014/main" id="{1EE3FC80-DE0D-5814-0AB9-736B68EFFCDE}"/>
              </a:ext>
            </a:extLst>
          </p:cNvPr>
          <p:cNvGraphicFramePr>
            <a:graphicFrameLocks/>
          </p:cNvGraphicFramePr>
          <p:nvPr>
            <p:extLst>
              <p:ext uri="{D42A27DB-BD31-4B8C-83A1-F6EECF244321}">
                <p14:modId xmlns:p14="http://schemas.microsoft.com/office/powerpoint/2010/main" val="1712981700"/>
              </p:ext>
            </p:extLst>
          </p:nvPr>
        </p:nvGraphicFramePr>
        <p:xfrm>
          <a:off x="381210" y="876300"/>
          <a:ext cx="8904094" cy="55626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6">
            <a:extLst>
              <a:ext uri="{FF2B5EF4-FFF2-40B4-BE49-F238E27FC236}">
                <a16:creationId xmlns:a16="http://schemas.microsoft.com/office/drawing/2014/main" id="{046F0E8B-407E-FD61-2774-5B840D3D61C0}"/>
              </a:ext>
            </a:extLst>
          </p:cNvPr>
          <p:cNvSpPr txBox="1"/>
          <p:nvPr/>
        </p:nvSpPr>
        <p:spPr>
          <a:xfrm>
            <a:off x="579120" y="340747"/>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Survey Results</a:t>
            </a:r>
          </a:p>
        </p:txBody>
      </p:sp>
      <p:graphicFrame>
        <p:nvGraphicFramePr>
          <p:cNvPr id="6" name="Chart 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910874039"/>
              </p:ext>
            </p:extLst>
          </p:nvPr>
        </p:nvGraphicFramePr>
        <p:xfrm>
          <a:off x="21296" y="1863469"/>
          <a:ext cx="4855504" cy="2708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81414399"/>
              </p:ext>
            </p:extLst>
          </p:nvPr>
        </p:nvGraphicFramePr>
        <p:xfrm>
          <a:off x="4852630" y="1850554"/>
          <a:ext cx="4820661" cy="27085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59656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2813</Words>
  <Application>Microsoft Office PowerPoint</Application>
  <PresentationFormat>Custom</PresentationFormat>
  <Paragraphs>224</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Times New Roman</vt:lpstr>
      <vt:lpstr>Calibri</vt:lpstr>
      <vt:lpstr>Symbol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CFP renewal.11.19.24.pptx</dc:title>
  <dc:creator>Sarah Nathans</dc:creator>
  <cp:lastModifiedBy>Jeff Pane</cp:lastModifiedBy>
  <cp:revision>41</cp:revision>
  <dcterms:created xsi:type="dcterms:W3CDTF">2006-08-16T00:00:00Z</dcterms:created>
  <dcterms:modified xsi:type="dcterms:W3CDTF">2026-01-29T16:59:21Z</dcterms:modified>
  <dc:identifier>DAGXC9J_RM0</dc:identifier>
</cp:coreProperties>
</file>