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0" r:id="rId4"/>
    <p:sldMasterId id="2147484299" r:id="rId5"/>
  </p:sldMasterIdLst>
  <p:notesMasterIdLst>
    <p:notesMasterId r:id="rId39"/>
  </p:notesMasterIdLst>
  <p:sldIdLst>
    <p:sldId id="356" r:id="rId6"/>
    <p:sldId id="288" r:id="rId7"/>
    <p:sldId id="368" r:id="rId8"/>
    <p:sldId id="367" r:id="rId9"/>
    <p:sldId id="260" r:id="rId10"/>
    <p:sldId id="373" r:id="rId11"/>
    <p:sldId id="371" r:id="rId12"/>
    <p:sldId id="372" r:id="rId13"/>
    <p:sldId id="402" r:id="rId14"/>
    <p:sldId id="375" r:id="rId15"/>
    <p:sldId id="384" r:id="rId16"/>
    <p:sldId id="399" r:id="rId17"/>
    <p:sldId id="377" r:id="rId18"/>
    <p:sldId id="378" r:id="rId19"/>
    <p:sldId id="379" r:id="rId20"/>
    <p:sldId id="380" r:id="rId21"/>
    <p:sldId id="381" r:id="rId22"/>
    <p:sldId id="382" r:id="rId23"/>
    <p:sldId id="383" r:id="rId24"/>
    <p:sldId id="374" r:id="rId25"/>
    <p:sldId id="400" r:id="rId26"/>
    <p:sldId id="385" r:id="rId27"/>
    <p:sldId id="386" r:id="rId28"/>
    <p:sldId id="273" r:id="rId29"/>
    <p:sldId id="391" r:id="rId30"/>
    <p:sldId id="290" r:id="rId31"/>
    <p:sldId id="256" r:id="rId32"/>
    <p:sldId id="404" r:id="rId33"/>
    <p:sldId id="259" r:id="rId34"/>
    <p:sldId id="262" r:id="rId35"/>
    <p:sldId id="405" r:id="rId36"/>
    <p:sldId id="261" r:id="rId37"/>
    <p:sldId id="284" r:id="rId3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z8ahZqaczKkLl3n3JawMg==" hashData="wTV+iz/9Pg9LN03RgWywrb9ZZ7TYwN0ExFXVGVg2j7r/46KYiR7Kk/4nCVtND4vgVNNeVgJZ0Fb6Koie8YPWz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8587" autoAdjust="0"/>
  </p:normalViewPr>
  <p:slideViewPr>
    <p:cSldViewPr snapToGrid="0">
      <p:cViewPr varScale="1">
        <p:scale>
          <a:sx n="90" d="100"/>
          <a:sy n="90" d="100"/>
        </p:scale>
        <p:origin x="11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12.xml.rels><?xml version="1.0" encoding="UTF-8" standalone="yes"?>
<Relationships xmlns="http://schemas.openxmlformats.org/package/2006/relationships"><Relationship Id="rId1" Type="http://schemas.openxmlformats.org/officeDocument/2006/relationships/image" Target="../media/image30.jpeg"/></Relationships>
</file>

<file path=ppt/diagrams/_rels/data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A9E92-ED85-4C0A-A4EA-99286F177B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1A980BE-C4AC-4C8B-A806-32CFB988DDAE}">
      <dgm:prSet custT="1"/>
      <dgm:spPr>
        <a:solidFill>
          <a:schemeClr val="accent2"/>
        </a:solidFill>
      </dgm:spPr>
      <dgm:t>
        <a:bodyPr/>
        <a:lstStyle/>
        <a:p>
          <a:r>
            <a:rPr lang="en-US" sz="2400" dirty="0"/>
            <a:t>Key Point: Inappetence in cats is a common complication of illness and hospitalization!</a:t>
          </a:r>
        </a:p>
      </dgm:t>
    </dgm:pt>
    <dgm:pt modelId="{E2E3313A-44EE-41D5-AEC7-13EB8E1F06D8}" type="parTrans" cxnId="{4A73BA03-1594-4290-BCE6-4F631E537D71}">
      <dgm:prSet/>
      <dgm:spPr/>
      <dgm:t>
        <a:bodyPr/>
        <a:lstStyle/>
        <a:p>
          <a:endParaRPr lang="en-US"/>
        </a:p>
      </dgm:t>
    </dgm:pt>
    <dgm:pt modelId="{B094DED0-58AA-4878-915B-FC0E86C9624D}" type="sibTrans" cxnId="{4A73BA03-1594-4290-BCE6-4F631E537D71}">
      <dgm:prSet/>
      <dgm:spPr/>
      <dgm:t>
        <a:bodyPr/>
        <a:lstStyle/>
        <a:p>
          <a:endParaRPr lang="en-US"/>
        </a:p>
      </dgm:t>
    </dgm:pt>
    <dgm:pt modelId="{8777FC4A-573F-44E4-A3B2-DD42DEC75109}" type="pres">
      <dgm:prSet presAssocID="{4A7A9E92-ED85-4C0A-A4EA-99286F177BB0}" presName="linearFlow" presStyleCnt="0">
        <dgm:presLayoutVars>
          <dgm:dir/>
          <dgm:resizeHandles val="exact"/>
        </dgm:presLayoutVars>
      </dgm:prSet>
      <dgm:spPr/>
    </dgm:pt>
    <dgm:pt modelId="{38F1E773-07D7-4EE4-B5FB-C09467E2BBBA}" type="pres">
      <dgm:prSet presAssocID="{61A980BE-C4AC-4C8B-A806-32CFB988DDAE}" presName="composite" presStyleCnt="0"/>
      <dgm:spPr/>
    </dgm:pt>
    <dgm:pt modelId="{6A5577ED-D7EE-4C22-A089-122C32DE7B9D}" type="pres">
      <dgm:prSet presAssocID="{61A980BE-C4AC-4C8B-A806-32CFB988DDAE}" presName="imgShp" presStyleLbl="fgImgPlace1" presStyleIdx="0" presStyleCnt="1" custLinFactNeighborX="-59951" custLinFactNeighborY="-75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dgm:spPr>
    </dgm:pt>
    <dgm:pt modelId="{AD7BD760-CC49-4630-A59F-9C2202FFA716}" type="pres">
      <dgm:prSet presAssocID="{61A980BE-C4AC-4C8B-A806-32CFB988DDAE}" presName="txShp" presStyleLbl="node1" presStyleIdx="0" presStyleCnt="1" custScaleX="113864" custLinFactNeighborX="39119" custLinFactNeighborY="-37271">
        <dgm:presLayoutVars>
          <dgm:bulletEnabled val="1"/>
        </dgm:presLayoutVars>
      </dgm:prSet>
      <dgm:spPr/>
    </dgm:pt>
  </dgm:ptLst>
  <dgm:cxnLst>
    <dgm:cxn modelId="{4A73BA03-1594-4290-BCE6-4F631E537D71}" srcId="{4A7A9E92-ED85-4C0A-A4EA-99286F177BB0}" destId="{61A980BE-C4AC-4C8B-A806-32CFB988DDAE}" srcOrd="0" destOrd="0" parTransId="{E2E3313A-44EE-41D5-AEC7-13EB8E1F06D8}" sibTransId="{B094DED0-58AA-4878-915B-FC0E86C9624D}"/>
    <dgm:cxn modelId="{C38B52C9-2F32-47A8-BAC8-E31E160A8A88}" type="presOf" srcId="{4A7A9E92-ED85-4C0A-A4EA-99286F177BB0}" destId="{8777FC4A-573F-44E4-A3B2-DD42DEC75109}" srcOrd="0" destOrd="0" presId="urn:microsoft.com/office/officeart/2005/8/layout/vList3"/>
    <dgm:cxn modelId="{8B7795FB-DC47-408C-ADC5-B9C35227947D}" type="presOf" srcId="{61A980BE-C4AC-4C8B-A806-32CFB988DDAE}" destId="{AD7BD760-CC49-4630-A59F-9C2202FFA716}" srcOrd="0" destOrd="0" presId="urn:microsoft.com/office/officeart/2005/8/layout/vList3"/>
    <dgm:cxn modelId="{0C41FF38-A858-45E0-8447-5A091E3FFE36}" type="presParOf" srcId="{8777FC4A-573F-44E4-A3B2-DD42DEC75109}" destId="{38F1E773-07D7-4EE4-B5FB-C09467E2BBBA}" srcOrd="0" destOrd="0" presId="urn:microsoft.com/office/officeart/2005/8/layout/vList3"/>
    <dgm:cxn modelId="{BB472F47-D076-471D-BE4C-D19A3344D46A}" type="presParOf" srcId="{38F1E773-07D7-4EE4-B5FB-C09467E2BBBA}" destId="{6A5577ED-D7EE-4C22-A089-122C32DE7B9D}" srcOrd="0" destOrd="0" presId="urn:microsoft.com/office/officeart/2005/8/layout/vList3"/>
    <dgm:cxn modelId="{968A543B-AEAC-4457-8827-5BDFE91B2756}" type="presParOf" srcId="{38F1E773-07D7-4EE4-B5FB-C09467E2BBBA}" destId="{AD7BD760-CC49-4630-A59F-9C2202FFA71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684E62-B897-4D16-83CA-7A6B6E8569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617619C-6EA8-47A4-A8DC-AE3B3B4E0C85}">
      <dgm:prSet custT="1"/>
      <dgm:spPr/>
      <dgm:t>
        <a:bodyPr/>
        <a:lstStyle/>
        <a:p>
          <a:r>
            <a:rPr lang="en-US" sz="5400" b="0" dirty="0"/>
            <a:t>When to Intervene?</a:t>
          </a:r>
          <a:endParaRPr lang="en-US" sz="5400" dirty="0"/>
        </a:p>
      </dgm:t>
    </dgm:pt>
    <dgm:pt modelId="{56CDD620-1316-4DFA-A1A1-40973A742473}" type="parTrans" cxnId="{459EEA34-BED2-4110-8979-1422FEE24280}">
      <dgm:prSet/>
      <dgm:spPr/>
      <dgm:t>
        <a:bodyPr/>
        <a:lstStyle/>
        <a:p>
          <a:endParaRPr lang="en-US"/>
        </a:p>
      </dgm:t>
    </dgm:pt>
    <dgm:pt modelId="{313E45C0-954B-4157-B172-993BFBE0E971}" type="sibTrans" cxnId="{459EEA34-BED2-4110-8979-1422FEE24280}">
      <dgm:prSet/>
      <dgm:spPr/>
      <dgm:t>
        <a:bodyPr/>
        <a:lstStyle/>
        <a:p>
          <a:endParaRPr lang="en-US"/>
        </a:p>
      </dgm:t>
    </dgm:pt>
    <dgm:pt modelId="{F3054C18-B4D7-43D5-A105-62A178C29026}" type="pres">
      <dgm:prSet presAssocID="{40684E62-B897-4D16-83CA-7A6B6E85694E}" presName="Name0" presStyleCnt="0">
        <dgm:presLayoutVars>
          <dgm:dir/>
          <dgm:animLvl val="lvl"/>
          <dgm:resizeHandles val="exact"/>
        </dgm:presLayoutVars>
      </dgm:prSet>
      <dgm:spPr/>
    </dgm:pt>
    <dgm:pt modelId="{A7CB3B17-37C4-44B5-AC08-7BB5D369864C}" type="pres">
      <dgm:prSet presAssocID="{5617619C-6EA8-47A4-A8DC-AE3B3B4E0C85}" presName="linNode" presStyleCnt="0"/>
      <dgm:spPr/>
    </dgm:pt>
    <dgm:pt modelId="{34B36DA9-62F5-44C8-B36E-27E24DD1185B}" type="pres">
      <dgm:prSet presAssocID="{5617619C-6EA8-47A4-A8DC-AE3B3B4E0C85}" presName="parentText" presStyleLbl="node1" presStyleIdx="0" presStyleCnt="1" custScaleX="193188">
        <dgm:presLayoutVars>
          <dgm:chMax val="1"/>
          <dgm:bulletEnabled val="1"/>
        </dgm:presLayoutVars>
      </dgm:prSet>
      <dgm:spPr/>
    </dgm:pt>
  </dgm:ptLst>
  <dgm:cxnLst>
    <dgm:cxn modelId="{E1E80018-E592-4531-99AD-491B73E0613B}" type="presOf" srcId="{40684E62-B897-4D16-83CA-7A6B6E85694E}" destId="{F3054C18-B4D7-43D5-A105-62A178C29026}" srcOrd="0" destOrd="0" presId="urn:microsoft.com/office/officeart/2005/8/layout/vList5"/>
    <dgm:cxn modelId="{459EEA34-BED2-4110-8979-1422FEE24280}" srcId="{40684E62-B897-4D16-83CA-7A6B6E85694E}" destId="{5617619C-6EA8-47A4-A8DC-AE3B3B4E0C85}" srcOrd="0" destOrd="0" parTransId="{56CDD620-1316-4DFA-A1A1-40973A742473}" sibTransId="{313E45C0-954B-4157-B172-993BFBE0E971}"/>
    <dgm:cxn modelId="{C8F8B1BB-C362-4DB1-89DF-BFE93A4BDD4F}" type="presOf" srcId="{5617619C-6EA8-47A4-A8DC-AE3B3B4E0C85}" destId="{34B36DA9-62F5-44C8-B36E-27E24DD1185B}" srcOrd="0" destOrd="0" presId="urn:microsoft.com/office/officeart/2005/8/layout/vList5"/>
    <dgm:cxn modelId="{7C956803-63E0-4FF5-A687-2F9314BF9155}" type="presParOf" srcId="{F3054C18-B4D7-43D5-A105-62A178C29026}" destId="{A7CB3B17-37C4-44B5-AC08-7BB5D369864C}" srcOrd="0" destOrd="0" presId="urn:microsoft.com/office/officeart/2005/8/layout/vList5"/>
    <dgm:cxn modelId="{1437F883-E9F8-4730-A673-48105A3C70F9}" type="presParOf" srcId="{A7CB3B17-37C4-44B5-AC08-7BB5D369864C}" destId="{34B36DA9-62F5-44C8-B36E-27E24DD1185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C933A1-7289-44B1-A7A3-F979CD859B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817422-CDCD-42A3-B0D8-E6178091E928}">
      <dgm:prSet custT="1"/>
      <dgm:spPr/>
      <dgm:t>
        <a:bodyPr/>
        <a:lstStyle/>
        <a:p>
          <a:pPr algn="ctr"/>
          <a:r>
            <a:rPr lang="en-US" sz="2400" dirty="0"/>
            <a:t>Nutritional support should be instituted in any ill cat with inadequate food intake &gt; 3 days</a:t>
          </a:r>
        </a:p>
      </dgm:t>
    </dgm:pt>
    <dgm:pt modelId="{42401B67-AE09-49BE-B167-CCE2A36FA3A0}" type="parTrans" cxnId="{ACB4D51B-D5A7-443E-928B-307E7D04BBC4}">
      <dgm:prSet/>
      <dgm:spPr/>
      <dgm:t>
        <a:bodyPr/>
        <a:lstStyle/>
        <a:p>
          <a:endParaRPr lang="en-US"/>
        </a:p>
      </dgm:t>
    </dgm:pt>
    <dgm:pt modelId="{1731CF8B-3B1F-445E-B770-D9A521892E07}" type="sibTrans" cxnId="{ACB4D51B-D5A7-443E-928B-307E7D04BBC4}">
      <dgm:prSet/>
      <dgm:spPr/>
      <dgm:t>
        <a:bodyPr/>
        <a:lstStyle/>
        <a:p>
          <a:endParaRPr lang="en-US"/>
        </a:p>
      </dgm:t>
    </dgm:pt>
    <dgm:pt modelId="{293544A6-122D-49F1-80CF-A8EE0BB3306F}" type="pres">
      <dgm:prSet presAssocID="{FDC933A1-7289-44B1-A7A3-F979CD859B9E}" presName="linear" presStyleCnt="0">
        <dgm:presLayoutVars>
          <dgm:animLvl val="lvl"/>
          <dgm:resizeHandles val="exact"/>
        </dgm:presLayoutVars>
      </dgm:prSet>
      <dgm:spPr/>
    </dgm:pt>
    <dgm:pt modelId="{B475E201-FA33-456D-B60B-355C68C7F537}" type="pres">
      <dgm:prSet presAssocID="{10817422-CDCD-42A3-B0D8-E6178091E928}" presName="parentText" presStyleLbl="node1" presStyleIdx="0" presStyleCnt="1" custLinFactNeighborX="15719">
        <dgm:presLayoutVars>
          <dgm:chMax val="0"/>
          <dgm:bulletEnabled val="1"/>
        </dgm:presLayoutVars>
      </dgm:prSet>
      <dgm:spPr/>
    </dgm:pt>
  </dgm:ptLst>
  <dgm:cxnLst>
    <dgm:cxn modelId="{ACB4D51B-D5A7-443E-928B-307E7D04BBC4}" srcId="{FDC933A1-7289-44B1-A7A3-F979CD859B9E}" destId="{10817422-CDCD-42A3-B0D8-E6178091E928}" srcOrd="0" destOrd="0" parTransId="{42401B67-AE09-49BE-B167-CCE2A36FA3A0}" sibTransId="{1731CF8B-3B1F-445E-B770-D9A521892E07}"/>
    <dgm:cxn modelId="{03D7B878-B177-4D0A-9102-F4478A2D5D76}" type="presOf" srcId="{FDC933A1-7289-44B1-A7A3-F979CD859B9E}" destId="{293544A6-122D-49F1-80CF-A8EE0BB3306F}" srcOrd="0" destOrd="0" presId="urn:microsoft.com/office/officeart/2005/8/layout/vList2"/>
    <dgm:cxn modelId="{822679A6-75BF-4352-961A-C2CFF8B07BD2}" type="presOf" srcId="{10817422-CDCD-42A3-B0D8-E6178091E928}" destId="{B475E201-FA33-456D-B60B-355C68C7F537}" srcOrd="0" destOrd="0" presId="urn:microsoft.com/office/officeart/2005/8/layout/vList2"/>
    <dgm:cxn modelId="{0BE1FF97-99D4-44D3-A006-B1E1A18B9081}" type="presParOf" srcId="{293544A6-122D-49F1-80CF-A8EE0BB3306F}" destId="{B475E201-FA33-456D-B60B-355C68C7F53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7A9E92-ED85-4C0A-A4EA-99286F177B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1A980BE-C4AC-4C8B-A806-32CFB988DDAE}">
      <dgm:prSet/>
      <dgm:spPr>
        <a:solidFill>
          <a:schemeClr val="accent2"/>
        </a:solidFill>
      </dgm:spPr>
      <dgm:t>
        <a:bodyPr/>
        <a:lstStyle/>
        <a:p>
          <a:r>
            <a:rPr lang="en-US" dirty="0"/>
            <a:t>Key Point: Most cats that present for an illness may have already been anorexic/</a:t>
          </a:r>
          <a:r>
            <a:rPr lang="en-US" dirty="0" err="1"/>
            <a:t>hyporexic</a:t>
          </a:r>
          <a:r>
            <a:rPr lang="en-US" dirty="0"/>
            <a:t> for &gt;24 hours! </a:t>
          </a:r>
        </a:p>
      </dgm:t>
    </dgm:pt>
    <dgm:pt modelId="{E2E3313A-44EE-41D5-AEC7-13EB8E1F06D8}" type="parTrans" cxnId="{4A73BA03-1594-4290-BCE6-4F631E537D71}">
      <dgm:prSet/>
      <dgm:spPr/>
      <dgm:t>
        <a:bodyPr/>
        <a:lstStyle/>
        <a:p>
          <a:endParaRPr lang="en-US"/>
        </a:p>
      </dgm:t>
    </dgm:pt>
    <dgm:pt modelId="{B094DED0-58AA-4878-915B-FC0E86C9624D}" type="sibTrans" cxnId="{4A73BA03-1594-4290-BCE6-4F631E537D71}">
      <dgm:prSet/>
      <dgm:spPr/>
      <dgm:t>
        <a:bodyPr/>
        <a:lstStyle/>
        <a:p>
          <a:endParaRPr lang="en-US"/>
        </a:p>
      </dgm:t>
    </dgm:pt>
    <dgm:pt modelId="{8777FC4A-573F-44E4-A3B2-DD42DEC75109}" type="pres">
      <dgm:prSet presAssocID="{4A7A9E92-ED85-4C0A-A4EA-99286F177BB0}" presName="linearFlow" presStyleCnt="0">
        <dgm:presLayoutVars>
          <dgm:dir/>
          <dgm:resizeHandles val="exact"/>
        </dgm:presLayoutVars>
      </dgm:prSet>
      <dgm:spPr/>
    </dgm:pt>
    <dgm:pt modelId="{38F1E773-07D7-4EE4-B5FB-C09467E2BBBA}" type="pres">
      <dgm:prSet presAssocID="{61A980BE-C4AC-4C8B-A806-32CFB988DDAE}" presName="composite" presStyleCnt="0"/>
      <dgm:spPr/>
    </dgm:pt>
    <dgm:pt modelId="{6A5577ED-D7EE-4C22-A089-122C32DE7B9D}" type="pres">
      <dgm:prSet presAssocID="{61A980BE-C4AC-4C8B-A806-32CFB988DDAE}" presName="imgShp" presStyleLbl="fgImgPlace1" presStyleIdx="0" presStyleCnt="1" custLinFactNeighborX="-59951" custLinFactNeighborY="-75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dgm:spPr>
    </dgm:pt>
    <dgm:pt modelId="{AD7BD760-CC49-4630-A59F-9C2202FFA716}" type="pres">
      <dgm:prSet presAssocID="{61A980BE-C4AC-4C8B-A806-32CFB988DDAE}" presName="txShp" presStyleLbl="node1" presStyleIdx="0" presStyleCnt="1" custScaleX="113864" custLinFactNeighborX="61359" custLinFactNeighborY="54737">
        <dgm:presLayoutVars>
          <dgm:bulletEnabled val="1"/>
        </dgm:presLayoutVars>
      </dgm:prSet>
      <dgm:spPr/>
    </dgm:pt>
  </dgm:ptLst>
  <dgm:cxnLst>
    <dgm:cxn modelId="{4A73BA03-1594-4290-BCE6-4F631E537D71}" srcId="{4A7A9E92-ED85-4C0A-A4EA-99286F177BB0}" destId="{61A980BE-C4AC-4C8B-A806-32CFB988DDAE}" srcOrd="0" destOrd="0" parTransId="{E2E3313A-44EE-41D5-AEC7-13EB8E1F06D8}" sibTransId="{B094DED0-58AA-4878-915B-FC0E86C9624D}"/>
    <dgm:cxn modelId="{C38B52C9-2F32-47A8-BAC8-E31E160A8A88}" type="presOf" srcId="{4A7A9E92-ED85-4C0A-A4EA-99286F177BB0}" destId="{8777FC4A-573F-44E4-A3B2-DD42DEC75109}" srcOrd="0" destOrd="0" presId="urn:microsoft.com/office/officeart/2005/8/layout/vList3"/>
    <dgm:cxn modelId="{8B7795FB-DC47-408C-ADC5-B9C35227947D}" type="presOf" srcId="{61A980BE-C4AC-4C8B-A806-32CFB988DDAE}" destId="{AD7BD760-CC49-4630-A59F-9C2202FFA716}" srcOrd="0" destOrd="0" presId="urn:microsoft.com/office/officeart/2005/8/layout/vList3"/>
    <dgm:cxn modelId="{0C41FF38-A858-45E0-8447-5A091E3FFE36}" type="presParOf" srcId="{8777FC4A-573F-44E4-A3B2-DD42DEC75109}" destId="{38F1E773-07D7-4EE4-B5FB-C09467E2BBBA}" srcOrd="0" destOrd="0" presId="urn:microsoft.com/office/officeart/2005/8/layout/vList3"/>
    <dgm:cxn modelId="{BB472F47-D076-471D-BE4C-D19A3344D46A}" type="presParOf" srcId="{38F1E773-07D7-4EE4-B5FB-C09467E2BBBA}" destId="{6A5577ED-D7EE-4C22-A089-122C32DE7B9D}" srcOrd="0" destOrd="0" presId="urn:microsoft.com/office/officeart/2005/8/layout/vList3"/>
    <dgm:cxn modelId="{968A543B-AEAC-4457-8827-5BDFE91B2756}" type="presParOf" srcId="{38F1E773-07D7-4EE4-B5FB-C09467E2BBBA}" destId="{AD7BD760-CC49-4630-A59F-9C2202FFA716}"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0FA750-0E7C-4309-9E33-4AD016B987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C8DD40C-312E-4B6B-898D-A63505BAAD3B}">
      <dgm:prSet phldrT="[Text]" custT="1"/>
      <dgm:spPr/>
      <dgm:t>
        <a:bodyPr/>
        <a:lstStyle/>
        <a:p>
          <a:r>
            <a:rPr lang="en-US" sz="2400" dirty="0"/>
            <a:t>Appetite stimulants &amp; Antiemetics</a:t>
          </a:r>
        </a:p>
      </dgm:t>
    </dgm:pt>
    <dgm:pt modelId="{D08FE562-EA49-411B-A770-7C6988744C73}" type="parTrans" cxnId="{3E6D9F3D-C920-4C15-8D72-2AB40C073DD7}">
      <dgm:prSet/>
      <dgm:spPr/>
      <dgm:t>
        <a:bodyPr/>
        <a:lstStyle/>
        <a:p>
          <a:endParaRPr lang="en-US"/>
        </a:p>
      </dgm:t>
    </dgm:pt>
    <dgm:pt modelId="{9D801F3B-1752-49E6-A46B-FCCF77FAF864}" type="sibTrans" cxnId="{3E6D9F3D-C920-4C15-8D72-2AB40C073DD7}">
      <dgm:prSet/>
      <dgm:spPr/>
      <dgm:t>
        <a:bodyPr/>
        <a:lstStyle/>
        <a:p>
          <a:endParaRPr lang="en-US"/>
        </a:p>
      </dgm:t>
    </dgm:pt>
    <dgm:pt modelId="{7517F980-23F8-4094-9EE0-ABA713AC9872}">
      <dgm:prSet phldrT="[Text]"/>
      <dgm:spPr/>
      <dgm:t>
        <a:bodyPr/>
        <a:lstStyle/>
        <a:p>
          <a:r>
            <a:rPr lang="en-US" dirty="0"/>
            <a:t>Mirtazapine	</a:t>
          </a:r>
        </a:p>
      </dgm:t>
    </dgm:pt>
    <dgm:pt modelId="{00E9E113-2FDC-49C6-BDB5-201BAAAB3647}" type="parTrans" cxnId="{532A6080-AFDF-429F-A1B8-E0D7802C2612}">
      <dgm:prSet/>
      <dgm:spPr/>
      <dgm:t>
        <a:bodyPr/>
        <a:lstStyle/>
        <a:p>
          <a:endParaRPr lang="en-US"/>
        </a:p>
      </dgm:t>
    </dgm:pt>
    <dgm:pt modelId="{763890FD-4A6E-46EE-AFC0-47155AC3393A}" type="sibTrans" cxnId="{532A6080-AFDF-429F-A1B8-E0D7802C2612}">
      <dgm:prSet/>
      <dgm:spPr/>
      <dgm:t>
        <a:bodyPr/>
        <a:lstStyle/>
        <a:p>
          <a:endParaRPr lang="en-US"/>
        </a:p>
      </dgm:t>
    </dgm:pt>
    <dgm:pt modelId="{380C3654-6307-4BFB-ADD3-FFF002BE829D}">
      <dgm:prSet phldrT="[Text]"/>
      <dgm:spPr/>
      <dgm:t>
        <a:bodyPr/>
        <a:lstStyle/>
        <a:p>
          <a:r>
            <a:rPr lang="en-US" dirty="0"/>
            <a:t>Cyproheptadine</a:t>
          </a:r>
        </a:p>
      </dgm:t>
    </dgm:pt>
    <dgm:pt modelId="{BFAB7A72-83E7-4A8B-B277-97EB3A7A6143}" type="parTrans" cxnId="{C6F1DC3D-80F8-46B2-A7A8-126835CBCF96}">
      <dgm:prSet/>
      <dgm:spPr/>
      <dgm:t>
        <a:bodyPr/>
        <a:lstStyle/>
        <a:p>
          <a:endParaRPr lang="en-US"/>
        </a:p>
      </dgm:t>
    </dgm:pt>
    <dgm:pt modelId="{DE3E1DE8-6AFE-45A0-946F-59BA3FB2FF60}" type="sibTrans" cxnId="{C6F1DC3D-80F8-46B2-A7A8-126835CBCF96}">
      <dgm:prSet/>
      <dgm:spPr/>
      <dgm:t>
        <a:bodyPr/>
        <a:lstStyle/>
        <a:p>
          <a:endParaRPr lang="en-US"/>
        </a:p>
      </dgm:t>
    </dgm:pt>
    <dgm:pt modelId="{62259935-8A23-417C-A1D5-AADD74EDDC92}">
      <dgm:prSet phldrT="[Text]" custT="1"/>
      <dgm:spPr/>
      <dgm:t>
        <a:bodyPr/>
        <a:lstStyle/>
        <a:p>
          <a:r>
            <a:rPr lang="en-US" sz="2400" dirty="0"/>
            <a:t>Enteral nutrition</a:t>
          </a:r>
        </a:p>
      </dgm:t>
    </dgm:pt>
    <dgm:pt modelId="{633360B8-A72E-4650-B4FD-C30C951F4943}" type="parTrans" cxnId="{5DFCC3AB-AE9C-4068-B29B-4AF549A44E7C}">
      <dgm:prSet/>
      <dgm:spPr/>
      <dgm:t>
        <a:bodyPr/>
        <a:lstStyle/>
        <a:p>
          <a:endParaRPr lang="en-US"/>
        </a:p>
      </dgm:t>
    </dgm:pt>
    <dgm:pt modelId="{4E03C448-C368-44BE-B7CE-20EFA78FE5E8}" type="sibTrans" cxnId="{5DFCC3AB-AE9C-4068-B29B-4AF549A44E7C}">
      <dgm:prSet/>
      <dgm:spPr/>
      <dgm:t>
        <a:bodyPr/>
        <a:lstStyle/>
        <a:p>
          <a:endParaRPr lang="en-US"/>
        </a:p>
      </dgm:t>
    </dgm:pt>
    <dgm:pt modelId="{D1060CFB-4BCB-4DFB-9D0F-94477B388C7D}">
      <dgm:prSet phldrT="[Text]"/>
      <dgm:spPr/>
      <dgm:t>
        <a:bodyPr/>
        <a:lstStyle/>
        <a:p>
          <a:r>
            <a:rPr lang="en-US" dirty="0"/>
            <a:t>Nasoesophageal tubes</a:t>
          </a:r>
        </a:p>
      </dgm:t>
    </dgm:pt>
    <dgm:pt modelId="{45CED710-AD4A-463E-A923-D20D717D09DE}" type="parTrans" cxnId="{4C45AE78-F0BA-4018-9A3B-E7345BA7D5F5}">
      <dgm:prSet/>
      <dgm:spPr/>
      <dgm:t>
        <a:bodyPr/>
        <a:lstStyle/>
        <a:p>
          <a:endParaRPr lang="en-US"/>
        </a:p>
      </dgm:t>
    </dgm:pt>
    <dgm:pt modelId="{9548E76E-13C9-43F2-980A-FE4BB36ACDE6}" type="sibTrans" cxnId="{4C45AE78-F0BA-4018-9A3B-E7345BA7D5F5}">
      <dgm:prSet/>
      <dgm:spPr/>
      <dgm:t>
        <a:bodyPr/>
        <a:lstStyle/>
        <a:p>
          <a:endParaRPr lang="en-US"/>
        </a:p>
      </dgm:t>
    </dgm:pt>
    <dgm:pt modelId="{D0F6A329-D5F5-423C-8385-534683EEA805}">
      <dgm:prSet phldrT="[Text]"/>
      <dgm:spPr/>
      <dgm:t>
        <a:bodyPr/>
        <a:lstStyle/>
        <a:p>
          <a:r>
            <a:rPr lang="en-US" dirty="0"/>
            <a:t>Esophagostomy tubes</a:t>
          </a:r>
        </a:p>
      </dgm:t>
    </dgm:pt>
    <dgm:pt modelId="{26C52BD9-3253-4EE0-B706-0093BAF85362}" type="parTrans" cxnId="{0A88764B-8F33-4854-9541-6119C378D0B4}">
      <dgm:prSet/>
      <dgm:spPr/>
      <dgm:t>
        <a:bodyPr/>
        <a:lstStyle/>
        <a:p>
          <a:endParaRPr lang="en-US"/>
        </a:p>
      </dgm:t>
    </dgm:pt>
    <dgm:pt modelId="{0E13811F-02BC-4290-A497-415D81EA5CC9}" type="sibTrans" cxnId="{0A88764B-8F33-4854-9541-6119C378D0B4}">
      <dgm:prSet/>
      <dgm:spPr/>
      <dgm:t>
        <a:bodyPr/>
        <a:lstStyle/>
        <a:p>
          <a:endParaRPr lang="en-US"/>
        </a:p>
      </dgm:t>
    </dgm:pt>
    <dgm:pt modelId="{347C63A2-3C33-4F94-A642-8D847A4F59AA}">
      <dgm:prSet phldrT="[Text]"/>
      <dgm:spPr/>
      <dgm:t>
        <a:bodyPr/>
        <a:lstStyle/>
        <a:p>
          <a:r>
            <a:rPr lang="en-US" dirty="0"/>
            <a:t>Capromorelin </a:t>
          </a:r>
        </a:p>
      </dgm:t>
    </dgm:pt>
    <dgm:pt modelId="{B3B963FB-7D15-4F20-B773-5CDCFFDB441F}" type="parTrans" cxnId="{C639CFB8-2B02-42A2-95DC-E7FA64E89703}">
      <dgm:prSet/>
      <dgm:spPr/>
      <dgm:t>
        <a:bodyPr/>
        <a:lstStyle/>
        <a:p>
          <a:endParaRPr lang="en-US"/>
        </a:p>
      </dgm:t>
    </dgm:pt>
    <dgm:pt modelId="{FF769853-65FE-4A3B-8BC8-71B6BDDEC86A}" type="sibTrans" cxnId="{C639CFB8-2B02-42A2-95DC-E7FA64E89703}">
      <dgm:prSet/>
      <dgm:spPr/>
      <dgm:t>
        <a:bodyPr/>
        <a:lstStyle/>
        <a:p>
          <a:endParaRPr lang="en-US"/>
        </a:p>
      </dgm:t>
    </dgm:pt>
    <dgm:pt modelId="{ECAD8746-3DEE-4521-BF58-36344F6A3DC3}">
      <dgm:prSet phldrT="[Text]"/>
      <dgm:spPr/>
      <dgm:t>
        <a:bodyPr/>
        <a:lstStyle/>
        <a:p>
          <a:r>
            <a:rPr lang="en-US" dirty="0"/>
            <a:t>Gastrostomy tubes</a:t>
          </a:r>
        </a:p>
      </dgm:t>
    </dgm:pt>
    <dgm:pt modelId="{32D45323-3192-40F2-A050-29A05684561F}" type="parTrans" cxnId="{E0236052-0420-4FA7-A8F4-FED31832A9BC}">
      <dgm:prSet/>
      <dgm:spPr/>
      <dgm:t>
        <a:bodyPr/>
        <a:lstStyle/>
        <a:p>
          <a:endParaRPr lang="en-US"/>
        </a:p>
      </dgm:t>
    </dgm:pt>
    <dgm:pt modelId="{FE17B3F7-7DB5-4CB9-A2EB-C32C90CBE42F}" type="sibTrans" cxnId="{E0236052-0420-4FA7-A8F4-FED31832A9BC}">
      <dgm:prSet/>
      <dgm:spPr/>
      <dgm:t>
        <a:bodyPr/>
        <a:lstStyle/>
        <a:p>
          <a:endParaRPr lang="en-US"/>
        </a:p>
      </dgm:t>
    </dgm:pt>
    <dgm:pt modelId="{2FA0B3A3-72E6-404B-B94C-25DD06216FA6}">
      <dgm:prSet phldrT="[Text]"/>
      <dgm:spPr/>
      <dgm:t>
        <a:bodyPr/>
        <a:lstStyle/>
        <a:p>
          <a:r>
            <a:rPr lang="en-US" dirty="0"/>
            <a:t>Maropitant</a:t>
          </a:r>
        </a:p>
      </dgm:t>
    </dgm:pt>
    <dgm:pt modelId="{1D7C6DB4-E671-4C77-B018-728D05B21E04}" type="parTrans" cxnId="{93AE5EFC-D621-483A-9FC5-ED7159BE9EA2}">
      <dgm:prSet/>
      <dgm:spPr/>
      <dgm:t>
        <a:bodyPr/>
        <a:lstStyle/>
        <a:p>
          <a:endParaRPr lang="en-US"/>
        </a:p>
      </dgm:t>
    </dgm:pt>
    <dgm:pt modelId="{01F0EEC3-0222-4966-AEBA-9D9E86E1E24F}" type="sibTrans" cxnId="{93AE5EFC-D621-483A-9FC5-ED7159BE9EA2}">
      <dgm:prSet/>
      <dgm:spPr/>
      <dgm:t>
        <a:bodyPr/>
        <a:lstStyle/>
        <a:p>
          <a:endParaRPr lang="en-US"/>
        </a:p>
      </dgm:t>
    </dgm:pt>
    <dgm:pt modelId="{75A3AF0C-BC44-482C-B0C2-EAF5EC6D7FD2}">
      <dgm:prSet phldrT="[Text]"/>
      <dgm:spPr/>
      <dgm:t>
        <a:bodyPr/>
        <a:lstStyle/>
        <a:p>
          <a:r>
            <a:rPr lang="en-US" dirty="0"/>
            <a:t>Ondansetron</a:t>
          </a:r>
        </a:p>
      </dgm:t>
    </dgm:pt>
    <dgm:pt modelId="{97738F20-A73B-4F61-AA1C-A69B1EA36DB3}" type="parTrans" cxnId="{16A84F0C-C863-4D81-BA5B-082A4136FC1F}">
      <dgm:prSet/>
      <dgm:spPr/>
      <dgm:t>
        <a:bodyPr/>
        <a:lstStyle/>
        <a:p>
          <a:endParaRPr lang="en-US"/>
        </a:p>
      </dgm:t>
    </dgm:pt>
    <dgm:pt modelId="{5F0A533C-1A43-4203-8B04-07C7AE8CEBAF}" type="sibTrans" cxnId="{16A84F0C-C863-4D81-BA5B-082A4136FC1F}">
      <dgm:prSet/>
      <dgm:spPr/>
      <dgm:t>
        <a:bodyPr/>
        <a:lstStyle/>
        <a:p>
          <a:endParaRPr lang="en-US"/>
        </a:p>
      </dgm:t>
    </dgm:pt>
    <dgm:pt modelId="{733A85CD-E794-4060-8F6F-3B8EE145FF6A}">
      <dgm:prSet phldrT="[Text]"/>
      <dgm:spPr/>
      <dgm:t>
        <a:bodyPr/>
        <a:lstStyle/>
        <a:p>
          <a:r>
            <a:rPr lang="en-US" dirty="0"/>
            <a:t>Metoclopramide</a:t>
          </a:r>
        </a:p>
      </dgm:t>
    </dgm:pt>
    <dgm:pt modelId="{BDAFD4DE-C7F1-45FE-B326-593AA00E18D1}" type="parTrans" cxnId="{6A4E13A3-4EC7-49F7-9FD5-09EA66092051}">
      <dgm:prSet/>
      <dgm:spPr/>
      <dgm:t>
        <a:bodyPr/>
        <a:lstStyle/>
        <a:p>
          <a:endParaRPr lang="en-US"/>
        </a:p>
      </dgm:t>
    </dgm:pt>
    <dgm:pt modelId="{D235332C-49BE-48AE-B512-72BBCCB24DBA}" type="sibTrans" cxnId="{6A4E13A3-4EC7-49F7-9FD5-09EA66092051}">
      <dgm:prSet/>
      <dgm:spPr/>
      <dgm:t>
        <a:bodyPr/>
        <a:lstStyle/>
        <a:p>
          <a:endParaRPr lang="en-US"/>
        </a:p>
      </dgm:t>
    </dgm:pt>
    <dgm:pt modelId="{6D47DA3A-233C-4FD1-9F87-4144CDBE311F}">
      <dgm:prSet phldrT="[Text]"/>
      <dgm:spPr/>
      <dgm:t>
        <a:bodyPr/>
        <a:lstStyle/>
        <a:p>
          <a:r>
            <a:rPr lang="en-US" dirty="0"/>
            <a:t>Jejunostomy tubes</a:t>
          </a:r>
        </a:p>
      </dgm:t>
    </dgm:pt>
    <dgm:pt modelId="{C400E8BB-AA4B-4131-AF64-4ECDE3156D4E}" type="parTrans" cxnId="{DF0F5640-0164-4BD6-8DD3-C2AE97FCAB98}">
      <dgm:prSet/>
      <dgm:spPr/>
      <dgm:t>
        <a:bodyPr/>
        <a:lstStyle/>
        <a:p>
          <a:endParaRPr lang="en-US"/>
        </a:p>
      </dgm:t>
    </dgm:pt>
    <dgm:pt modelId="{6BBBDD22-DB1B-4EC3-A942-5C5C81AC1A7B}" type="sibTrans" cxnId="{DF0F5640-0164-4BD6-8DD3-C2AE97FCAB98}">
      <dgm:prSet/>
      <dgm:spPr/>
      <dgm:t>
        <a:bodyPr/>
        <a:lstStyle/>
        <a:p>
          <a:endParaRPr lang="en-US"/>
        </a:p>
      </dgm:t>
    </dgm:pt>
    <dgm:pt modelId="{F9543AAD-2277-4192-B9C5-8CB34A8BF493}">
      <dgm:prSet phldrT="[Text]"/>
      <dgm:spPr/>
      <dgm:t>
        <a:bodyPr/>
        <a:lstStyle/>
        <a:p>
          <a:r>
            <a:rPr lang="en-US" dirty="0"/>
            <a:t>Nasogastric tubes</a:t>
          </a:r>
        </a:p>
      </dgm:t>
    </dgm:pt>
    <dgm:pt modelId="{2B5FE540-5A1D-45AA-AB62-11AC933122FE}" type="parTrans" cxnId="{24421966-A15A-43E0-8165-1E55F155E53E}">
      <dgm:prSet/>
      <dgm:spPr/>
      <dgm:t>
        <a:bodyPr/>
        <a:lstStyle/>
        <a:p>
          <a:endParaRPr lang="en-US"/>
        </a:p>
      </dgm:t>
    </dgm:pt>
    <dgm:pt modelId="{584D0706-CAB7-4418-8308-94215B95AF72}" type="sibTrans" cxnId="{24421966-A15A-43E0-8165-1E55F155E53E}">
      <dgm:prSet/>
      <dgm:spPr/>
      <dgm:t>
        <a:bodyPr/>
        <a:lstStyle/>
        <a:p>
          <a:endParaRPr lang="en-US"/>
        </a:p>
      </dgm:t>
    </dgm:pt>
    <dgm:pt modelId="{A082905F-5E78-4382-8775-EBA7B03DB011}" type="pres">
      <dgm:prSet presAssocID="{4F0FA750-0E7C-4309-9E33-4AD016B98791}" presName="Name0" presStyleCnt="0">
        <dgm:presLayoutVars>
          <dgm:dir/>
          <dgm:animLvl val="lvl"/>
          <dgm:resizeHandles val="exact"/>
        </dgm:presLayoutVars>
      </dgm:prSet>
      <dgm:spPr/>
    </dgm:pt>
    <dgm:pt modelId="{2D35DCF1-FA81-4890-A15C-8CC19E842AC5}" type="pres">
      <dgm:prSet presAssocID="{CC8DD40C-312E-4B6B-898D-A63505BAAD3B}" presName="composite" presStyleCnt="0"/>
      <dgm:spPr/>
    </dgm:pt>
    <dgm:pt modelId="{A1AD5616-C476-4902-864A-6FA7A891FE7E}" type="pres">
      <dgm:prSet presAssocID="{CC8DD40C-312E-4B6B-898D-A63505BAAD3B}" presName="parTx" presStyleLbl="alignNode1" presStyleIdx="0" presStyleCnt="2">
        <dgm:presLayoutVars>
          <dgm:chMax val="0"/>
          <dgm:chPref val="0"/>
          <dgm:bulletEnabled val="1"/>
        </dgm:presLayoutVars>
      </dgm:prSet>
      <dgm:spPr/>
    </dgm:pt>
    <dgm:pt modelId="{57B2A6F6-2256-49D6-9607-8D80EC1058A2}" type="pres">
      <dgm:prSet presAssocID="{CC8DD40C-312E-4B6B-898D-A63505BAAD3B}" presName="desTx" presStyleLbl="alignAccFollowNode1" presStyleIdx="0" presStyleCnt="2">
        <dgm:presLayoutVars>
          <dgm:bulletEnabled val="1"/>
        </dgm:presLayoutVars>
      </dgm:prSet>
      <dgm:spPr/>
    </dgm:pt>
    <dgm:pt modelId="{99D340E1-14C7-44D4-BBBB-0BDB62203953}" type="pres">
      <dgm:prSet presAssocID="{9D801F3B-1752-49E6-A46B-FCCF77FAF864}" presName="space" presStyleCnt="0"/>
      <dgm:spPr/>
    </dgm:pt>
    <dgm:pt modelId="{BE996219-58B6-40D0-BEF8-DFDBD8353EA5}" type="pres">
      <dgm:prSet presAssocID="{62259935-8A23-417C-A1D5-AADD74EDDC92}" presName="composite" presStyleCnt="0"/>
      <dgm:spPr/>
    </dgm:pt>
    <dgm:pt modelId="{B3A66F3D-B21C-4782-87F6-21B69A3FDFA5}" type="pres">
      <dgm:prSet presAssocID="{62259935-8A23-417C-A1D5-AADD74EDDC92}" presName="parTx" presStyleLbl="alignNode1" presStyleIdx="1" presStyleCnt="2">
        <dgm:presLayoutVars>
          <dgm:chMax val="0"/>
          <dgm:chPref val="0"/>
          <dgm:bulletEnabled val="1"/>
        </dgm:presLayoutVars>
      </dgm:prSet>
      <dgm:spPr/>
    </dgm:pt>
    <dgm:pt modelId="{37C4B4D7-E431-4E6E-8DA9-3E5D6BB5C50C}" type="pres">
      <dgm:prSet presAssocID="{62259935-8A23-417C-A1D5-AADD74EDDC92}" presName="desTx" presStyleLbl="alignAccFollowNode1" presStyleIdx="1" presStyleCnt="2">
        <dgm:presLayoutVars>
          <dgm:bulletEnabled val="1"/>
        </dgm:presLayoutVars>
      </dgm:prSet>
      <dgm:spPr/>
    </dgm:pt>
  </dgm:ptLst>
  <dgm:cxnLst>
    <dgm:cxn modelId="{16A84F0C-C863-4D81-BA5B-082A4136FC1F}" srcId="{CC8DD40C-312E-4B6B-898D-A63505BAAD3B}" destId="{75A3AF0C-BC44-482C-B0C2-EAF5EC6D7FD2}" srcOrd="4" destOrd="0" parTransId="{97738F20-A73B-4F61-AA1C-A69B1EA36DB3}" sibTransId="{5F0A533C-1A43-4203-8B04-07C7AE8CEBAF}"/>
    <dgm:cxn modelId="{55251C0D-7B90-4091-A097-225F589904F0}" type="presOf" srcId="{75A3AF0C-BC44-482C-B0C2-EAF5EC6D7FD2}" destId="{57B2A6F6-2256-49D6-9607-8D80EC1058A2}" srcOrd="0" destOrd="4" presId="urn:microsoft.com/office/officeart/2005/8/layout/hList1"/>
    <dgm:cxn modelId="{E2F4841F-74B1-4557-8384-14FA93F1824B}" type="presOf" srcId="{2FA0B3A3-72E6-404B-B94C-25DD06216FA6}" destId="{57B2A6F6-2256-49D6-9607-8D80EC1058A2}" srcOrd="0" destOrd="3" presId="urn:microsoft.com/office/officeart/2005/8/layout/hList1"/>
    <dgm:cxn modelId="{3E6D9F3D-C920-4C15-8D72-2AB40C073DD7}" srcId="{4F0FA750-0E7C-4309-9E33-4AD016B98791}" destId="{CC8DD40C-312E-4B6B-898D-A63505BAAD3B}" srcOrd="0" destOrd="0" parTransId="{D08FE562-EA49-411B-A770-7C6988744C73}" sibTransId="{9D801F3B-1752-49E6-A46B-FCCF77FAF864}"/>
    <dgm:cxn modelId="{C6F1DC3D-80F8-46B2-A7A8-126835CBCF96}" srcId="{CC8DD40C-312E-4B6B-898D-A63505BAAD3B}" destId="{380C3654-6307-4BFB-ADD3-FFF002BE829D}" srcOrd="1" destOrd="0" parTransId="{BFAB7A72-83E7-4A8B-B277-97EB3A7A6143}" sibTransId="{DE3E1DE8-6AFE-45A0-946F-59BA3FB2FF60}"/>
    <dgm:cxn modelId="{DF0F5640-0164-4BD6-8DD3-C2AE97FCAB98}" srcId="{62259935-8A23-417C-A1D5-AADD74EDDC92}" destId="{6D47DA3A-233C-4FD1-9F87-4144CDBE311F}" srcOrd="4" destOrd="0" parTransId="{C400E8BB-AA4B-4131-AF64-4ECDE3156D4E}" sibTransId="{6BBBDD22-DB1B-4EC3-A942-5C5C81AC1A7B}"/>
    <dgm:cxn modelId="{FEE1BC41-9B4A-4EC1-8532-EA8CE76CF0D1}" type="presOf" srcId="{380C3654-6307-4BFB-ADD3-FFF002BE829D}" destId="{57B2A6F6-2256-49D6-9607-8D80EC1058A2}" srcOrd="0" destOrd="1" presId="urn:microsoft.com/office/officeart/2005/8/layout/hList1"/>
    <dgm:cxn modelId="{24421966-A15A-43E0-8165-1E55F155E53E}" srcId="{62259935-8A23-417C-A1D5-AADD74EDDC92}" destId="{F9543AAD-2277-4192-B9C5-8CB34A8BF493}" srcOrd="1" destOrd="0" parTransId="{2B5FE540-5A1D-45AA-AB62-11AC933122FE}" sibTransId="{584D0706-CAB7-4418-8308-94215B95AF72}"/>
    <dgm:cxn modelId="{04721349-E962-4C77-A863-36EA0EB03053}" type="presOf" srcId="{ECAD8746-3DEE-4521-BF58-36344F6A3DC3}" destId="{37C4B4D7-E431-4E6E-8DA9-3E5D6BB5C50C}" srcOrd="0" destOrd="3" presId="urn:microsoft.com/office/officeart/2005/8/layout/hList1"/>
    <dgm:cxn modelId="{0A88764B-8F33-4854-9541-6119C378D0B4}" srcId="{62259935-8A23-417C-A1D5-AADD74EDDC92}" destId="{D0F6A329-D5F5-423C-8385-534683EEA805}" srcOrd="2" destOrd="0" parTransId="{26C52BD9-3253-4EE0-B706-0093BAF85362}" sibTransId="{0E13811F-02BC-4290-A497-415D81EA5CC9}"/>
    <dgm:cxn modelId="{4575996C-954E-45C2-AB11-2EC184322D62}" type="presOf" srcId="{6D47DA3A-233C-4FD1-9F87-4144CDBE311F}" destId="{37C4B4D7-E431-4E6E-8DA9-3E5D6BB5C50C}" srcOrd="0" destOrd="4" presId="urn:microsoft.com/office/officeart/2005/8/layout/hList1"/>
    <dgm:cxn modelId="{E0236052-0420-4FA7-A8F4-FED31832A9BC}" srcId="{62259935-8A23-417C-A1D5-AADD74EDDC92}" destId="{ECAD8746-3DEE-4521-BF58-36344F6A3DC3}" srcOrd="3" destOrd="0" parTransId="{32D45323-3192-40F2-A050-29A05684561F}" sibTransId="{FE17B3F7-7DB5-4CB9-A2EB-C32C90CBE42F}"/>
    <dgm:cxn modelId="{BB5B6373-73BE-4FFC-988F-1B95AC6EFC9C}" type="presOf" srcId="{D1060CFB-4BCB-4DFB-9D0F-94477B388C7D}" destId="{37C4B4D7-E431-4E6E-8DA9-3E5D6BB5C50C}" srcOrd="0" destOrd="0" presId="urn:microsoft.com/office/officeart/2005/8/layout/hList1"/>
    <dgm:cxn modelId="{4C45AE78-F0BA-4018-9A3B-E7345BA7D5F5}" srcId="{62259935-8A23-417C-A1D5-AADD74EDDC92}" destId="{D1060CFB-4BCB-4DFB-9D0F-94477B388C7D}" srcOrd="0" destOrd="0" parTransId="{45CED710-AD4A-463E-A923-D20D717D09DE}" sibTransId="{9548E76E-13C9-43F2-980A-FE4BB36ACDE6}"/>
    <dgm:cxn modelId="{532A6080-AFDF-429F-A1B8-E0D7802C2612}" srcId="{CC8DD40C-312E-4B6B-898D-A63505BAAD3B}" destId="{7517F980-23F8-4094-9EE0-ABA713AC9872}" srcOrd="0" destOrd="0" parTransId="{00E9E113-2FDC-49C6-BDB5-201BAAAB3647}" sibTransId="{763890FD-4A6E-46EE-AFC0-47155AC3393A}"/>
    <dgm:cxn modelId="{79E95080-F609-44B5-ABDA-64E56A3294B6}" type="presOf" srcId="{733A85CD-E794-4060-8F6F-3B8EE145FF6A}" destId="{57B2A6F6-2256-49D6-9607-8D80EC1058A2}" srcOrd="0" destOrd="5" presId="urn:microsoft.com/office/officeart/2005/8/layout/hList1"/>
    <dgm:cxn modelId="{6A4E13A3-4EC7-49F7-9FD5-09EA66092051}" srcId="{CC8DD40C-312E-4B6B-898D-A63505BAAD3B}" destId="{733A85CD-E794-4060-8F6F-3B8EE145FF6A}" srcOrd="5" destOrd="0" parTransId="{BDAFD4DE-C7F1-45FE-B326-593AA00E18D1}" sibTransId="{D235332C-49BE-48AE-B512-72BBCCB24DBA}"/>
    <dgm:cxn modelId="{27233BA6-351F-4AAD-8B12-564E80E7EB6E}" type="presOf" srcId="{F9543AAD-2277-4192-B9C5-8CB34A8BF493}" destId="{37C4B4D7-E431-4E6E-8DA9-3E5D6BB5C50C}" srcOrd="0" destOrd="1" presId="urn:microsoft.com/office/officeart/2005/8/layout/hList1"/>
    <dgm:cxn modelId="{3CEA59A6-7118-4576-BC29-9E8A74E30B98}" type="presOf" srcId="{4F0FA750-0E7C-4309-9E33-4AD016B98791}" destId="{A082905F-5E78-4382-8775-EBA7B03DB011}" srcOrd="0" destOrd="0" presId="urn:microsoft.com/office/officeart/2005/8/layout/hList1"/>
    <dgm:cxn modelId="{5DFCC3AB-AE9C-4068-B29B-4AF549A44E7C}" srcId="{4F0FA750-0E7C-4309-9E33-4AD016B98791}" destId="{62259935-8A23-417C-A1D5-AADD74EDDC92}" srcOrd="1" destOrd="0" parTransId="{633360B8-A72E-4650-B4FD-C30C951F4943}" sibTransId="{4E03C448-C368-44BE-B7CE-20EFA78FE5E8}"/>
    <dgm:cxn modelId="{C639CFB8-2B02-42A2-95DC-E7FA64E89703}" srcId="{CC8DD40C-312E-4B6B-898D-A63505BAAD3B}" destId="{347C63A2-3C33-4F94-A642-8D847A4F59AA}" srcOrd="2" destOrd="0" parTransId="{B3B963FB-7D15-4F20-B773-5CDCFFDB441F}" sibTransId="{FF769853-65FE-4A3B-8BC8-71B6BDDEC86A}"/>
    <dgm:cxn modelId="{E453D7B8-0CB7-4A85-8C22-2046676A0B72}" type="presOf" srcId="{347C63A2-3C33-4F94-A642-8D847A4F59AA}" destId="{57B2A6F6-2256-49D6-9607-8D80EC1058A2}" srcOrd="0" destOrd="2" presId="urn:microsoft.com/office/officeart/2005/8/layout/hList1"/>
    <dgm:cxn modelId="{AB81EDC4-7DAD-465E-90FB-848B4185033D}" type="presOf" srcId="{62259935-8A23-417C-A1D5-AADD74EDDC92}" destId="{B3A66F3D-B21C-4782-87F6-21B69A3FDFA5}" srcOrd="0" destOrd="0" presId="urn:microsoft.com/office/officeart/2005/8/layout/hList1"/>
    <dgm:cxn modelId="{7DEB9CC9-1DDA-4212-B7CC-8D6CC678C345}" type="presOf" srcId="{D0F6A329-D5F5-423C-8385-534683EEA805}" destId="{37C4B4D7-E431-4E6E-8DA9-3E5D6BB5C50C}" srcOrd="0" destOrd="2" presId="urn:microsoft.com/office/officeart/2005/8/layout/hList1"/>
    <dgm:cxn modelId="{ABF5E8F4-DDC5-4838-89A9-C723B9DD23B9}" type="presOf" srcId="{7517F980-23F8-4094-9EE0-ABA713AC9872}" destId="{57B2A6F6-2256-49D6-9607-8D80EC1058A2}" srcOrd="0" destOrd="0" presId="urn:microsoft.com/office/officeart/2005/8/layout/hList1"/>
    <dgm:cxn modelId="{93AE5EFC-D621-483A-9FC5-ED7159BE9EA2}" srcId="{CC8DD40C-312E-4B6B-898D-A63505BAAD3B}" destId="{2FA0B3A3-72E6-404B-B94C-25DD06216FA6}" srcOrd="3" destOrd="0" parTransId="{1D7C6DB4-E671-4C77-B018-728D05B21E04}" sibTransId="{01F0EEC3-0222-4966-AEBA-9D9E86E1E24F}"/>
    <dgm:cxn modelId="{F1047DFF-A273-48D1-A695-8BE8CCC528D3}" type="presOf" srcId="{CC8DD40C-312E-4B6B-898D-A63505BAAD3B}" destId="{A1AD5616-C476-4902-864A-6FA7A891FE7E}" srcOrd="0" destOrd="0" presId="urn:microsoft.com/office/officeart/2005/8/layout/hList1"/>
    <dgm:cxn modelId="{F679C739-FF49-486E-A765-94880B090453}" type="presParOf" srcId="{A082905F-5E78-4382-8775-EBA7B03DB011}" destId="{2D35DCF1-FA81-4890-A15C-8CC19E842AC5}" srcOrd="0" destOrd="0" presId="urn:microsoft.com/office/officeart/2005/8/layout/hList1"/>
    <dgm:cxn modelId="{699A1B4F-F9DF-4073-92F3-83D9682BD8AF}" type="presParOf" srcId="{2D35DCF1-FA81-4890-A15C-8CC19E842AC5}" destId="{A1AD5616-C476-4902-864A-6FA7A891FE7E}" srcOrd="0" destOrd="0" presId="urn:microsoft.com/office/officeart/2005/8/layout/hList1"/>
    <dgm:cxn modelId="{D27F07B5-4901-4317-83B0-FFD2A3BD155B}" type="presParOf" srcId="{2D35DCF1-FA81-4890-A15C-8CC19E842AC5}" destId="{57B2A6F6-2256-49D6-9607-8D80EC1058A2}" srcOrd="1" destOrd="0" presId="urn:microsoft.com/office/officeart/2005/8/layout/hList1"/>
    <dgm:cxn modelId="{C22FD1C0-7635-44F0-9451-855FD7E856D2}" type="presParOf" srcId="{A082905F-5E78-4382-8775-EBA7B03DB011}" destId="{99D340E1-14C7-44D4-BBBB-0BDB62203953}" srcOrd="1" destOrd="0" presId="urn:microsoft.com/office/officeart/2005/8/layout/hList1"/>
    <dgm:cxn modelId="{FBAEEE45-F7A1-43B9-8E12-2E790E485B81}" type="presParOf" srcId="{A082905F-5E78-4382-8775-EBA7B03DB011}" destId="{BE996219-58B6-40D0-BEF8-DFDBD8353EA5}" srcOrd="2" destOrd="0" presId="urn:microsoft.com/office/officeart/2005/8/layout/hList1"/>
    <dgm:cxn modelId="{A4B822F5-9CFA-4343-983E-DE185D00AB7D}" type="presParOf" srcId="{BE996219-58B6-40D0-BEF8-DFDBD8353EA5}" destId="{B3A66F3D-B21C-4782-87F6-21B69A3FDFA5}" srcOrd="0" destOrd="0" presId="urn:microsoft.com/office/officeart/2005/8/layout/hList1"/>
    <dgm:cxn modelId="{F6DAAC2A-4C0F-4337-BA7C-F6D4BB9CF5C1}" type="presParOf" srcId="{BE996219-58B6-40D0-BEF8-DFDBD8353EA5}" destId="{37C4B4D7-E431-4E6E-8DA9-3E5D6BB5C5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CBB6A7-CB9F-40E7-8A42-8A3FA88F77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09D398-58ED-4913-90A0-85D575430FD0}">
      <dgm:prSet custT="1"/>
      <dgm:spPr/>
      <dgm:t>
        <a:bodyPr/>
        <a:lstStyle/>
        <a:p>
          <a:pPr algn="ctr"/>
          <a:r>
            <a:rPr lang="en-US" sz="2400" b="1" dirty="0"/>
            <a:t>Nutritional support is aimed at increasing nutritional intake</a:t>
          </a:r>
          <a:r>
            <a:rPr lang="en-US" sz="1900" b="1" dirty="0"/>
            <a:t>:</a:t>
          </a:r>
        </a:p>
      </dgm:t>
    </dgm:pt>
    <dgm:pt modelId="{A8D6D34C-A154-40BB-A45A-6F07EE05C3F6}" type="parTrans" cxnId="{49A1582E-FA72-42EE-A65A-4BC51CA82779}">
      <dgm:prSet/>
      <dgm:spPr/>
      <dgm:t>
        <a:bodyPr/>
        <a:lstStyle/>
        <a:p>
          <a:endParaRPr lang="en-US"/>
        </a:p>
      </dgm:t>
    </dgm:pt>
    <dgm:pt modelId="{910229A5-5B87-4975-B240-171282A8C03C}" type="sibTrans" cxnId="{49A1582E-FA72-42EE-A65A-4BC51CA82779}">
      <dgm:prSet/>
      <dgm:spPr/>
      <dgm:t>
        <a:bodyPr/>
        <a:lstStyle/>
        <a:p>
          <a:endParaRPr lang="en-US"/>
        </a:p>
      </dgm:t>
    </dgm:pt>
    <dgm:pt modelId="{B179A927-B998-40AF-9BAF-01016979F59F}" type="pres">
      <dgm:prSet presAssocID="{FACBB6A7-CB9F-40E7-8A42-8A3FA88F7714}" presName="vert0" presStyleCnt="0">
        <dgm:presLayoutVars>
          <dgm:dir/>
          <dgm:animOne val="branch"/>
          <dgm:animLvl val="lvl"/>
        </dgm:presLayoutVars>
      </dgm:prSet>
      <dgm:spPr/>
    </dgm:pt>
    <dgm:pt modelId="{8BBEDE7E-9D1E-4E8B-A98C-0A5A05C08A7C}" type="pres">
      <dgm:prSet presAssocID="{8F09D398-58ED-4913-90A0-85D575430FD0}" presName="thickLine" presStyleLbl="alignNode1" presStyleIdx="0" presStyleCnt="1" custLinFactNeighborY="-10048"/>
      <dgm:spPr/>
    </dgm:pt>
    <dgm:pt modelId="{899F2EB5-8A16-4C0D-9B63-048402AAEB29}" type="pres">
      <dgm:prSet presAssocID="{8F09D398-58ED-4913-90A0-85D575430FD0}" presName="horz1" presStyleCnt="0"/>
      <dgm:spPr/>
    </dgm:pt>
    <dgm:pt modelId="{9481542E-5567-4B50-A4CA-BC922594B554}" type="pres">
      <dgm:prSet presAssocID="{8F09D398-58ED-4913-90A0-85D575430FD0}" presName="tx1" presStyleLbl="revTx" presStyleIdx="0" presStyleCnt="1" custLinFactNeighborX="468" custLinFactNeighborY="-46390"/>
      <dgm:spPr/>
    </dgm:pt>
    <dgm:pt modelId="{99FA1880-FBD6-40D5-B67A-0515C630AFBD}" type="pres">
      <dgm:prSet presAssocID="{8F09D398-58ED-4913-90A0-85D575430FD0}" presName="vert1" presStyleCnt="0"/>
      <dgm:spPr/>
    </dgm:pt>
  </dgm:ptLst>
  <dgm:cxnLst>
    <dgm:cxn modelId="{49A1582E-FA72-42EE-A65A-4BC51CA82779}" srcId="{FACBB6A7-CB9F-40E7-8A42-8A3FA88F7714}" destId="{8F09D398-58ED-4913-90A0-85D575430FD0}" srcOrd="0" destOrd="0" parTransId="{A8D6D34C-A154-40BB-A45A-6F07EE05C3F6}" sibTransId="{910229A5-5B87-4975-B240-171282A8C03C}"/>
    <dgm:cxn modelId="{EB3A093E-7001-4409-BA8D-AEF374A8B280}" type="presOf" srcId="{8F09D398-58ED-4913-90A0-85D575430FD0}" destId="{9481542E-5567-4B50-A4CA-BC922594B554}" srcOrd="0" destOrd="0" presId="urn:microsoft.com/office/officeart/2008/layout/LinedList"/>
    <dgm:cxn modelId="{3F4AC1EF-CAE8-4E78-82F8-E09A5E6599C8}" type="presOf" srcId="{FACBB6A7-CB9F-40E7-8A42-8A3FA88F7714}" destId="{B179A927-B998-40AF-9BAF-01016979F59F}" srcOrd="0" destOrd="0" presId="urn:microsoft.com/office/officeart/2008/layout/LinedList"/>
    <dgm:cxn modelId="{049D68D8-7FA1-4954-B6E6-4295C3E91775}" type="presParOf" srcId="{B179A927-B998-40AF-9BAF-01016979F59F}" destId="{8BBEDE7E-9D1E-4E8B-A98C-0A5A05C08A7C}" srcOrd="0" destOrd="0" presId="urn:microsoft.com/office/officeart/2008/layout/LinedList"/>
    <dgm:cxn modelId="{F09CE1A0-F26B-4A02-9432-FFCB49D51C6C}" type="presParOf" srcId="{B179A927-B998-40AF-9BAF-01016979F59F}" destId="{899F2EB5-8A16-4C0D-9B63-048402AAEB29}" srcOrd="1" destOrd="0" presId="urn:microsoft.com/office/officeart/2008/layout/LinedList"/>
    <dgm:cxn modelId="{D3AC953D-46CA-4F56-896E-E466498594F3}" type="presParOf" srcId="{899F2EB5-8A16-4C0D-9B63-048402AAEB29}" destId="{9481542E-5567-4B50-A4CA-BC922594B554}" srcOrd="0" destOrd="0" presId="urn:microsoft.com/office/officeart/2008/layout/LinedList"/>
    <dgm:cxn modelId="{15620D89-949E-495F-A6C5-5C19090CA968}" type="presParOf" srcId="{899F2EB5-8A16-4C0D-9B63-048402AAEB29}" destId="{99FA1880-FBD6-40D5-B67A-0515C630AFBD}"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BDD0C7-02D8-4DB0-9338-AE7E4DE631B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AD7D32D-BB83-4A19-A002-4EDED5720C6E}">
      <dgm:prSet custT="1"/>
      <dgm:spPr/>
      <dgm:t>
        <a:bodyPr/>
        <a:lstStyle/>
        <a:p>
          <a:r>
            <a:rPr lang="en-US" sz="5400" dirty="0"/>
            <a:t>Appetite Stimulants  </a:t>
          </a:r>
        </a:p>
      </dgm:t>
    </dgm:pt>
    <dgm:pt modelId="{1817CBD1-B938-4170-ACAC-5F4BE6751B36}" type="parTrans" cxnId="{25A4A486-A0CC-40CC-B053-EDB260ABC2DE}">
      <dgm:prSet/>
      <dgm:spPr/>
      <dgm:t>
        <a:bodyPr/>
        <a:lstStyle/>
        <a:p>
          <a:endParaRPr lang="en-US"/>
        </a:p>
      </dgm:t>
    </dgm:pt>
    <dgm:pt modelId="{441E9209-0F54-431E-9BAD-955293A40C39}" type="sibTrans" cxnId="{25A4A486-A0CC-40CC-B053-EDB260ABC2DE}">
      <dgm:prSet/>
      <dgm:spPr/>
      <dgm:t>
        <a:bodyPr/>
        <a:lstStyle/>
        <a:p>
          <a:endParaRPr lang="en-US"/>
        </a:p>
      </dgm:t>
    </dgm:pt>
    <dgm:pt modelId="{B7F99BDB-89CC-488C-A985-D2EF2A8C0DC7}" type="pres">
      <dgm:prSet presAssocID="{D7BDD0C7-02D8-4DB0-9338-AE7E4DE631BE}" presName="hierChild1" presStyleCnt="0">
        <dgm:presLayoutVars>
          <dgm:orgChart val="1"/>
          <dgm:chPref val="1"/>
          <dgm:dir/>
          <dgm:animOne val="branch"/>
          <dgm:animLvl val="lvl"/>
          <dgm:resizeHandles/>
        </dgm:presLayoutVars>
      </dgm:prSet>
      <dgm:spPr/>
    </dgm:pt>
    <dgm:pt modelId="{4FAD473C-3763-4D06-8813-60FC945DE385}" type="pres">
      <dgm:prSet presAssocID="{2AD7D32D-BB83-4A19-A002-4EDED5720C6E}" presName="hierRoot1" presStyleCnt="0">
        <dgm:presLayoutVars>
          <dgm:hierBranch val="init"/>
        </dgm:presLayoutVars>
      </dgm:prSet>
      <dgm:spPr/>
    </dgm:pt>
    <dgm:pt modelId="{8C482EFA-A131-4FD6-B709-2CDA66194C44}" type="pres">
      <dgm:prSet presAssocID="{2AD7D32D-BB83-4A19-A002-4EDED5720C6E}" presName="rootComposite1" presStyleCnt="0"/>
      <dgm:spPr/>
    </dgm:pt>
    <dgm:pt modelId="{86025FF0-9837-4D45-A247-EF56F98A4831}" type="pres">
      <dgm:prSet presAssocID="{2AD7D32D-BB83-4A19-A002-4EDED5720C6E}" presName="rootText1" presStyleLbl="node0" presStyleIdx="0" presStyleCnt="1" custScaleX="213724" custScaleY="41038" custLinFactNeighborX="171" custLinFactNeighborY="-2389">
        <dgm:presLayoutVars>
          <dgm:chPref val="3"/>
        </dgm:presLayoutVars>
      </dgm:prSet>
      <dgm:spPr/>
    </dgm:pt>
    <dgm:pt modelId="{CA2AF703-F310-4A9A-98F3-248A84E9F74D}" type="pres">
      <dgm:prSet presAssocID="{2AD7D32D-BB83-4A19-A002-4EDED5720C6E}" presName="rootConnector1" presStyleLbl="node1" presStyleIdx="0" presStyleCnt="0"/>
      <dgm:spPr/>
    </dgm:pt>
    <dgm:pt modelId="{3DA0B61A-E7F3-4D3F-89B7-1FC6D0B8FD17}" type="pres">
      <dgm:prSet presAssocID="{2AD7D32D-BB83-4A19-A002-4EDED5720C6E}" presName="hierChild2" presStyleCnt="0"/>
      <dgm:spPr/>
    </dgm:pt>
    <dgm:pt modelId="{D72CDB58-7A11-4CBA-B900-DAD8FD820EAD}" type="pres">
      <dgm:prSet presAssocID="{2AD7D32D-BB83-4A19-A002-4EDED5720C6E}" presName="hierChild3" presStyleCnt="0"/>
      <dgm:spPr/>
    </dgm:pt>
  </dgm:ptLst>
  <dgm:cxnLst>
    <dgm:cxn modelId="{C14EB016-0F72-46B2-8168-BDAB2007088D}" type="presOf" srcId="{2AD7D32D-BB83-4A19-A002-4EDED5720C6E}" destId="{86025FF0-9837-4D45-A247-EF56F98A4831}" srcOrd="0" destOrd="0" presId="urn:microsoft.com/office/officeart/2005/8/layout/orgChart1"/>
    <dgm:cxn modelId="{25A4A486-A0CC-40CC-B053-EDB260ABC2DE}" srcId="{D7BDD0C7-02D8-4DB0-9338-AE7E4DE631BE}" destId="{2AD7D32D-BB83-4A19-A002-4EDED5720C6E}" srcOrd="0" destOrd="0" parTransId="{1817CBD1-B938-4170-ACAC-5F4BE6751B36}" sibTransId="{441E9209-0F54-431E-9BAD-955293A40C39}"/>
    <dgm:cxn modelId="{DC3120B1-553F-41FD-9817-14CB428846B3}" type="presOf" srcId="{D7BDD0C7-02D8-4DB0-9338-AE7E4DE631BE}" destId="{B7F99BDB-89CC-488C-A985-D2EF2A8C0DC7}" srcOrd="0" destOrd="0" presId="urn:microsoft.com/office/officeart/2005/8/layout/orgChart1"/>
    <dgm:cxn modelId="{312411CE-B56F-4BB1-85E4-97D7CA1DD503}" type="presOf" srcId="{2AD7D32D-BB83-4A19-A002-4EDED5720C6E}" destId="{CA2AF703-F310-4A9A-98F3-248A84E9F74D}" srcOrd="1" destOrd="0" presId="urn:microsoft.com/office/officeart/2005/8/layout/orgChart1"/>
    <dgm:cxn modelId="{FD67CD30-700E-4D7F-9329-87E8AE5DB5D0}" type="presParOf" srcId="{B7F99BDB-89CC-488C-A985-D2EF2A8C0DC7}" destId="{4FAD473C-3763-4D06-8813-60FC945DE385}" srcOrd="0" destOrd="0" presId="urn:microsoft.com/office/officeart/2005/8/layout/orgChart1"/>
    <dgm:cxn modelId="{CF60653E-70B3-4EB4-8720-384F4721A237}" type="presParOf" srcId="{4FAD473C-3763-4D06-8813-60FC945DE385}" destId="{8C482EFA-A131-4FD6-B709-2CDA66194C44}" srcOrd="0" destOrd="0" presId="urn:microsoft.com/office/officeart/2005/8/layout/orgChart1"/>
    <dgm:cxn modelId="{19766922-9D1F-4F58-98D3-2310EE6E3B54}" type="presParOf" srcId="{8C482EFA-A131-4FD6-B709-2CDA66194C44}" destId="{86025FF0-9837-4D45-A247-EF56F98A4831}" srcOrd="0" destOrd="0" presId="urn:microsoft.com/office/officeart/2005/8/layout/orgChart1"/>
    <dgm:cxn modelId="{CB5C1297-718F-4B97-8BC7-0E5804242301}" type="presParOf" srcId="{8C482EFA-A131-4FD6-B709-2CDA66194C44}" destId="{CA2AF703-F310-4A9A-98F3-248A84E9F74D}" srcOrd="1" destOrd="0" presId="urn:microsoft.com/office/officeart/2005/8/layout/orgChart1"/>
    <dgm:cxn modelId="{C89CC380-C85D-4FD6-94C2-AE448941612E}" type="presParOf" srcId="{4FAD473C-3763-4D06-8813-60FC945DE385}" destId="{3DA0B61A-E7F3-4D3F-89B7-1FC6D0B8FD17}" srcOrd="1" destOrd="0" presId="urn:microsoft.com/office/officeart/2005/8/layout/orgChart1"/>
    <dgm:cxn modelId="{546B4549-C427-469B-BE2A-94EDB7D0B25F}" type="presParOf" srcId="{4FAD473C-3763-4D06-8813-60FC945DE385}" destId="{D72CDB58-7A11-4CBA-B900-DAD8FD820EA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6F1E9F-0518-4EC1-BFB5-3E69AB037BF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255D2A-97B9-4498-A284-4ED630C02D2E}">
      <dgm:prSet custT="1"/>
      <dgm:spPr/>
      <dgm:t>
        <a:bodyPr/>
        <a:lstStyle/>
        <a:p>
          <a:pPr>
            <a:lnSpc>
              <a:spcPct val="100000"/>
            </a:lnSpc>
          </a:pPr>
          <a:r>
            <a:rPr lang="en-US" sz="2000" dirty="0"/>
            <a:t>Patient is consuming &lt; 80% RER/MER for 3 or more days</a:t>
          </a:r>
        </a:p>
      </dgm:t>
    </dgm:pt>
    <dgm:pt modelId="{0E461060-1F85-4CA0-900B-253DC5539306}" type="parTrans" cxnId="{37D3D5D4-0597-4820-BE2C-1B66E793F8B4}">
      <dgm:prSet/>
      <dgm:spPr/>
      <dgm:t>
        <a:bodyPr/>
        <a:lstStyle/>
        <a:p>
          <a:endParaRPr lang="en-US"/>
        </a:p>
      </dgm:t>
    </dgm:pt>
    <dgm:pt modelId="{4175DC89-AA6E-4E20-9C14-AF86AC98C06C}" type="sibTrans" cxnId="{37D3D5D4-0597-4820-BE2C-1B66E793F8B4}">
      <dgm:prSet/>
      <dgm:spPr/>
      <dgm:t>
        <a:bodyPr/>
        <a:lstStyle/>
        <a:p>
          <a:endParaRPr lang="en-US"/>
        </a:p>
      </dgm:t>
    </dgm:pt>
    <dgm:pt modelId="{0F6B386C-A51C-437E-85E7-56A08E0E8AFC}">
      <dgm:prSet custT="1"/>
      <dgm:spPr/>
      <dgm:t>
        <a:bodyPr/>
        <a:lstStyle/>
        <a:p>
          <a:pPr>
            <a:lnSpc>
              <a:spcPct val="100000"/>
            </a:lnSpc>
          </a:pPr>
          <a:r>
            <a:rPr lang="en-US" sz="2000" dirty="0"/>
            <a:t>When a cat is physically unable to eat</a:t>
          </a:r>
        </a:p>
      </dgm:t>
    </dgm:pt>
    <dgm:pt modelId="{067E25B9-F579-4E10-A304-97BF15336398}" type="parTrans" cxnId="{9849FC12-34D0-4A03-B89E-21E660FE861B}">
      <dgm:prSet/>
      <dgm:spPr/>
      <dgm:t>
        <a:bodyPr/>
        <a:lstStyle/>
        <a:p>
          <a:endParaRPr lang="en-US"/>
        </a:p>
      </dgm:t>
    </dgm:pt>
    <dgm:pt modelId="{4A1D0A52-EE7A-47D4-A937-41662DCFDED1}" type="sibTrans" cxnId="{9849FC12-34D0-4A03-B89E-21E660FE861B}">
      <dgm:prSet/>
      <dgm:spPr/>
      <dgm:t>
        <a:bodyPr/>
        <a:lstStyle/>
        <a:p>
          <a:endParaRPr lang="en-US"/>
        </a:p>
      </dgm:t>
    </dgm:pt>
    <dgm:pt modelId="{FDC662AF-BFD5-4A46-8C9D-DC79793772B0}">
      <dgm:prSet custT="1"/>
      <dgm:spPr/>
      <dgm:t>
        <a:bodyPr/>
        <a:lstStyle/>
        <a:p>
          <a:pPr>
            <a:lnSpc>
              <a:spcPct val="100000"/>
            </a:lnSpc>
          </a:pPr>
          <a:r>
            <a:rPr lang="en-US" sz="2000" dirty="0"/>
            <a:t>When a patient is anticipated to not be able to consume adequate amounts of food</a:t>
          </a:r>
        </a:p>
      </dgm:t>
    </dgm:pt>
    <dgm:pt modelId="{F5E3784C-E9AA-409D-B4EA-F750BCA5FFC8}" type="parTrans" cxnId="{E9772959-E83F-4701-9271-F650471A5AAF}">
      <dgm:prSet/>
      <dgm:spPr/>
      <dgm:t>
        <a:bodyPr/>
        <a:lstStyle/>
        <a:p>
          <a:endParaRPr lang="en-US"/>
        </a:p>
      </dgm:t>
    </dgm:pt>
    <dgm:pt modelId="{9E6699D9-969A-4BBF-A672-1DC2B8E4FCB0}" type="sibTrans" cxnId="{E9772959-E83F-4701-9271-F650471A5AAF}">
      <dgm:prSet/>
      <dgm:spPr/>
      <dgm:t>
        <a:bodyPr/>
        <a:lstStyle/>
        <a:p>
          <a:endParaRPr lang="en-US"/>
        </a:p>
      </dgm:t>
    </dgm:pt>
    <dgm:pt modelId="{FDD982F9-FA87-402B-A8FC-E9E3579F4845}">
      <dgm:prSet custT="1"/>
      <dgm:spPr/>
      <dgm:t>
        <a:bodyPr/>
        <a:lstStyle/>
        <a:p>
          <a:pPr>
            <a:lnSpc>
              <a:spcPct val="100000"/>
            </a:lnSpc>
          </a:pPr>
          <a:r>
            <a:rPr lang="en-US" sz="2000" dirty="0"/>
            <a:t>To facilitate medication administration at home by the caregiver</a:t>
          </a:r>
        </a:p>
      </dgm:t>
    </dgm:pt>
    <dgm:pt modelId="{53C8A814-40D5-450B-B7AD-BFE50D4DA064}" type="parTrans" cxnId="{22CCBBB7-B1FC-4CAF-A0B2-EEA45F9FCFF6}">
      <dgm:prSet/>
      <dgm:spPr/>
      <dgm:t>
        <a:bodyPr/>
        <a:lstStyle/>
        <a:p>
          <a:endParaRPr lang="en-US"/>
        </a:p>
      </dgm:t>
    </dgm:pt>
    <dgm:pt modelId="{8267C847-910E-4EB5-A56C-56393CAD35A2}" type="sibTrans" cxnId="{22CCBBB7-B1FC-4CAF-A0B2-EEA45F9FCFF6}">
      <dgm:prSet/>
      <dgm:spPr/>
      <dgm:t>
        <a:bodyPr/>
        <a:lstStyle/>
        <a:p>
          <a:endParaRPr lang="en-US"/>
        </a:p>
      </dgm:t>
    </dgm:pt>
    <dgm:pt modelId="{290C47F1-2925-4C18-B9CD-B240EC161A23}" type="pres">
      <dgm:prSet presAssocID="{C66F1E9F-0518-4EC1-BFB5-3E69AB037BF5}" presName="root" presStyleCnt="0">
        <dgm:presLayoutVars>
          <dgm:dir/>
          <dgm:resizeHandles val="exact"/>
        </dgm:presLayoutVars>
      </dgm:prSet>
      <dgm:spPr/>
    </dgm:pt>
    <dgm:pt modelId="{8A9FCBBA-059F-4E0E-8054-10B8586E6DDD}" type="pres">
      <dgm:prSet presAssocID="{05255D2A-97B9-4498-A284-4ED630C02D2E}" presName="compNode" presStyleCnt="0"/>
      <dgm:spPr/>
    </dgm:pt>
    <dgm:pt modelId="{2269797C-2D5D-4E06-8AFD-A09AE55C8397}" type="pres">
      <dgm:prSet presAssocID="{05255D2A-97B9-4498-A284-4ED630C02D2E}" presName="bgRect" presStyleLbl="bgShp" presStyleIdx="0" presStyleCnt="4" custScaleY="100000"/>
      <dgm:spPr/>
    </dgm:pt>
    <dgm:pt modelId="{5769718D-467E-4167-9EF4-2FB1F569964F}" type="pres">
      <dgm:prSet presAssocID="{05255D2A-97B9-4498-A284-4ED630C02D2E}"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AC90EF38-BEDA-4249-9225-FBB60E75A558}" type="pres">
      <dgm:prSet presAssocID="{05255D2A-97B9-4498-A284-4ED630C02D2E}" presName="spaceRect" presStyleCnt="0"/>
      <dgm:spPr/>
    </dgm:pt>
    <dgm:pt modelId="{9141E8FA-19D9-4D15-AEEE-B31A71570937}" type="pres">
      <dgm:prSet presAssocID="{05255D2A-97B9-4498-A284-4ED630C02D2E}" presName="parTx" presStyleLbl="revTx" presStyleIdx="0" presStyleCnt="4" custScaleX="107586" custLinFactNeighborX="842" custLinFactNeighborY="43990">
        <dgm:presLayoutVars>
          <dgm:chMax val="0"/>
          <dgm:chPref val="0"/>
        </dgm:presLayoutVars>
      </dgm:prSet>
      <dgm:spPr/>
    </dgm:pt>
    <dgm:pt modelId="{91B40D39-AB96-4C91-91F1-3CA283135508}" type="pres">
      <dgm:prSet presAssocID="{4175DC89-AA6E-4E20-9C14-AF86AC98C06C}" presName="sibTrans" presStyleCnt="0"/>
      <dgm:spPr/>
    </dgm:pt>
    <dgm:pt modelId="{31D16CCD-53B5-4AD7-B7B2-ED8F132AED4C}" type="pres">
      <dgm:prSet presAssocID="{0F6B386C-A51C-437E-85E7-56A08E0E8AFC}" presName="compNode" presStyleCnt="0"/>
      <dgm:spPr/>
    </dgm:pt>
    <dgm:pt modelId="{C01A9199-E193-4047-ADC5-05658F1591D8}" type="pres">
      <dgm:prSet presAssocID="{0F6B386C-A51C-437E-85E7-56A08E0E8AFC}" presName="bgRect" presStyleLbl="bgShp" presStyleIdx="1" presStyleCnt="4" custLinFactNeighborY="-6198"/>
      <dgm:spPr/>
    </dgm:pt>
    <dgm:pt modelId="{E98DBBA9-7173-4F88-9881-E420C0DF9F1C}" type="pres">
      <dgm:prSet presAssocID="{0F6B386C-A51C-437E-85E7-56A08E0E8AFC}"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t"/>
        </a:ext>
      </dgm:extLst>
    </dgm:pt>
    <dgm:pt modelId="{56464FC6-59F6-4A20-A476-2502BD6E3652}" type="pres">
      <dgm:prSet presAssocID="{0F6B386C-A51C-437E-85E7-56A08E0E8AFC}" presName="spaceRect" presStyleCnt="0"/>
      <dgm:spPr/>
    </dgm:pt>
    <dgm:pt modelId="{A5B2B7D0-AAF3-4094-A936-73FBE60EDE5A}" type="pres">
      <dgm:prSet presAssocID="{0F6B386C-A51C-437E-85E7-56A08E0E8AFC}" presName="parTx" presStyleLbl="revTx" presStyleIdx="1" presStyleCnt="4" custScaleY="83937" custLinFactNeighborX="-360" custLinFactNeighborY="27321">
        <dgm:presLayoutVars>
          <dgm:chMax val="0"/>
          <dgm:chPref val="0"/>
        </dgm:presLayoutVars>
      </dgm:prSet>
      <dgm:spPr/>
    </dgm:pt>
    <dgm:pt modelId="{7612E41E-9248-4FE0-92E7-C6CDE57004E5}" type="pres">
      <dgm:prSet presAssocID="{4A1D0A52-EE7A-47D4-A937-41662DCFDED1}" presName="sibTrans" presStyleCnt="0"/>
      <dgm:spPr/>
    </dgm:pt>
    <dgm:pt modelId="{428669C0-B256-4D0C-A02A-461C4BC99B8B}" type="pres">
      <dgm:prSet presAssocID="{FDC662AF-BFD5-4A46-8C9D-DC79793772B0}" presName="compNode" presStyleCnt="0"/>
      <dgm:spPr/>
    </dgm:pt>
    <dgm:pt modelId="{0E2C5F12-EDB5-48C6-A8E9-1FD6882CF1BA}" type="pres">
      <dgm:prSet presAssocID="{FDC662AF-BFD5-4A46-8C9D-DC79793772B0}" presName="bgRect" presStyleLbl="bgShp" presStyleIdx="2" presStyleCnt="4" custLinFactNeighborY="250"/>
      <dgm:spPr/>
    </dgm:pt>
    <dgm:pt modelId="{96F4303C-FB82-44A6-9156-FD40F7D626B1}" type="pres">
      <dgm:prSet presAssocID="{FDC662AF-BFD5-4A46-8C9D-DC79793772B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3B50D1A9-22FA-4951-BE7E-D882D6CFA78F}" type="pres">
      <dgm:prSet presAssocID="{FDC662AF-BFD5-4A46-8C9D-DC79793772B0}" presName="spaceRect" presStyleCnt="0"/>
      <dgm:spPr/>
    </dgm:pt>
    <dgm:pt modelId="{3967CAD0-BFD6-43B4-8CD3-BE6F843475C6}" type="pres">
      <dgm:prSet presAssocID="{FDC662AF-BFD5-4A46-8C9D-DC79793772B0}" presName="parTx" presStyleLbl="revTx" presStyleIdx="2" presStyleCnt="4" custScaleY="88043" custLinFactNeighborX="-606" custLinFactNeighborY="56802">
        <dgm:presLayoutVars>
          <dgm:chMax val="0"/>
          <dgm:chPref val="0"/>
        </dgm:presLayoutVars>
      </dgm:prSet>
      <dgm:spPr/>
    </dgm:pt>
    <dgm:pt modelId="{99E9A7C6-C695-4B51-AB4E-4C3A180978C3}" type="pres">
      <dgm:prSet presAssocID="{9E6699D9-969A-4BBF-A672-1DC2B8E4FCB0}" presName="sibTrans" presStyleCnt="0"/>
      <dgm:spPr/>
    </dgm:pt>
    <dgm:pt modelId="{199E9408-5037-4D3E-8E4D-2ADE04F84D33}" type="pres">
      <dgm:prSet presAssocID="{FDD982F9-FA87-402B-A8FC-E9E3579F4845}" presName="compNode" presStyleCnt="0"/>
      <dgm:spPr/>
    </dgm:pt>
    <dgm:pt modelId="{6A52EA5D-C8A5-4003-8EA9-8A2F11E3BF0B}" type="pres">
      <dgm:prSet presAssocID="{FDD982F9-FA87-402B-A8FC-E9E3579F4845}" presName="bgRect" presStyleLbl="bgShp" presStyleIdx="3" presStyleCnt="4"/>
      <dgm:spPr/>
    </dgm:pt>
    <dgm:pt modelId="{CF13AA31-EBF5-4255-B4E5-3F3D2AEAF727}" type="pres">
      <dgm:prSet presAssocID="{FDD982F9-FA87-402B-A8FC-E9E3579F4845}"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ine"/>
        </a:ext>
      </dgm:extLst>
    </dgm:pt>
    <dgm:pt modelId="{10AACD1E-4F05-40D4-B0B7-958929537A8E}" type="pres">
      <dgm:prSet presAssocID="{FDD982F9-FA87-402B-A8FC-E9E3579F4845}" presName="spaceRect" presStyleCnt="0"/>
      <dgm:spPr/>
    </dgm:pt>
    <dgm:pt modelId="{2EBA6212-2909-4160-991A-3733D5C57590}" type="pres">
      <dgm:prSet presAssocID="{FDD982F9-FA87-402B-A8FC-E9E3579F4845}" presName="parTx" presStyleLbl="revTx" presStyleIdx="3" presStyleCnt="4" custLinFactNeighborX="-1503" custLinFactNeighborY="57243">
        <dgm:presLayoutVars>
          <dgm:chMax val="0"/>
          <dgm:chPref val="0"/>
        </dgm:presLayoutVars>
      </dgm:prSet>
      <dgm:spPr/>
    </dgm:pt>
  </dgm:ptLst>
  <dgm:cxnLst>
    <dgm:cxn modelId="{9849FC12-34D0-4A03-B89E-21E660FE861B}" srcId="{C66F1E9F-0518-4EC1-BFB5-3E69AB037BF5}" destId="{0F6B386C-A51C-437E-85E7-56A08E0E8AFC}" srcOrd="1" destOrd="0" parTransId="{067E25B9-F579-4E10-A304-97BF15336398}" sibTransId="{4A1D0A52-EE7A-47D4-A937-41662DCFDED1}"/>
    <dgm:cxn modelId="{72D9181D-CE9E-4BDE-AFD8-2DEBB0EC85FA}" type="presOf" srcId="{05255D2A-97B9-4498-A284-4ED630C02D2E}" destId="{9141E8FA-19D9-4D15-AEEE-B31A71570937}" srcOrd="0" destOrd="0" presId="urn:microsoft.com/office/officeart/2018/2/layout/IconVerticalSolidList"/>
    <dgm:cxn modelId="{E9772959-E83F-4701-9271-F650471A5AAF}" srcId="{C66F1E9F-0518-4EC1-BFB5-3E69AB037BF5}" destId="{FDC662AF-BFD5-4A46-8C9D-DC79793772B0}" srcOrd="2" destOrd="0" parTransId="{F5E3784C-E9AA-409D-B4EA-F750BCA5FFC8}" sibTransId="{9E6699D9-969A-4BBF-A672-1DC2B8E4FCB0}"/>
    <dgm:cxn modelId="{5274B99D-49EF-4D03-B305-8CE3B2D2B29A}" type="presOf" srcId="{FDC662AF-BFD5-4A46-8C9D-DC79793772B0}" destId="{3967CAD0-BFD6-43B4-8CD3-BE6F843475C6}" srcOrd="0" destOrd="0" presId="urn:microsoft.com/office/officeart/2018/2/layout/IconVerticalSolidList"/>
    <dgm:cxn modelId="{22CCBBB7-B1FC-4CAF-A0B2-EEA45F9FCFF6}" srcId="{C66F1E9F-0518-4EC1-BFB5-3E69AB037BF5}" destId="{FDD982F9-FA87-402B-A8FC-E9E3579F4845}" srcOrd="3" destOrd="0" parTransId="{53C8A814-40D5-450B-B7AD-BFE50D4DA064}" sibTransId="{8267C847-910E-4EB5-A56C-56393CAD35A2}"/>
    <dgm:cxn modelId="{F470DDBF-284E-41FB-840E-F17DAF2E187E}" type="presOf" srcId="{FDD982F9-FA87-402B-A8FC-E9E3579F4845}" destId="{2EBA6212-2909-4160-991A-3733D5C57590}" srcOrd="0" destOrd="0" presId="urn:microsoft.com/office/officeart/2018/2/layout/IconVerticalSolidList"/>
    <dgm:cxn modelId="{37D3D5D4-0597-4820-BE2C-1B66E793F8B4}" srcId="{C66F1E9F-0518-4EC1-BFB5-3E69AB037BF5}" destId="{05255D2A-97B9-4498-A284-4ED630C02D2E}" srcOrd="0" destOrd="0" parTransId="{0E461060-1F85-4CA0-900B-253DC5539306}" sibTransId="{4175DC89-AA6E-4E20-9C14-AF86AC98C06C}"/>
    <dgm:cxn modelId="{58F67DD7-7CC0-41AC-B5F9-B4F8877D5B57}" type="presOf" srcId="{C66F1E9F-0518-4EC1-BFB5-3E69AB037BF5}" destId="{290C47F1-2925-4C18-B9CD-B240EC161A23}" srcOrd="0" destOrd="0" presId="urn:microsoft.com/office/officeart/2018/2/layout/IconVerticalSolidList"/>
    <dgm:cxn modelId="{0FFB8BD8-42FE-4D7B-9D7B-B37C61839A04}" type="presOf" srcId="{0F6B386C-A51C-437E-85E7-56A08E0E8AFC}" destId="{A5B2B7D0-AAF3-4094-A936-73FBE60EDE5A}" srcOrd="0" destOrd="0" presId="urn:microsoft.com/office/officeart/2018/2/layout/IconVerticalSolidList"/>
    <dgm:cxn modelId="{E803F889-81D9-47AB-B0E8-7D79FF54A205}" type="presParOf" srcId="{290C47F1-2925-4C18-B9CD-B240EC161A23}" destId="{8A9FCBBA-059F-4E0E-8054-10B8586E6DDD}" srcOrd="0" destOrd="0" presId="urn:microsoft.com/office/officeart/2018/2/layout/IconVerticalSolidList"/>
    <dgm:cxn modelId="{CD30F8FE-9B9C-4C6F-91B7-4338E436338E}" type="presParOf" srcId="{8A9FCBBA-059F-4E0E-8054-10B8586E6DDD}" destId="{2269797C-2D5D-4E06-8AFD-A09AE55C8397}" srcOrd="0" destOrd="0" presId="urn:microsoft.com/office/officeart/2018/2/layout/IconVerticalSolidList"/>
    <dgm:cxn modelId="{BA6B3141-6A27-4261-8529-C4B7A5852FD0}" type="presParOf" srcId="{8A9FCBBA-059F-4E0E-8054-10B8586E6DDD}" destId="{5769718D-467E-4167-9EF4-2FB1F569964F}" srcOrd="1" destOrd="0" presId="urn:microsoft.com/office/officeart/2018/2/layout/IconVerticalSolidList"/>
    <dgm:cxn modelId="{60C4F624-AA2B-4CAB-BBDE-9DA7576662E7}" type="presParOf" srcId="{8A9FCBBA-059F-4E0E-8054-10B8586E6DDD}" destId="{AC90EF38-BEDA-4249-9225-FBB60E75A558}" srcOrd="2" destOrd="0" presId="urn:microsoft.com/office/officeart/2018/2/layout/IconVerticalSolidList"/>
    <dgm:cxn modelId="{0DBBAF31-002E-4407-8B91-112429AD3EF3}" type="presParOf" srcId="{8A9FCBBA-059F-4E0E-8054-10B8586E6DDD}" destId="{9141E8FA-19D9-4D15-AEEE-B31A71570937}" srcOrd="3" destOrd="0" presId="urn:microsoft.com/office/officeart/2018/2/layout/IconVerticalSolidList"/>
    <dgm:cxn modelId="{D39B2F0A-4A5E-4164-B882-4C4A6557C44A}" type="presParOf" srcId="{290C47F1-2925-4C18-B9CD-B240EC161A23}" destId="{91B40D39-AB96-4C91-91F1-3CA283135508}" srcOrd="1" destOrd="0" presId="urn:microsoft.com/office/officeart/2018/2/layout/IconVerticalSolidList"/>
    <dgm:cxn modelId="{8F062709-2D40-415C-8BBF-DCF9DD673FAF}" type="presParOf" srcId="{290C47F1-2925-4C18-B9CD-B240EC161A23}" destId="{31D16CCD-53B5-4AD7-B7B2-ED8F132AED4C}" srcOrd="2" destOrd="0" presId="urn:microsoft.com/office/officeart/2018/2/layout/IconVerticalSolidList"/>
    <dgm:cxn modelId="{B26E3556-6181-47A1-B1FB-60D6EBDC90FD}" type="presParOf" srcId="{31D16CCD-53B5-4AD7-B7B2-ED8F132AED4C}" destId="{C01A9199-E193-4047-ADC5-05658F1591D8}" srcOrd="0" destOrd="0" presId="urn:microsoft.com/office/officeart/2018/2/layout/IconVerticalSolidList"/>
    <dgm:cxn modelId="{DDD3C8F9-CAA4-4FE3-8A5C-D9897BAE86AC}" type="presParOf" srcId="{31D16CCD-53B5-4AD7-B7B2-ED8F132AED4C}" destId="{E98DBBA9-7173-4F88-9881-E420C0DF9F1C}" srcOrd="1" destOrd="0" presId="urn:microsoft.com/office/officeart/2018/2/layout/IconVerticalSolidList"/>
    <dgm:cxn modelId="{BD444F98-EE81-4D96-BE9E-CC75E3156A8C}" type="presParOf" srcId="{31D16CCD-53B5-4AD7-B7B2-ED8F132AED4C}" destId="{56464FC6-59F6-4A20-A476-2502BD6E3652}" srcOrd="2" destOrd="0" presId="urn:microsoft.com/office/officeart/2018/2/layout/IconVerticalSolidList"/>
    <dgm:cxn modelId="{D5EE0F44-823A-4692-91AC-D26B7FF9CD2F}" type="presParOf" srcId="{31D16CCD-53B5-4AD7-B7B2-ED8F132AED4C}" destId="{A5B2B7D0-AAF3-4094-A936-73FBE60EDE5A}" srcOrd="3" destOrd="0" presId="urn:microsoft.com/office/officeart/2018/2/layout/IconVerticalSolidList"/>
    <dgm:cxn modelId="{9241D146-6A31-4229-B24E-2D45CADE9963}" type="presParOf" srcId="{290C47F1-2925-4C18-B9CD-B240EC161A23}" destId="{7612E41E-9248-4FE0-92E7-C6CDE57004E5}" srcOrd="3" destOrd="0" presId="urn:microsoft.com/office/officeart/2018/2/layout/IconVerticalSolidList"/>
    <dgm:cxn modelId="{BA81E78E-1175-4478-9A47-19027BA97211}" type="presParOf" srcId="{290C47F1-2925-4C18-B9CD-B240EC161A23}" destId="{428669C0-B256-4D0C-A02A-461C4BC99B8B}" srcOrd="4" destOrd="0" presId="urn:microsoft.com/office/officeart/2018/2/layout/IconVerticalSolidList"/>
    <dgm:cxn modelId="{506D4BDA-726A-4973-A32B-72CD1B4BE1D1}" type="presParOf" srcId="{428669C0-B256-4D0C-A02A-461C4BC99B8B}" destId="{0E2C5F12-EDB5-48C6-A8E9-1FD6882CF1BA}" srcOrd="0" destOrd="0" presId="urn:microsoft.com/office/officeart/2018/2/layout/IconVerticalSolidList"/>
    <dgm:cxn modelId="{9534C2CF-41A4-4F1D-99C3-99416F31A8E5}" type="presParOf" srcId="{428669C0-B256-4D0C-A02A-461C4BC99B8B}" destId="{96F4303C-FB82-44A6-9156-FD40F7D626B1}" srcOrd="1" destOrd="0" presId="urn:microsoft.com/office/officeart/2018/2/layout/IconVerticalSolidList"/>
    <dgm:cxn modelId="{48278362-1CBE-4368-BD15-F1F9C31748D8}" type="presParOf" srcId="{428669C0-B256-4D0C-A02A-461C4BC99B8B}" destId="{3B50D1A9-22FA-4951-BE7E-D882D6CFA78F}" srcOrd="2" destOrd="0" presId="urn:microsoft.com/office/officeart/2018/2/layout/IconVerticalSolidList"/>
    <dgm:cxn modelId="{CE81D970-6199-480A-9383-2000C5E55E49}" type="presParOf" srcId="{428669C0-B256-4D0C-A02A-461C4BC99B8B}" destId="{3967CAD0-BFD6-43B4-8CD3-BE6F843475C6}" srcOrd="3" destOrd="0" presId="urn:microsoft.com/office/officeart/2018/2/layout/IconVerticalSolidList"/>
    <dgm:cxn modelId="{4EA06703-577D-4EE1-A5DC-49910606245F}" type="presParOf" srcId="{290C47F1-2925-4C18-B9CD-B240EC161A23}" destId="{99E9A7C6-C695-4B51-AB4E-4C3A180978C3}" srcOrd="5" destOrd="0" presId="urn:microsoft.com/office/officeart/2018/2/layout/IconVerticalSolidList"/>
    <dgm:cxn modelId="{C97FBDFB-A57D-450C-A59C-486971FCA53C}" type="presParOf" srcId="{290C47F1-2925-4C18-B9CD-B240EC161A23}" destId="{199E9408-5037-4D3E-8E4D-2ADE04F84D33}" srcOrd="6" destOrd="0" presId="urn:microsoft.com/office/officeart/2018/2/layout/IconVerticalSolidList"/>
    <dgm:cxn modelId="{D7539B63-821A-4867-A914-FC130EC37BBF}" type="presParOf" srcId="{199E9408-5037-4D3E-8E4D-2ADE04F84D33}" destId="{6A52EA5D-C8A5-4003-8EA9-8A2F11E3BF0B}" srcOrd="0" destOrd="0" presId="urn:microsoft.com/office/officeart/2018/2/layout/IconVerticalSolidList"/>
    <dgm:cxn modelId="{B282E3B9-BFE2-41F4-ABBF-45F83D2CCB4A}" type="presParOf" srcId="{199E9408-5037-4D3E-8E4D-2ADE04F84D33}" destId="{CF13AA31-EBF5-4255-B4E5-3F3D2AEAF727}" srcOrd="1" destOrd="0" presId="urn:microsoft.com/office/officeart/2018/2/layout/IconVerticalSolidList"/>
    <dgm:cxn modelId="{0946DAF1-0645-403D-BF47-77AB7B5C7AD7}" type="presParOf" srcId="{199E9408-5037-4D3E-8E4D-2ADE04F84D33}" destId="{10AACD1E-4F05-40D4-B0B7-958929537A8E}" srcOrd="2" destOrd="0" presId="urn:microsoft.com/office/officeart/2018/2/layout/IconVerticalSolidList"/>
    <dgm:cxn modelId="{149052B3-C8B8-4421-B350-C70A8A076931}" type="presParOf" srcId="{199E9408-5037-4D3E-8E4D-2ADE04F84D33}" destId="{2EBA6212-2909-4160-991A-3733D5C575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BDD0C7-02D8-4DB0-9338-AE7E4DE631B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A4CF4B5-0A2E-4F28-BA11-DCCF5500D3FD}">
      <dgm:prSet custT="1"/>
      <dgm:spPr/>
      <dgm:t>
        <a:bodyPr/>
        <a:lstStyle/>
        <a:p>
          <a:r>
            <a:rPr lang="en-US" sz="5400" dirty="0"/>
            <a:t>When to Consider Enteral Nutrition?</a:t>
          </a:r>
        </a:p>
      </dgm:t>
    </dgm:pt>
    <dgm:pt modelId="{38497ECA-7912-4AE6-8B7A-BAF2FA6AE514}" type="parTrans" cxnId="{134CCCE8-4C88-4C49-9E46-BC3C8A21EE57}">
      <dgm:prSet/>
      <dgm:spPr/>
      <dgm:t>
        <a:bodyPr/>
        <a:lstStyle/>
        <a:p>
          <a:endParaRPr lang="en-US"/>
        </a:p>
      </dgm:t>
    </dgm:pt>
    <dgm:pt modelId="{D545B2E7-8ECF-49AA-87BD-7FFBDF60A301}" type="sibTrans" cxnId="{134CCCE8-4C88-4C49-9E46-BC3C8A21EE57}">
      <dgm:prSet/>
      <dgm:spPr/>
      <dgm:t>
        <a:bodyPr/>
        <a:lstStyle/>
        <a:p>
          <a:endParaRPr lang="en-US"/>
        </a:p>
      </dgm:t>
    </dgm:pt>
    <dgm:pt modelId="{B7F99BDB-89CC-488C-A985-D2EF2A8C0DC7}" type="pres">
      <dgm:prSet presAssocID="{D7BDD0C7-02D8-4DB0-9338-AE7E4DE631BE}" presName="hierChild1" presStyleCnt="0">
        <dgm:presLayoutVars>
          <dgm:orgChart val="1"/>
          <dgm:chPref val="1"/>
          <dgm:dir/>
          <dgm:animOne val="branch"/>
          <dgm:animLvl val="lvl"/>
          <dgm:resizeHandles/>
        </dgm:presLayoutVars>
      </dgm:prSet>
      <dgm:spPr/>
    </dgm:pt>
    <dgm:pt modelId="{29C189BA-4526-4D19-A41A-1D45E4708644}" type="pres">
      <dgm:prSet presAssocID="{0A4CF4B5-0A2E-4F28-BA11-DCCF5500D3FD}" presName="hierRoot1" presStyleCnt="0">
        <dgm:presLayoutVars>
          <dgm:hierBranch val="init"/>
        </dgm:presLayoutVars>
      </dgm:prSet>
      <dgm:spPr/>
    </dgm:pt>
    <dgm:pt modelId="{19D81136-C753-4112-98E0-D56CBE570C62}" type="pres">
      <dgm:prSet presAssocID="{0A4CF4B5-0A2E-4F28-BA11-DCCF5500D3FD}" presName="rootComposite1" presStyleCnt="0"/>
      <dgm:spPr/>
    </dgm:pt>
    <dgm:pt modelId="{EFB4C4AA-2799-43AD-8AA7-A15D2C7034EE}" type="pres">
      <dgm:prSet presAssocID="{0A4CF4B5-0A2E-4F28-BA11-DCCF5500D3FD}" presName="rootText1" presStyleLbl="node0" presStyleIdx="0" presStyleCnt="1" custScaleX="207067" custScaleY="92830" custLinFactNeighborX="-641" custLinFactNeighborY="-78505">
        <dgm:presLayoutVars>
          <dgm:chPref val="3"/>
        </dgm:presLayoutVars>
      </dgm:prSet>
      <dgm:spPr/>
    </dgm:pt>
    <dgm:pt modelId="{A86915BA-BDAC-41E6-B916-2104AC772D9F}" type="pres">
      <dgm:prSet presAssocID="{0A4CF4B5-0A2E-4F28-BA11-DCCF5500D3FD}" presName="rootConnector1" presStyleLbl="node1" presStyleIdx="0" presStyleCnt="0"/>
      <dgm:spPr/>
    </dgm:pt>
    <dgm:pt modelId="{BAE599EA-C878-49DC-9F70-A4062DCBC2E8}" type="pres">
      <dgm:prSet presAssocID="{0A4CF4B5-0A2E-4F28-BA11-DCCF5500D3FD}" presName="hierChild2" presStyleCnt="0"/>
      <dgm:spPr/>
    </dgm:pt>
    <dgm:pt modelId="{BE416AFB-7253-4482-B99A-8DF22D86A1F2}" type="pres">
      <dgm:prSet presAssocID="{0A4CF4B5-0A2E-4F28-BA11-DCCF5500D3FD}" presName="hierChild3" presStyleCnt="0"/>
      <dgm:spPr/>
    </dgm:pt>
  </dgm:ptLst>
  <dgm:cxnLst>
    <dgm:cxn modelId="{DC3120B1-553F-41FD-9817-14CB428846B3}" type="presOf" srcId="{D7BDD0C7-02D8-4DB0-9338-AE7E4DE631BE}" destId="{B7F99BDB-89CC-488C-A985-D2EF2A8C0DC7}" srcOrd="0" destOrd="0" presId="urn:microsoft.com/office/officeart/2005/8/layout/orgChart1"/>
    <dgm:cxn modelId="{DEF305C3-A8CD-42B5-9D50-DF4638907901}" type="presOf" srcId="{0A4CF4B5-0A2E-4F28-BA11-DCCF5500D3FD}" destId="{EFB4C4AA-2799-43AD-8AA7-A15D2C7034EE}" srcOrd="0" destOrd="0" presId="urn:microsoft.com/office/officeart/2005/8/layout/orgChart1"/>
    <dgm:cxn modelId="{134CCCE8-4C88-4C49-9E46-BC3C8A21EE57}" srcId="{D7BDD0C7-02D8-4DB0-9338-AE7E4DE631BE}" destId="{0A4CF4B5-0A2E-4F28-BA11-DCCF5500D3FD}" srcOrd="0" destOrd="0" parTransId="{38497ECA-7912-4AE6-8B7A-BAF2FA6AE514}" sibTransId="{D545B2E7-8ECF-49AA-87BD-7FFBDF60A301}"/>
    <dgm:cxn modelId="{711C9CEC-C9E2-439A-AFFC-6288A559F073}" type="presOf" srcId="{0A4CF4B5-0A2E-4F28-BA11-DCCF5500D3FD}" destId="{A86915BA-BDAC-41E6-B916-2104AC772D9F}" srcOrd="1" destOrd="0" presId="urn:microsoft.com/office/officeart/2005/8/layout/orgChart1"/>
    <dgm:cxn modelId="{A4ADA837-FF6B-4D2F-813F-2EDD81D306B9}" type="presParOf" srcId="{B7F99BDB-89CC-488C-A985-D2EF2A8C0DC7}" destId="{29C189BA-4526-4D19-A41A-1D45E4708644}" srcOrd="0" destOrd="0" presId="urn:microsoft.com/office/officeart/2005/8/layout/orgChart1"/>
    <dgm:cxn modelId="{5DD689E6-73C4-45E4-9AD0-2DCC5691C401}" type="presParOf" srcId="{29C189BA-4526-4D19-A41A-1D45E4708644}" destId="{19D81136-C753-4112-98E0-D56CBE570C62}" srcOrd="0" destOrd="0" presId="urn:microsoft.com/office/officeart/2005/8/layout/orgChart1"/>
    <dgm:cxn modelId="{FE9C6198-E93D-4840-AAFD-DDB03F8BE4D9}" type="presParOf" srcId="{19D81136-C753-4112-98E0-D56CBE570C62}" destId="{EFB4C4AA-2799-43AD-8AA7-A15D2C7034EE}" srcOrd="0" destOrd="0" presId="urn:microsoft.com/office/officeart/2005/8/layout/orgChart1"/>
    <dgm:cxn modelId="{1A3397E9-DE0C-433D-9FDA-7CBF63CBC5E2}" type="presParOf" srcId="{19D81136-C753-4112-98E0-D56CBE570C62}" destId="{A86915BA-BDAC-41E6-B916-2104AC772D9F}" srcOrd="1" destOrd="0" presId="urn:microsoft.com/office/officeart/2005/8/layout/orgChart1"/>
    <dgm:cxn modelId="{1E2C980A-7137-44C5-B022-38F0C7B1E21D}" type="presParOf" srcId="{29C189BA-4526-4D19-A41A-1D45E4708644}" destId="{BAE599EA-C878-49DC-9F70-A4062DCBC2E8}" srcOrd="1" destOrd="0" presId="urn:microsoft.com/office/officeart/2005/8/layout/orgChart1"/>
    <dgm:cxn modelId="{77C137DA-8DE0-44E6-96ED-382848469065}" type="presParOf" srcId="{29C189BA-4526-4D19-A41A-1D45E4708644}" destId="{BE416AFB-7253-4482-B99A-8DF22D86A1F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A9E92-ED85-4C0A-A4EA-99286F177B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1A980BE-C4AC-4C8B-A806-32CFB988DDAE}">
      <dgm:prSet custT="1"/>
      <dgm:spPr>
        <a:solidFill>
          <a:schemeClr val="accent2"/>
        </a:solidFill>
      </dgm:spPr>
      <dgm:t>
        <a:bodyPr/>
        <a:lstStyle/>
        <a:p>
          <a:r>
            <a:rPr lang="en-US" sz="1800" dirty="0"/>
            <a:t>Key Point: Nutritional support is an essential part of therapy for critically ill cats.</a:t>
          </a:r>
        </a:p>
      </dgm:t>
    </dgm:pt>
    <dgm:pt modelId="{E2E3313A-44EE-41D5-AEC7-13EB8E1F06D8}" type="parTrans" cxnId="{4A73BA03-1594-4290-BCE6-4F631E537D71}">
      <dgm:prSet/>
      <dgm:spPr/>
      <dgm:t>
        <a:bodyPr/>
        <a:lstStyle/>
        <a:p>
          <a:endParaRPr lang="en-US"/>
        </a:p>
      </dgm:t>
    </dgm:pt>
    <dgm:pt modelId="{B094DED0-58AA-4878-915B-FC0E86C9624D}" type="sibTrans" cxnId="{4A73BA03-1594-4290-BCE6-4F631E537D71}">
      <dgm:prSet/>
      <dgm:spPr/>
      <dgm:t>
        <a:bodyPr/>
        <a:lstStyle/>
        <a:p>
          <a:endParaRPr lang="en-US"/>
        </a:p>
      </dgm:t>
    </dgm:pt>
    <dgm:pt modelId="{8777FC4A-573F-44E4-A3B2-DD42DEC75109}" type="pres">
      <dgm:prSet presAssocID="{4A7A9E92-ED85-4C0A-A4EA-99286F177BB0}" presName="linearFlow" presStyleCnt="0">
        <dgm:presLayoutVars>
          <dgm:dir/>
          <dgm:resizeHandles val="exact"/>
        </dgm:presLayoutVars>
      </dgm:prSet>
      <dgm:spPr/>
    </dgm:pt>
    <dgm:pt modelId="{38F1E773-07D7-4EE4-B5FB-C09467E2BBBA}" type="pres">
      <dgm:prSet presAssocID="{61A980BE-C4AC-4C8B-A806-32CFB988DDAE}" presName="composite" presStyleCnt="0"/>
      <dgm:spPr/>
    </dgm:pt>
    <dgm:pt modelId="{6A5577ED-D7EE-4C22-A089-122C32DE7B9D}" type="pres">
      <dgm:prSet presAssocID="{61A980BE-C4AC-4C8B-A806-32CFB988DDAE}" presName="imgShp" presStyleLbl="fgImgPlace1" presStyleIdx="0" presStyleCnt="1" custLinFactNeighborX="-59951" custLinFactNeighborY="-75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dgm:spPr>
    </dgm:pt>
    <dgm:pt modelId="{AD7BD760-CC49-4630-A59F-9C2202FFA716}" type="pres">
      <dgm:prSet presAssocID="{61A980BE-C4AC-4C8B-A806-32CFB988DDAE}" presName="txShp" presStyleLbl="node1" presStyleIdx="0" presStyleCnt="1" custScaleX="113864" custLinFactNeighborX="5699" custLinFactNeighborY="2074">
        <dgm:presLayoutVars>
          <dgm:bulletEnabled val="1"/>
        </dgm:presLayoutVars>
      </dgm:prSet>
      <dgm:spPr/>
    </dgm:pt>
  </dgm:ptLst>
  <dgm:cxnLst>
    <dgm:cxn modelId="{4A73BA03-1594-4290-BCE6-4F631E537D71}" srcId="{4A7A9E92-ED85-4C0A-A4EA-99286F177BB0}" destId="{61A980BE-C4AC-4C8B-A806-32CFB988DDAE}" srcOrd="0" destOrd="0" parTransId="{E2E3313A-44EE-41D5-AEC7-13EB8E1F06D8}" sibTransId="{B094DED0-58AA-4878-915B-FC0E86C9624D}"/>
    <dgm:cxn modelId="{C38B52C9-2F32-47A8-BAC8-E31E160A8A88}" type="presOf" srcId="{4A7A9E92-ED85-4C0A-A4EA-99286F177BB0}" destId="{8777FC4A-573F-44E4-A3B2-DD42DEC75109}" srcOrd="0" destOrd="0" presId="urn:microsoft.com/office/officeart/2005/8/layout/vList3"/>
    <dgm:cxn modelId="{8B7795FB-DC47-408C-ADC5-B9C35227947D}" type="presOf" srcId="{61A980BE-C4AC-4C8B-A806-32CFB988DDAE}" destId="{AD7BD760-CC49-4630-A59F-9C2202FFA716}" srcOrd="0" destOrd="0" presId="urn:microsoft.com/office/officeart/2005/8/layout/vList3"/>
    <dgm:cxn modelId="{0C41FF38-A858-45E0-8447-5A091E3FFE36}" type="presParOf" srcId="{8777FC4A-573F-44E4-A3B2-DD42DEC75109}" destId="{38F1E773-07D7-4EE4-B5FB-C09467E2BBBA}" srcOrd="0" destOrd="0" presId="urn:microsoft.com/office/officeart/2005/8/layout/vList3"/>
    <dgm:cxn modelId="{BB472F47-D076-471D-BE4C-D19A3344D46A}" type="presParOf" srcId="{38F1E773-07D7-4EE4-B5FB-C09467E2BBBA}" destId="{6A5577ED-D7EE-4C22-A089-122C32DE7B9D}" srcOrd="0" destOrd="0" presId="urn:microsoft.com/office/officeart/2005/8/layout/vList3"/>
    <dgm:cxn modelId="{968A543B-AEAC-4457-8827-5BDFE91B2756}" type="presParOf" srcId="{38F1E773-07D7-4EE4-B5FB-C09467E2BBBA}" destId="{AD7BD760-CC49-4630-A59F-9C2202FFA71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79085-085A-4A57-BC53-67E931DEAE43}" type="doc">
      <dgm:prSet loTypeId="urn:microsoft.com/office/officeart/2005/8/layout/hProcess9" loCatId="process" qsTypeId="urn:microsoft.com/office/officeart/2005/8/quickstyle/simple1" qsCatId="simple" csTypeId="urn:microsoft.com/office/officeart/2005/8/colors/colorful5" csCatId="colorful" phldr="1"/>
      <dgm:spPr/>
    </dgm:pt>
    <dgm:pt modelId="{FC559353-85FE-4263-AA7C-A056DCA9CB7B}">
      <dgm:prSet phldrT="[Text]" custT="1"/>
      <dgm:spPr/>
      <dgm:t>
        <a:bodyPr/>
        <a:lstStyle/>
        <a:p>
          <a:pPr>
            <a:buNone/>
          </a:pPr>
          <a:r>
            <a:rPr lang="en-US" sz="2400" b="1" u="sng" dirty="0"/>
            <a:t>Decreased nutritional intake </a:t>
          </a:r>
          <a:r>
            <a:rPr lang="en-US" sz="2400" b="1" dirty="0"/>
            <a:t>(in a species with </a:t>
          </a:r>
          <a:r>
            <a:rPr lang="en-US" sz="2400" b="1" u="sng" dirty="0"/>
            <a:t>high</a:t>
          </a:r>
          <a:r>
            <a:rPr lang="en-US" sz="2400" b="1" dirty="0"/>
            <a:t> protein requirements) </a:t>
          </a:r>
          <a:endParaRPr lang="en-US" sz="2400" dirty="0"/>
        </a:p>
      </dgm:t>
    </dgm:pt>
    <dgm:pt modelId="{2D34A0A5-8EF6-406D-85EA-612F99F2FD1C}" type="parTrans" cxnId="{95383FBF-39A5-4AA6-B4FF-A6A2CB9F5370}">
      <dgm:prSet/>
      <dgm:spPr/>
      <dgm:t>
        <a:bodyPr/>
        <a:lstStyle/>
        <a:p>
          <a:endParaRPr lang="en-US"/>
        </a:p>
      </dgm:t>
    </dgm:pt>
    <dgm:pt modelId="{A602FB19-6E56-4138-9662-E9A514CB5F77}" type="sibTrans" cxnId="{95383FBF-39A5-4AA6-B4FF-A6A2CB9F5370}">
      <dgm:prSet/>
      <dgm:spPr/>
      <dgm:t>
        <a:bodyPr/>
        <a:lstStyle/>
        <a:p>
          <a:endParaRPr lang="en-US"/>
        </a:p>
      </dgm:t>
    </dgm:pt>
    <dgm:pt modelId="{6F6DE612-8C01-43C5-B2E2-11149759EAF4}">
      <dgm:prSet phldrT="[Text]"/>
      <dgm:spPr/>
      <dgm:t>
        <a:bodyPr/>
        <a:lstStyle/>
        <a:p>
          <a:r>
            <a:rPr lang="en-US" b="1" u="sng" dirty="0"/>
            <a:t>Inflammatory responses </a:t>
          </a:r>
          <a:r>
            <a:rPr lang="en-US" b="1" dirty="0"/>
            <a:t>shift metabolism towards a </a:t>
          </a:r>
          <a:r>
            <a:rPr lang="en-US" b="1" u="sng" dirty="0"/>
            <a:t>catabolic state</a:t>
          </a:r>
          <a:endParaRPr lang="en-US" dirty="0"/>
        </a:p>
      </dgm:t>
    </dgm:pt>
    <dgm:pt modelId="{8B719EBB-6574-4CD1-8A99-ECFFB96BA450}" type="parTrans" cxnId="{083E71A6-F529-4F1B-B147-76937A2F84B9}">
      <dgm:prSet/>
      <dgm:spPr/>
      <dgm:t>
        <a:bodyPr/>
        <a:lstStyle/>
        <a:p>
          <a:endParaRPr lang="en-US"/>
        </a:p>
      </dgm:t>
    </dgm:pt>
    <dgm:pt modelId="{5F6C83B4-4EC8-4FFA-91D9-84B450EA90C6}" type="sibTrans" cxnId="{083E71A6-F529-4F1B-B147-76937A2F84B9}">
      <dgm:prSet/>
      <dgm:spPr/>
      <dgm:t>
        <a:bodyPr/>
        <a:lstStyle/>
        <a:p>
          <a:endParaRPr lang="en-US"/>
        </a:p>
      </dgm:t>
    </dgm:pt>
    <dgm:pt modelId="{9EF8DB37-76CC-4286-A91D-1D19E82DBA01}">
      <dgm:prSet custT="1"/>
      <dgm:spPr/>
      <dgm:t>
        <a:bodyPr/>
        <a:lstStyle/>
        <a:p>
          <a:pPr algn="ctr"/>
          <a:r>
            <a:rPr lang="en-US" sz="1800" b="0" dirty="0"/>
            <a:t>Loss of lean body mass</a:t>
          </a:r>
        </a:p>
        <a:p>
          <a:pPr algn="ctr"/>
          <a:r>
            <a:rPr lang="en-US" sz="1800" b="0" dirty="0"/>
            <a:t>Compromised wound healing</a:t>
          </a:r>
        </a:p>
        <a:p>
          <a:pPr algn="ctr"/>
          <a:r>
            <a:rPr lang="en-US" sz="1800" b="0" dirty="0"/>
            <a:t>Suppressed immune </a:t>
          </a:r>
          <a:r>
            <a:rPr lang="en-US" sz="1800" b="0" dirty="0" err="1"/>
            <a:t>fxn</a:t>
          </a:r>
          <a:endParaRPr lang="en-US" sz="1800" b="0" dirty="0"/>
        </a:p>
        <a:p>
          <a:pPr algn="ctr"/>
          <a:r>
            <a:rPr lang="en-US" sz="1800" b="0" dirty="0"/>
            <a:t>Altered hepatic metabolism (HL)</a:t>
          </a:r>
        </a:p>
        <a:p>
          <a:pPr algn="ctr"/>
          <a:r>
            <a:rPr lang="en-US" sz="1800" b="0" dirty="0"/>
            <a:t>Increased morbidity and mortality</a:t>
          </a:r>
        </a:p>
      </dgm:t>
    </dgm:pt>
    <dgm:pt modelId="{5B6B30CF-CF1E-4A36-9D2D-482D5CBE0CEF}" type="parTrans" cxnId="{9A3AAE74-8DA8-4141-92B5-E58B21128B3E}">
      <dgm:prSet/>
      <dgm:spPr/>
      <dgm:t>
        <a:bodyPr/>
        <a:lstStyle/>
        <a:p>
          <a:endParaRPr lang="en-US"/>
        </a:p>
      </dgm:t>
    </dgm:pt>
    <dgm:pt modelId="{0B7EADC9-0E02-4CF0-AB55-470ACFBBCDA9}" type="sibTrans" cxnId="{9A3AAE74-8DA8-4141-92B5-E58B21128B3E}">
      <dgm:prSet/>
      <dgm:spPr/>
      <dgm:t>
        <a:bodyPr/>
        <a:lstStyle/>
        <a:p>
          <a:endParaRPr lang="en-US"/>
        </a:p>
      </dgm:t>
    </dgm:pt>
    <dgm:pt modelId="{329DFEA6-9F7D-467F-85A6-02A2E9F771A9}">
      <dgm:prSet/>
      <dgm:spPr/>
      <dgm:t>
        <a:bodyPr/>
        <a:lstStyle/>
        <a:p>
          <a:r>
            <a:rPr lang="en-US" b="1" dirty="0"/>
            <a:t>Reduced chance of survival</a:t>
          </a:r>
        </a:p>
      </dgm:t>
    </dgm:pt>
    <dgm:pt modelId="{4DFC8C5A-C605-4E54-BDBE-AA58892FF67C}" type="parTrans" cxnId="{0D5C598C-3D5A-4D23-8CA9-F94495C20605}">
      <dgm:prSet/>
      <dgm:spPr/>
      <dgm:t>
        <a:bodyPr/>
        <a:lstStyle/>
        <a:p>
          <a:endParaRPr lang="en-US"/>
        </a:p>
      </dgm:t>
    </dgm:pt>
    <dgm:pt modelId="{ED0E10AD-DDE3-4FBD-86CF-A8E18EF32CC2}" type="sibTrans" cxnId="{0D5C598C-3D5A-4D23-8CA9-F94495C20605}">
      <dgm:prSet/>
      <dgm:spPr/>
      <dgm:t>
        <a:bodyPr/>
        <a:lstStyle/>
        <a:p>
          <a:endParaRPr lang="en-US"/>
        </a:p>
      </dgm:t>
    </dgm:pt>
    <dgm:pt modelId="{889A2E3B-2075-458C-8188-4E4BF455B629}" type="pres">
      <dgm:prSet presAssocID="{76579085-085A-4A57-BC53-67E931DEAE43}" presName="CompostProcess" presStyleCnt="0">
        <dgm:presLayoutVars>
          <dgm:dir/>
          <dgm:resizeHandles val="exact"/>
        </dgm:presLayoutVars>
      </dgm:prSet>
      <dgm:spPr/>
    </dgm:pt>
    <dgm:pt modelId="{817373AF-AD29-4A18-82F9-5AB95370CA47}" type="pres">
      <dgm:prSet presAssocID="{76579085-085A-4A57-BC53-67E931DEAE43}" presName="arrow" presStyleLbl="bgShp" presStyleIdx="0" presStyleCnt="1"/>
      <dgm:spPr/>
    </dgm:pt>
    <dgm:pt modelId="{866EEA20-88D0-487A-8393-8B78035B6FA8}" type="pres">
      <dgm:prSet presAssocID="{76579085-085A-4A57-BC53-67E931DEAE43}" presName="linearProcess" presStyleCnt="0"/>
      <dgm:spPr/>
    </dgm:pt>
    <dgm:pt modelId="{7BF8BD07-E90A-4E88-8C96-BA351200F834}" type="pres">
      <dgm:prSet presAssocID="{FC559353-85FE-4263-AA7C-A056DCA9CB7B}" presName="textNode" presStyleLbl="node1" presStyleIdx="0" presStyleCnt="4">
        <dgm:presLayoutVars>
          <dgm:bulletEnabled val="1"/>
        </dgm:presLayoutVars>
      </dgm:prSet>
      <dgm:spPr/>
    </dgm:pt>
    <dgm:pt modelId="{B5ABCBAA-B4FF-4800-8227-4C4F5A25426B}" type="pres">
      <dgm:prSet presAssocID="{A602FB19-6E56-4138-9662-E9A514CB5F77}" presName="sibTrans" presStyleCnt="0"/>
      <dgm:spPr/>
    </dgm:pt>
    <dgm:pt modelId="{2440B703-DA45-4C74-B540-FB637B0AA213}" type="pres">
      <dgm:prSet presAssocID="{6F6DE612-8C01-43C5-B2E2-11149759EAF4}" presName="textNode" presStyleLbl="node1" presStyleIdx="1" presStyleCnt="4">
        <dgm:presLayoutVars>
          <dgm:bulletEnabled val="1"/>
        </dgm:presLayoutVars>
      </dgm:prSet>
      <dgm:spPr/>
    </dgm:pt>
    <dgm:pt modelId="{8239C00C-7E02-4C90-A89A-831BEB2DFEAE}" type="pres">
      <dgm:prSet presAssocID="{5F6C83B4-4EC8-4FFA-91D9-84B450EA90C6}" presName="sibTrans" presStyleCnt="0"/>
      <dgm:spPr/>
    </dgm:pt>
    <dgm:pt modelId="{1A3C615A-43EC-4E48-A70F-24F9F8418184}" type="pres">
      <dgm:prSet presAssocID="{9EF8DB37-76CC-4286-A91D-1D19E82DBA01}" presName="textNode" presStyleLbl="node1" presStyleIdx="2" presStyleCnt="4">
        <dgm:presLayoutVars>
          <dgm:bulletEnabled val="1"/>
        </dgm:presLayoutVars>
      </dgm:prSet>
      <dgm:spPr/>
    </dgm:pt>
    <dgm:pt modelId="{23F1CB93-9A57-4B95-9FC0-8387EBE9D56A}" type="pres">
      <dgm:prSet presAssocID="{0B7EADC9-0E02-4CF0-AB55-470ACFBBCDA9}" presName="sibTrans" presStyleCnt="0"/>
      <dgm:spPr/>
    </dgm:pt>
    <dgm:pt modelId="{C5D7A6AF-E95B-477E-8C9E-A322BC1A2EB9}" type="pres">
      <dgm:prSet presAssocID="{329DFEA6-9F7D-467F-85A6-02A2E9F771A9}" presName="textNode" presStyleLbl="node1" presStyleIdx="3" presStyleCnt="4">
        <dgm:presLayoutVars>
          <dgm:bulletEnabled val="1"/>
        </dgm:presLayoutVars>
      </dgm:prSet>
      <dgm:spPr/>
    </dgm:pt>
  </dgm:ptLst>
  <dgm:cxnLst>
    <dgm:cxn modelId="{EB65000A-339B-4C71-9572-6193922B89A2}" type="presOf" srcId="{329DFEA6-9F7D-467F-85A6-02A2E9F771A9}" destId="{C5D7A6AF-E95B-477E-8C9E-A322BC1A2EB9}" srcOrd="0" destOrd="0" presId="urn:microsoft.com/office/officeart/2005/8/layout/hProcess9"/>
    <dgm:cxn modelId="{1502003D-556F-424E-A8B4-11F47583A5BE}" type="presOf" srcId="{76579085-085A-4A57-BC53-67E931DEAE43}" destId="{889A2E3B-2075-458C-8188-4E4BF455B629}" srcOrd="0" destOrd="0" presId="urn:microsoft.com/office/officeart/2005/8/layout/hProcess9"/>
    <dgm:cxn modelId="{9A3AAE74-8DA8-4141-92B5-E58B21128B3E}" srcId="{76579085-085A-4A57-BC53-67E931DEAE43}" destId="{9EF8DB37-76CC-4286-A91D-1D19E82DBA01}" srcOrd="2" destOrd="0" parTransId="{5B6B30CF-CF1E-4A36-9D2D-482D5CBE0CEF}" sibTransId="{0B7EADC9-0E02-4CF0-AB55-470ACFBBCDA9}"/>
    <dgm:cxn modelId="{A1336A88-118F-45CA-AEBC-3C9810DCC2A8}" type="presOf" srcId="{9EF8DB37-76CC-4286-A91D-1D19E82DBA01}" destId="{1A3C615A-43EC-4E48-A70F-24F9F8418184}" srcOrd="0" destOrd="0" presId="urn:microsoft.com/office/officeart/2005/8/layout/hProcess9"/>
    <dgm:cxn modelId="{0D5C598C-3D5A-4D23-8CA9-F94495C20605}" srcId="{76579085-085A-4A57-BC53-67E931DEAE43}" destId="{329DFEA6-9F7D-467F-85A6-02A2E9F771A9}" srcOrd="3" destOrd="0" parTransId="{4DFC8C5A-C605-4E54-BDBE-AA58892FF67C}" sibTransId="{ED0E10AD-DDE3-4FBD-86CF-A8E18EF32CC2}"/>
    <dgm:cxn modelId="{083E71A6-F529-4F1B-B147-76937A2F84B9}" srcId="{76579085-085A-4A57-BC53-67E931DEAE43}" destId="{6F6DE612-8C01-43C5-B2E2-11149759EAF4}" srcOrd="1" destOrd="0" parTransId="{8B719EBB-6574-4CD1-8A99-ECFFB96BA450}" sibTransId="{5F6C83B4-4EC8-4FFA-91D9-84B450EA90C6}"/>
    <dgm:cxn modelId="{95383FBF-39A5-4AA6-B4FF-A6A2CB9F5370}" srcId="{76579085-085A-4A57-BC53-67E931DEAE43}" destId="{FC559353-85FE-4263-AA7C-A056DCA9CB7B}" srcOrd="0" destOrd="0" parTransId="{2D34A0A5-8EF6-406D-85EA-612F99F2FD1C}" sibTransId="{A602FB19-6E56-4138-9662-E9A514CB5F77}"/>
    <dgm:cxn modelId="{D6EEBBBF-68AB-4FB6-ABAC-F5CBAAB8D69D}" type="presOf" srcId="{FC559353-85FE-4263-AA7C-A056DCA9CB7B}" destId="{7BF8BD07-E90A-4E88-8C96-BA351200F834}" srcOrd="0" destOrd="0" presId="urn:microsoft.com/office/officeart/2005/8/layout/hProcess9"/>
    <dgm:cxn modelId="{7BEA6AF7-B71E-42AF-85D0-7F1F9B045717}" type="presOf" srcId="{6F6DE612-8C01-43C5-B2E2-11149759EAF4}" destId="{2440B703-DA45-4C74-B540-FB637B0AA213}" srcOrd="0" destOrd="0" presId="urn:microsoft.com/office/officeart/2005/8/layout/hProcess9"/>
    <dgm:cxn modelId="{647916C5-482B-411D-B694-894C48C7F696}" type="presParOf" srcId="{889A2E3B-2075-458C-8188-4E4BF455B629}" destId="{817373AF-AD29-4A18-82F9-5AB95370CA47}" srcOrd="0" destOrd="0" presId="urn:microsoft.com/office/officeart/2005/8/layout/hProcess9"/>
    <dgm:cxn modelId="{5AFFCCD7-3C14-4ED1-8F5A-1E9DD1684B54}" type="presParOf" srcId="{889A2E3B-2075-458C-8188-4E4BF455B629}" destId="{866EEA20-88D0-487A-8393-8B78035B6FA8}" srcOrd="1" destOrd="0" presId="urn:microsoft.com/office/officeart/2005/8/layout/hProcess9"/>
    <dgm:cxn modelId="{03EC22D2-51F0-46C4-A4B6-6603F4FD56F6}" type="presParOf" srcId="{866EEA20-88D0-487A-8393-8B78035B6FA8}" destId="{7BF8BD07-E90A-4E88-8C96-BA351200F834}" srcOrd="0" destOrd="0" presId="urn:microsoft.com/office/officeart/2005/8/layout/hProcess9"/>
    <dgm:cxn modelId="{11ABBA52-EEF4-41FC-8F87-623B6E390967}" type="presParOf" srcId="{866EEA20-88D0-487A-8393-8B78035B6FA8}" destId="{B5ABCBAA-B4FF-4800-8227-4C4F5A25426B}" srcOrd="1" destOrd="0" presId="urn:microsoft.com/office/officeart/2005/8/layout/hProcess9"/>
    <dgm:cxn modelId="{D09F541C-2F36-43BF-9195-C169E5DBB2C8}" type="presParOf" srcId="{866EEA20-88D0-487A-8393-8B78035B6FA8}" destId="{2440B703-DA45-4C74-B540-FB637B0AA213}" srcOrd="2" destOrd="0" presId="urn:microsoft.com/office/officeart/2005/8/layout/hProcess9"/>
    <dgm:cxn modelId="{2AF18F03-3342-400B-8E9E-53FD3FC31066}" type="presParOf" srcId="{866EEA20-88D0-487A-8393-8B78035B6FA8}" destId="{8239C00C-7E02-4C90-A89A-831BEB2DFEAE}" srcOrd="3" destOrd="0" presId="urn:microsoft.com/office/officeart/2005/8/layout/hProcess9"/>
    <dgm:cxn modelId="{C5696A9A-273A-4657-A20A-BC270D46E1E0}" type="presParOf" srcId="{866EEA20-88D0-487A-8393-8B78035B6FA8}" destId="{1A3C615A-43EC-4E48-A70F-24F9F8418184}" srcOrd="4" destOrd="0" presId="urn:microsoft.com/office/officeart/2005/8/layout/hProcess9"/>
    <dgm:cxn modelId="{B15D5844-1AD0-479D-9026-BADEC0AB2CBE}" type="presParOf" srcId="{866EEA20-88D0-487A-8393-8B78035B6FA8}" destId="{23F1CB93-9A57-4B95-9FC0-8387EBE9D56A}" srcOrd="5" destOrd="0" presId="urn:microsoft.com/office/officeart/2005/8/layout/hProcess9"/>
    <dgm:cxn modelId="{FA277CA9-360D-45EC-AE9F-F38B59A49D18}" type="presParOf" srcId="{866EEA20-88D0-487A-8393-8B78035B6FA8}" destId="{C5D7A6AF-E95B-477E-8C9E-A322BC1A2EB9}"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DD0C7-02D8-4DB0-9338-AE7E4DE631B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7F99BDB-89CC-488C-A985-D2EF2A8C0DC7}" type="pres">
      <dgm:prSet presAssocID="{D7BDD0C7-02D8-4DB0-9338-AE7E4DE631BE}" presName="hierChild1" presStyleCnt="0">
        <dgm:presLayoutVars>
          <dgm:orgChart val="1"/>
          <dgm:chPref val="1"/>
          <dgm:dir/>
          <dgm:animOne val="branch"/>
          <dgm:animLvl val="lvl"/>
          <dgm:resizeHandles/>
        </dgm:presLayoutVars>
      </dgm:prSet>
      <dgm:spPr/>
    </dgm:pt>
  </dgm:ptLst>
  <dgm:cxnLst>
    <dgm:cxn modelId="{DC3120B1-553F-41FD-9817-14CB428846B3}" type="presOf" srcId="{D7BDD0C7-02D8-4DB0-9338-AE7E4DE631BE}" destId="{B7F99BDB-89CC-488C-A985-D2EF2A8C0DC7}"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C8EE95-F856-41B1-B831-9ABB75B678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E083340-2D59-4A44-9C95-ADA26531F9A1}">
      <dgm:prSet phldrT="[Text]"/>
      <dgm:spPr/>
      <dgm:t>
        <a:bodyPr/>
        <a:lstStyle/>
        <a:p>
          <a:r>
            <a:rPr lang="en-US" dirty="0"/>
            <a:t>Inability to eat (e.g., neurologic disease, injury)</a:t>
          </a:r>
        </a:p>
      </dgm:t>
    </dgm:pt>
    <dgm:pt modelId="{C640B5B6-C3AA-4CF5-A886-818E812830FA}" type="parTrans" cxnId="{7CBB23B8-C298-411B-8CBC-A43517506C7E}">
      <dgm:prSet/>
      <dgm:spPr/>
      <dgm:t>
        <a:bodyPr/>
        <a:lstStyle/>
        <a:p>
          <a:endParaRPr lang="en-US"/>
        </a:p>
      </dgm:t>
    </dgm:pt>
    <dgm:pt modelId="{C280A6E1-4D84-4625-BF1A-CFE12026C176}" type="sibTrans" cxnId="{7CBB23B8-C298-411B-8CBC-A43517506C7E}">
      <dgm:prSet/>
      <dgm:spPr/>
      <dgm:t>
        <a:bodyPr/>
        <a:lstStyle/>
        <a:p>
          <a:endParaRPr lang="en-US"/>
        </a:p>
      </dgm:t>
    </dgm:pt>
    <dgm:pt modelId="{ED3669C7-4250-48C1-8BE2-8F65CE1BF767}">
      <dgm:prSet phldrT="[Text]"/>
      <dgm:spPr/>
      <dgm:t>
        <a:bodyPr/>
        <a:lstStyle/>
        <a:p>
          <a:r>
            <a:rPr lang="en-US" dirty="0"/>
            <a:t>GI/Pancreatic disease (e.g., nausea, vomiting, diarrhea, ileus, constipation)</a:t>
          </a:r>
        </a:p>
      </dgm:t>
    </dgm:pt>
    <dgm:pt modelId="{BAB624D5-CCD6-4763-88C1-FB574A331E62}" type="parTrans" cxnId="{AA1D7487-1801-4385-82FB-FA27492BFBCC}">
      <dgm:prSet/>
      <dgm:spPr/>
      <dgm:t>
        <a:bodyPr/>
        <a:lstStyle/>
        <a:p>
          <a:endParaRPr lang="en-US"/>
        </a:p>
      </dgm:t>
    </dgm:pt>
    <dgm:pt modelId="{BEBDE0EF-239D-419C-AC10-439484BB740D}" type="sibTrans" cxnId="{AA1D7487-1801-4385-82FB-FA27492BFBCC}">
      <dgm:prSet/>
      <dgm:spPr/>
      <dgm:t>
        <a:bodyPr/>
        <a:lstStyle/>
        <a:p>
          <a:endParaRPr lang="en-US"/>
        </a:p>
      </dgm:t>
    </dgm:pt>
    <dgm:pt modelId="{2977BADF-8120-4DD5-A95F-9081B2A1D3D8}">
      <dgm:prSet phldrT="[Text]"/>
      <dgm:spPr/>
      <dgm:t>
        <a:bodyPr/>
        <a:lstStyle/>
        <a:p>
          <a:r>
            <a:rPr lang="en-US" dirty="0"/>
            <a:t>Neoplasia</a:t>
          </a:r>
        </a:p>
      </dgm:t>
    </dgm:pt>
    <dgm:pt modelId="{E7D9F8E1-BE6F-4DD7-BD5A-128F87D599EC}" type="parTrans" cxnId="{B4A2B8A5-7EC2-40BD-A208-80C61AA9EEC6}">
      <dgm:prSet/>
      <dgm:spPr/>
      <dgm:t>
        <a:bodyPr/>
        <a:lstStyle/>
        <a:p>
          <a:endParaRPr lang="en-US"/>
        </a:p>
      </dgm:t>
    </dgm:pt>
    <dgm:pt modelId="{688C0E32-0A33-453E-84E1-A0AD091797C1}" type="sibTrans" cxnId="{B4A2B8A5-7EC2-40BD-A208-80C61AA9EEC6}">
      <dgm:prSet/>
      <dgm:spPr/>
      <dgm:t>
        <a:bodyPr/>
        <a:lstStyle/>
        <a:p>
          <a:endParaRPr lang="en-US"/>
        </a:p>
      </dgm:t>
    </dgm:pt>
    <dgm:pt modelId="{7D2C6867-81E8-4399-99A4-E1F878D98D20}">
      <dgm:prSet phldrT="[Text]"/>
      <dgm:spPr/>
      <dgm:t>
        <a:bodyPr/>
        <a:lstStyle/>
        <a:p>
          <a:r>
            <a:rPr lang="en-US" dirty="0"/>
            <a:t>Respiratory/Cardiac disease (e.g., URI, CHF)</a:t>
          </a:r>
        </a:p>
      </dgm:t>
    </dgm:pt>
    <dgm:pt modelId="{A939F0EC-1AD0-4CED-9622-34901C4B19AA}" type="parTrans" cxnId="{4DF21493-2554-4553-9121-9FDB0494B863}">
      <dgm:prSet/>
      <dgm:spPr/>
      <dgm:t>
        <a:bodyPr/>
        <a:lstStyle/>
        <a:p>
          <a:endParaRPr lang="en-US"/>
        </a:p>
      </dgm:t>
    </dgm:pt>
    <dgm:pt modelId="{6C0A54A4-A1EC-49A8-B9F4-363503A25D7A}" type="sibTrans" cxnId="{4DF21493-2554-4553-9121-9FDB0494B863}">
      <dgm:prSet/>
      <dgm:spPr/>
      <dgm:t>
        <a:bodyPr/>
        <a:lstStyle/>
        <a:p>
          <a:endParaRPr lang="en-US"/>
        </a:p>
      </dgm:t>
    </dgm:pt>
    <dgm:pt modelId="{5FF38133-0CF4-442B-92E3-CDE395692B74}">
      <dgm:prSet phldrT="[Text]"/>
      <dgm:spPr/>
      <dgm:t>
        <a:bodyPr/>
        <a:lstStyle/>
        <a:p>
          <a:r>
            <a:rPr lang="en-US" dirty="0"/>
            <a:t>Pain/Stress </a:t>
          </a:r>
        </a:p>
      </dgm:t>
    </dgm:pt>
    <dgm:pt modelId="{CF2993F0-8947-42C9-99B1-118E0178B324}" type="parTrans" cxnId="{39B70735-4708-47E2-9FDC-35719DBF2909}">
      <dgm:prSet/>
      <dgm:spPr/>
      <dgm:t>
        <a:bodyPr/>
        <a:lstStyle/>
        <a:p>
          <a:endParaRPr lang="en-US"/>
        </a:p>
      </dgm:t>
    </dgm:pt>
    <dgm:pt modelId="{93762574-2E05-4674-8777-B66D1526FC2C}" type="sibTrans" cxnId="{39B70735-4708-47E2-9FDC-35719DBF2909}">
      <dgm:prSet/>
      <dgm:spPr/>
      <dgm:t>
        <a:bodyPr/>
        <a:lstStyle/>
        <a:p>
          <a:endParaRPr lang="en-US"/>
        </a:p>
      </dgm:t>
    </dgm:pt>
    <dgm:pt modelId="{30E69E95-82C1-4229-A75C-361B2DCC8879}">
      <dgm:prSet phldrT="[Text]"/>
      <dgm:spPr/>
      <dgm:t>
        <a:bodyPr/>
        <a:lstStyle/>
        <a:p>
          <a:r>
            <a:rPr lang="en-US" dirty="0"/>
            <a:t>Dehydration/Electrolyte imbalances (e.g., CKD)</a:t>
          </a:r>
        </a:p>
      </dgm:t>
    </dgm:pt>
    <dgm:pt modelId="{F982D2FC-8DCB-4EF1-AEFC-93D9964E6EDC}" type="parTrans" cxnId="{816C3229-727D-4CC4-992D-095F0E8006D7}">
      <dgm:prSet/>
      <dgm:spPr/>
      <dgm:t>
        <a:bodyPr/>
        <a:lstStyle/>
        <a:p>
          <a:endParaRPr lang="en-US"/>
        </a:p>
      </dgm:t>
    </dgm:pt>
    <dgm:pt modelId="{3F062686-CE28-4EE6-86F7-B82759FA9C6F}" type="sibTrans" cxnId="{816C3229-727D-4CC4-992D-095F0E8006D7}">
      <dgm:prSet/>
      <dgm:spPr/>
      <dgm:t>
        <a:bodyPr/>
        <a:lstStyle/>
        <a:p>
          <a:endParaRPr lang="en-US"/>
        </a:p>
      </dgm:t>
    </dgm:pt>
    <dgm:pt modelId="{EE0D1235-5DD5-4B30-8CCE-DE91641F6EFF}">
      <dgm:prSet phldrT="[Text]"/>
      <dgm:spPr/>
      <dgm:t>
        <a:bodyPr/>
        <a:lstStyle/>
        <a:p>
          <a:r>
            <a:rPr lang="en-US" dirty="0"/>
            <a:t>Medication side effects (e.g., antibiotics, antifungals, chemotherapy)</a:t>
          </a:r>
        </a:p>
      </dgm:t>
    </dgm:pt>
    <dgm:pt modelId="{3DC20AD6-A501-4244-8716-3830AC3D17D1}" type="parTrans" cxnId="{3B460C13-7861-4932-91F6-AE0CEB126462}">
      <dgm:prSet/>
      <dgm:spPr/>
      <dgm:t>
        <a:bodyPr/>
        <a:lstStyle/>
        <a:p>
          <a:endParaRPr lang="en-US"/>
        </a:p>
      </dgm:t>
    </dgm:pt>
    <dgm:pt modelId="{FF09C929-7E1F-42AE-98ED-3E695CC045C4}" type="sibTrans" cxnId="{3B460C13-7861-4932-91F6-AE0CEB126462}">
      <dgm:prSet/>
      <dgm:spPr/>
      <dgm:t>
        <a:bodyPr/>
        <a:lstStyle/>
        <a:p>
          <a:endParaRPr lang="en-US"/>
        </a:p>
      </dgm:t>
    </dgm:pt>
    <dgm:pt modelId="{01A85650-5B3F-49C4-B20C-A61F4111C2AC}" type="pres">
      <dgm:prSet presAssocID="{8CC8EE95-F856-41B1-B831-9ABB75B67807}" presName="Name0" presStyleCnt="0">
        <dgm:presLayoutVars>
          <dgm:chMax val="7"/>
          <dgm:chPref val="7"/>
          <dgm:dir/>
        </dgm:presLayoutVars>
      </dgm:prSet>
      <dgm:spPr/>
    </dgm:pt>
    <dgm:pt modelId="{F43A1798-5DFD-4A04-9459-95125124A2E1}" type="pres">
      <dgm:prSet presAssocID="{8CC8EE95-F856-41B1-B831-9ABB75B67807}" presName="Name1" presStyleCnt="0"/>
      <dgm:spPr/>
    </dgm:pt>
    <dgm:pt modelId="{5307BE25-6E29-4B50-B787-EF88296C99EF}" type="pres">
      <dgm:prSet presAssocID="{8CC8EE95-F856-41B1-B831-9ABB75B67807}" presName="cycle" presStyleCnt="0"/>
      <dgm:spPr/>
    </dgm:pt>
    <dgm:pt modelId="{7F299A2D-76E4-4007-9550-47ECFC956750}" type="pres">
      <dgm:prSet presAssocID="{8CC8EE95-F856-41B1-B831-9ABB75B67807}" presName="srcNode" presStyleLbl="node1" presStyleIdx="0" presStyleCnt="7"/>
      <dgm:spPr/>
    </dgm:pt>
    <dgm:pt modelId="{EA4C57B3-6C7D-48C4-8C5F-C83B19E467DD}" type="pres">
      <dgm:prSet presAssocID="{8CC8EE95-F856-41B1-B831-9ABB75B67807}" presName="conn" presStyleLbl="parChTrans1D2" presStyleIdx="0" presStyleCnt="1"/>
      <dgm:spPr/>
    </dgm:pt>
    <dgm:pt modelId="{2FABE036-97DF-41E4-BDAE-74A4BF7375E9}" type="pres">
      <dgm:prSet presAssocID="{8CC8EE95-F856-41B1-B831-9ABB75B67807}" presName="extraNode" presStyleLbl="node1" presStyleIdx="0" presStyleCnt="7"/>
      <dgm:spPr/>
    </dgm:pt>
    <dgm:pt modelId="{F6CBDAD7-8FA7-462B-86EE-E513754C8767}" type="pres">
      <dgm:prSet presAssocID="{8CC8EE95-F856-41B1-B831-9ABB75B67807}" presName="dstNode" presStyleLbl="node1" presStyleIdx="0" presStyleCnt="7"/>
      <dgm:spPr/>
    </dgm:pt>
    <dgm:pt modelId="{3153964A-DBE0-4FB0-99BC-6E39B3CDB3A9}" type="pres">
      <dgm:prSet presAssocID="{EE083340-2D59-4A44-9C95-ADA26531F9A1}" presName="text_1" presStyleLbl="node1" presStyleIdx="0" presStyleCnt="7">
        <dgm:presLayoutVars>
          <dgm:bulletEnabled val="1"/>
        </dgm:presLayoutVars>
      </dgm:prSet>
      <dgm:spPr/>
    </dgm:pt>
    <dgm:pt modelId="{6885BDF2-3A6B-488B-9068-757211AE1887}" type="pres">
      <dgm:prSet presAssocID="{EE083340-2D59-4A44-9C95-ADA26531F9A1}" presName="accent_1" presStyleCnt="0"/>
      <dgm:spPr/>
    </dgm:pt>
    <dgm:pt modelId="{E1A8F45D-51EA-49E1-9EC1-B49922CFE621}" type="pres">
      <dgm:prSet presAssocID="{EE083340-2D59-4A44-9C95-ADA26531F9A1}" presName="accentRepeatNode" presStyleLbl="solidFgAcc1" presStyleIdx="0" presStyleCnt="7"/>
      <dgm:spPr/>
    </dgm:pt>
    <dgm:pt modelId="{5D1DBA8E-9EA6-4560-8D05-9496954B9FCD}" type="pres">
      <dgm:prSet presAssocID="{ED3669C7-4250-48C1-8BE2-8F65CE1BF767}" presName="text_2" presStyleLbl="node1" presStyleIdx="1" presStyleCnt="7">
        <dgm:presLayoutVars>
          <dgm:bulletEnabled val="1"/>
        </dgm:presLayoutVars>
      </dgm:prSet>
      <dgm:spPr/>
    </dgm:pt>
    <dgm:pt modelId="{3258B93E-288B-4B82-B336-54BC65DF23B2}" type="pres">
      <dgm:prSet presAssocID="{ED3669C7-4250-48C1-8BE2-8F65CE1BF767}" presName="accent_2" presStyleCnt="0"/>
      <dgm:spPr/>
    </dgm:pt>
    <dgm:pt modelId="{A07477F5-46F8-4E04-A153-8CC54FB44DA4}" type="pres">
      <dgm:prSet presAssocID="{ED3669C7-4250-48C1-8BE2-8F65CE1BF767}" presName="accentRepeatNode" presStyleLbl="solidFgAcc1" presStyleIdx="1" presStyleCnt="7"/>
      <dgm:spPr/>
    </dgm:pt>
    <dgm:pt modelId="{1CF3B114-68BD-4E08-BAA1-A0B86EA6293B}" type="pres">
      <dgm:prSet presAssocID="{EE0D1235-5DD5-4B30-8CCE-DE91641F6EFF}" presName="text_3" presStyleLbl="node1" presStyleIdx="2" presStyleCnt="7">
        <dgm:presLayoutVars>
          <dgm:bulletEnabled val="1"/>
        </dgm:presLayoutVars>
      </dgm:prSet>
      <dgm:spPr/>
    </dgm:pt>
    <dgm:pt modelId="{BC173F4D-C0A6-4617-B491-31232E6085BC}" type="pres">
      <dgm:prSet presAssocID="{EE0D1235-5DD5-4B30-8CCE-DE91641F6EFF}" presName="accent_3" presStyleCnt="0"/>
      <dgm:spPr/>
    </dgm:pt>
    <dgm:pt modelId="{A51BCA2B-1604-444F-BE58-8739B6373613}" type="pres">
      <dgm:prSet presAssocID="{EE0D1235-5DD5-4B30-8CCE-DE91641F6EFF}" presName="accentRepeatNode" presStyleLbl="solidFgAcc1" presStyleIdx="2" presStyleCnt="7"/>
      <dgm:spPr/>
    </dgm:pt>
    <dgm:pt modelId="{90C6046F-EE0E-48FF-A485-137FEF8B1FBD}" type="pres">
      <dgm:prSet presAssocID="{2977BADF-8120-4DD5-A95F-9081B2A1D3D8}" presName="text_4" presStyleLbl="node1" presStyleIdx="3" presStyleCnt="7">
        <dgm:presLayoutVars>
          <dgm:bulletEnabled val="1"/>
        </dgm:presLayoutVars>
      </dgm:prSet>
      <dgm:spPr/>
    </dgm:pt>
    <dgm:pt modelId="{0A167F62-BE32-4D46-A41D-ABDF70240804}" type="pres">
      <dgm:prSet presAssocID="{2977BADF-8120-4DD5-A95F-9081B2A1D3D8}" presName="accent_4" presStyleCnt="0"/>
      <dgm:spPr/>
    </dgm:pt>
    <dgm:pt modelId="{EDF00F5F-E15D-4E81-AE62-BD4AE7A6348A}" type="pres">
      <dgm:prSet presAssocID="{2977BADF-8120-4DD5-A95F-9081B2A1D3D8}" presName="accentRepeatNode" presStyleLbl="solidFgAcc1" presStyleIdx="3" presStyleCnt="7"/>
      <dgm:spPr/>
    </dgm:pt>
    <dgm:pt modelId="{B4A29AE1-9132-467D-B96D-5F7F8FE0F80E}" type="pres">
      <dgm:prSet presAssocID="{7D2C6867-81E8-4399-99A4-E1F878D98D20}" presName="text_5" presStyleLbl="node1" presStyleIdx="4" presStyleCnt="7">
        <dgm:presLayoutVars>
          <dgm:bulletEnabled val="1"/>
        </dgm:presLayoutVars>
      </dgm:prSet>
      <dgm:spPr/>
    </dgm:pt>
    <dgm:pt modelId="{F1AE6312-D3A2-4EA8-AB0C-D5001E52B7AC}" type="pres">
      <dgm:prSet presAssocID="{7D2C6867-81E8-4399-99A4-E1F878D98D20}" presName="accent_5" presStyleCnt="0"/>
      <dgm:spPr/>
    </dgm:pt>
    <dgm:pt modelId="{86DCE1DC-D6B1-4DBA-8F89-51601B3B2FC6}" type="pres">
      <dgm:prSet presAssocID="{7D2C6867-81E8-4399-99A4-E1F878D98D20}" presName="accentRepeatNode" presStyleLbl="solidFgAcc1" presStyleIdx="4" presStyleCnt="7"/>
      <dgm:spPr/>
    </dgm:pt>
    <dgm:pt modelId="{8917ADA6-5E8E-4D1D-B2AF-C9A561B965A2}" type="pres">
      <dgm:prSet presAssocID="{30E69E95-82C1-4229-A75C-361B2DCC8879}" presName="text_6" presStyleLbl="node1" presStyleIdx="5" presStyleCnt="7">
        <dgm:presLayoutVars>
          <dgm:bulletEnabled val="1"/>
        </dgm:presLayoutVars>
      </dgm:prSet>
      <dgm:spPr/>
    </dgm:pt>
    <dgm:pt modelId="{AA821647-58AA-41FB-8512-B411F7D692F0}" type="pres">
      <dgm:prSet presAssocID="{30E69E95-82C1-4229-A75C-361B2DCC8879}" presName="accent_6" presStyleCnt="0"/>
      <dgm:spPr/>
    </dgm:pt>
    <dgm:pt modelId="{30F15415-2652-4A4F-B040-259047E3F1A7}" type="pres">
      <dgm:prSet presAssocID="{30E69E95-82C1-4229-A75C-361B2DCC8879}" presName="accentRepeatNode" presStyleLbl="solidFgAcc1" presStyleIdx="5" presStyleCnt="7"/>
      <dgm:spPr/>
    </dgm:pt>
    <dgm:pt modelId="{584EE960-B6EA-43DC-A9E4-D0F36DD0820C}" type="pres">
      <dgm:prSet presAssocID="{5FF38133-0CF4-442B-92E3-CDE395692B74}" presName="text_7" presStyleLbl="node1" presStyleIdx="6" presStyleCnt="7">
        <dgm:presLayoutVars>
          <dgm:bulletEnabled val="1"/>
        </dgm:presLayoutVars>
      </dgm:prSet>
      <dgm:spPr/>
    </dgm:pt>
    <dgm:pt modelId="{F6FB27C1-836E-4E64-9036-9DC128C74DEE}" type="pres">
      <dgm:prSet presAssocID="{5FF38133-0CF4-442B-92E3-CDE395692B74}" presName="accent_7" presStyleCnt="0"/>
      <dgm:spPr/>
    </dgm:pt>
    <dgm:pt modelId="{41600524-BDD4-46B0-9033-5A6EE39D3C32}" type="pres">
      <dgm:prSet presAssocID="{5FF38133-0CF4-442B-92E3-CDE395692B74}" presName="accentRepeatNode" presStyleLbl="solidFgAcc1" presStyleIdx="6" presStyleCnt="7"/>
      <dgm:spPr/>
    </dgm:pt>
  </dgm:ptLst>
  <dgm:cxnLst>
    <dgm:cxn modelId="{27123D01-857B-45DF-8EEE-10103E65DFA2}" type="presOf" srcId="{5FF38133-0CF4-442B-92E3-CDE395692B74}" destId="{584EE960-B6EA-43DC-A9E4-D0F36DD0820C}" srcOrd="0" destOrd="0" presId="urn:microsoft.com/office/officeart/2008/layout/VerticalCurvedList"/>
    <dgm:cxn modelId="{08CDBC07-15C2-4EA9-966D-5CF388EDFB1A}" type="presOf" srcId="{8CC8EE95-F856-41B1-B831-9ABB75B67807}" destId="{01A85650-5B3F-49C4-B20C-A61F4111C2AC}" srcOrd="0" destOrd="0" presId="urn:microsoft.com/office/officeart/2008/layout/VerticalCurvedList"/>
    <dgm:cxn modelId="{3B460C13-7861-4932-91F6-AE0CEB126462}" srcId="{8CC8EE95-F856-41B1-B831-9ABB75B67807}" destId="{EE0D1235-5DD5-4B30-8CCE-DE91641F6EFF}" srcOrd="2" destOrd="0" parTransId="{3DC20AD6-A501-4244-8716-3830AC3D17D1}" sibTransId="{FF09C929-7E1F-42AE-98ED-3E695CC045C4}"/>
    <dgm:cxn modelId="{816C3229-727D-4CC4-992D-095F0E8006D7}" srcId="{8CC8EE95-F856-41B1-B831-9ABB75B67807}" destId="{30E69E95-82C1-4229-A75C-361B2DCC8879}" srcOrd="5" destOrd="0" parTransId="{F982D2FC-8DCB-4EF1-AEFC-93D9964E6EDC}" sibTransId="{3F062686-CE28-4EE6-86F7-B82759FA9C6F}"/>
    <dgm:cxn modelId="{464EF62C-2225-41E9-ACBA-5AEA1849E592}" type="presOf" srcId="{30E69E95-82C1-4229-A75C-361B2DCC8879}" destId="{8917ADA6-5E8E-4D1D-B2AF-C9A561B965A2}" srcOrd="0" destOrd="0" presId="urn:microsoft.com/office/officeart/2008/layout/VerticalCurvedList"/>
    <dgm:cxn modelId="{8543202F-665C-48B2-8F82-1227E3D52039}" type="presOf" srcId="{C280A6E1-4D84-4625-BF1A-CFE12026C176}" destId="{EA4C57B3-6C7D-48C4-8C5F-C83B19E467DD}" srcOrd="0" destOrd="0" presId="urn:microsoft.com/office/officeart/2008/layout/VerticalCurvedList"/>
    <dgm:cxn modelId="{39B70735-4708-47E2-9FDC-35719DBF2909}" srcId="{8CC8EE95-F856-41B1-B831-9ABB75B67807}" destId="{5FF38133-0CF4-442B-92E3-CDE395692B74}" srcOrd="6" destOrd="0" parTransId="{CF2993F0-8947-42C9-99B1-118E0178B324}" sibTransId="{93762574-2E05-4674-8777-B66D1526FC2C}"/>
    <dgm:cxn modelId="{3B42BF5D-6548-4775-B89F-D77894B9767B}" type="presOf" srcId="{EE083340-2D59-4A44-9C95-ADA26531F9A1}" destId="{3153964A-DBE0-4FB0-99BC-6E39B3CDB3A9}" srcOrd="0" destOrd="0" presId="urn:microsoft.com/office/officeart/2008/layout/VerticalCurvedList"/>
    <dgm:cxn modelId="{AA1D7487-1801-4385-82FB-FA27492BFBCC}" srcId="{8CC8EE95-F856-41B1-B831-9ABB75B67807}" destId="{ED3669C7-4250-48C1-8BE2-8F65CE1BF767}" srcOrd="1" destOrd="0" parTransId="{BAB624D5-CCD6-4763-88C1-FB574A331E62}" sibTransId="{BEBDE0EF-239D-419C-AC10-439484BB740D}"/>
    <dgm:cxn modelId="{4DF21493-2554-4553-9121-9FDB0494B863}" srcId="{8CC8EE95-F856-41B1-B831-9ABB75B67807}" destId="{7D2C6867-81E8-4399-99A4-E1F878D98D20}" srcOrd="4" destOrd="0" parTransId="{A939F0EC-1AD0-4CED-9622-34901C4B19AA}" sibTransId="{6C0A54A4-A1EC-49A8-B9F4-363503A25D7A}"/>
    <dgm:cxn modelId="{4CC29693-B7F0-4081-8C6C-1E67E377AB8E}" type="presOf" srcId="{2977BADF-8120-4DD5-A95F-9081B2A1D3D8}" destId="{90C6046F-EE0E-48FF-A485-137FEF8B1FBD}" srcOrd="0" destOrd="0" presId="urn:microsoft.com/office/officeart/2008/layout/VerticalCurvedList"/>
    <dgm:cxn modelId="{D406F999-D552-4B77-9299-6E09EC4BFFD9}" type="presOf" srcId="{7D2C6867-81E8-4399-99A4-E1F878D98D20}" destId="{B4A29AE1-9132-467D-B96D-5F7F8FE0F80E}" srcOrd="0" destOrd="0" presId="urn:microsoft.com/office/officeart/2008/layout/VerticalCurvedList"/>
    <dgm:cxn modelId="{B4A2B8A5-7EC2-40BD-A208-80C61AA9EEC6}" srcId="{8CC8EE95-F856-41B1-B831-9ABB75B67807}" destId="{2977BADF-8120-4DD5-A95F-9081B2A1D3D8}" srcOrd="3" destOrd="0" parTransId="{E7D9F8E1-BE6F-4DD7-BD5A-128F87D599EC}" sibTransId="{688C0E32-0A33-453E-84E1-A0AD091797C1}"/>
    <dgm:cxn modelId="{7CBB23B8-C298-411B-8CBC-A43517506C7E}" srcId="{8CC8EE95-F856-41B1-B831-9ABB75B67807}" destId="{EE083340-2D59-4A44-9C95-ADA26531F9A1}" srcOrd="0" destOrd="0" parTransId="{C640B5B6-C3AA-4CF5-A886-818E812830FA}" sibTransId="{C280A6E1-4D84-4625-BF1A-CFE12026C176}"/>
    <dgm:cxn modelId="{41E9B0E9-4DE5-4958-8992-D4815A668FEB}" type="presOf" srcId="{ED3669C7-4250-48C1-8BE2-8F65CE1BF767}" destId="{5D1DBA8E-9EA6-4560-8D05-9496954B9FCD}" srcOrd="0" destOrd="0" presId="urn:microsoft.com/office/officeart/2008/layout/VerticalCurvedList"/>
    <dgm:cxn modelId="{7E2A08FA-934A-4BA8-B6D8-4B1F331C9EC3}" type="presOf" srcId="{EE0D1235-5DD5-4B30-8CCE-DE91641F6EFF}" destId="{1CF3B114-68BD-4E08-BAA1-A0B86EA6293B}" srcOrd="0" destOrd="0" presId="urn:microsoft.com/office/officeart/2008/layout/VerticalCurvedList"/>
    <dgm:cxn modelId="{D41081DE-4505-400A-8C48-C49336E1215A}" type="presParOf" srcId="{01A85650-5B3F-49C4-B20C-A61F4111C2AC}" destId="{F43A1798-5DFD-4A04-9459-95125124A2E1}" srcOrd="0" destOrd="0" presId="urn:microsoft.com/office/officeart/2008/layout/VerticalCurvedList"/>
    <dgm:cxn modelId="{5B6066A3-7181-4ABA-B736-E80CAA2E7942}" type="presParOf" srcId="{F43A1798-5DFD-4A04-9459-95125124A2E1}" destId="{5307BE25-6E29-4B50-B787-EF88296C99EF}" srcOrd="0" destOrd="0" presId="urn:microsoft.com/office/officeart/2008/layout/VerticalCurvedList"/>
    <dgm:cxn modelId="{3692ED63-A92C-49B8-9210-E55BDF276AA9}" type="presParOf" srcId="{5307BE25-6E29-4B50-B787-EF88296C99EF}" destId="{7F299A2D-76E4-4007-9550-47ECFC956750}" srcOrd="0" destOrd="0" presId="urn:microsoft.com/office/officeart/2008/layout/VerticalCurvedList"/>
    <dgm:cxn modelId="{85D49643-602F-41DD-90D9-6EA02DBD049B}" type="presParOf" srcId="{5307BE25-6E29-4B50-B787-EF88296C99EF}" destId="{EA4C57B3-6C7D-48C4-8C5F-C83B19E467DD}" srcOrd="1" destOrd="0" presId="urn:microsoft.com/office/officeart/2008/layout/VerticalCurvedList"/>
    <dgm:cxn modelId="{D299353C-1F9E-41E9-A5E0-04059085995C}" type="presParOf" srcId="{5307BE25-6E29-4B50-B787-EF88296C99EF}" destId="{2FABE036-97DF-41E4-BDAE-74A4BF7375E9}" srcOrd="2" destOrd="0" presId="urn:microsoft.com/office/officeart/2008/layout/VerticalCurvedList"/>
    <dgm:cxn modelId="{5CA736C0-CF3B-4F08-B4D2-629C0C08CE79}" type="presParOf" srcId="{5307BE25-6E29-4B50-B787-EF88296C99EF}" destId="{F6CBDAD7-8FA7-462B-86EE-E513754C8767}" srcOrd="3" destOrd="0" presId="urn:microsoft.com/office/officeart/2008/layout/VerticalCurvedList"/>
    <dgm:cxn modelId="{013B43A2-BDA5-4D83-ABDB-DE7563E41C79}" type="presParOf" srcId="{F43A1798-5DFD-4A04-9459-95125124A2E1}" destId="{3153964A-DBE0-4FB0-99BC-6E39B3CDB3A9}" srcOrd="1" destOrd="0" presId="urn:microsoft.com/office/officeart/2008/layout/VerticalCurvedList"/>
    <dgm:cxn modelId="{F51F1CF8-4FC9-4A1D-A609-DB94130C4777}" type="presParOf" srcId="{F43A1798-5DFD-4A04-9459-95125124A2E1}" destId="{6885BDF2-3A6B-488B-9068-757211AE1887}" srcOrd="2" destOrd="0" presId="urn:microsoft.com/office/officeart/2008/layout/VerticalCurvedList"/>
    <dgm:cxn modelId="{7AE06B0B-B3B7-45D7-934D-85BC0561ACC5}" type="presParOf" srcId="{6885BDF2-3A6B-488B-9068-757211AE1887}" destId="{E1A8F45D-51EA-49E1-9EC1-B49922CFE621}" srcOrd="0" destOrd="0" presId="urn:microsoft.com/office/officeart/2008/layout/VerticalCurvedList"/>
    <dgm:cxn modelId="{8BA77E72-0E3A-4CD2-B28F-EE6DB4B1FC11}" type="presParOf" srcId="{F43A1798-5DFD-4A04-9459-95125124A2E1}" destId="{5D1DBA8E-9EA6-4560-8D05-9496954B9FCD}" srcOrd="3" destOrd="0" presId="urn:microsoft.com/office/officeart/2008/layout/VerticalCurvedList"/>
    <dgm:cxn modelId="{199BDC95-4CED-4D8C-A458-B01BAE9CB60A}" type="presParOf" srcId="{F43A1798-5DFD-4A04-9459-95125124A2E1}" destId="{3258B93E-288B-4B82-B336-54BC65DF23B2}" srcOrd="4" destOrd="0" presId="urn:microsoft.com/office/officeart/2008/layout/VerticalCurvedList"/>
    <dgm:cxn modelId="{1FEC3DD7-5FCE-4AB3-9F69-42185520FF79}" type="presParOf" srcId="{3258B93E-288B-4B82-B336-54BC65DF23B2}" destId="{A07477F5-46F8-4E04-A153-8CC54FB44DA4}" srcOrd="0" destOrd="0" presId="urn:microsoft.com/office/officeart/2008/layout/VerticalCurvedList"/>
    <dgm:cxn modelId="{57ACDD99-A3DE-4F39-88DF-A5C9490A0B9F}" type="presParOf" srcId="{F43A1798-5DFD-4A04-9459-95125124A2E1}" destId="{1CF3B114-68BD-4E08-BAA1-A0B86EA6293B}" srcOrd="5" destOrd="0" presId="urn:microsoft.com/office/officeart/2008/layout/VerticalCurvedList"/>
    <dgm:cxn modelId="{3C51F1A8-0C7F-4BE7-B406-BDC0C299505D}" type="presParOf" srcId="{F43A1798-5DFD-4A04-9459-95125124A2E1}" destId="{BC173F4D-C0A6-4617-B491-31232E6085BC}" srcOrd="6" destOrd="0" presId="urn:microsoft.com/office/officeart/2008/layout/VerticalCurvedList"/>
    <dgm:cxn modelId="{5B579C3E-A862-4F63-BBEA-C1A42EBC80FF}" type="presParOf" srcId="{BC173F4D-C0A6-4617-B491-31232E6085BC}" destId="{A51BCA2B-1604-444F-BE58-8739B6373613}" srcOrd="0" destOrd="0" presId="urn:microsoft.com/office/officeart/2008/layout/VerticalCurvedList"/>
    <dgm:cxn modelId="{85443A66-5B09-4F43-BD7D-96259F8A5623}" type="presParOf" srcId="{F43A1798-5DFD-4A04-9459-95125124A2E1}" destId="{90C6046F-EE0E-48FF-A485-137FEF8B1FBD}" srcOrd="7" destOrd="0" presId="urn:microsoft.com/office/officeart/2008/layout/VerticalCurvedList"/>
    <dgm:cxn modelId="{E9C436B0-4CA5-49B8-BD2E-136E9E5AC3B5}" type="presParOf" srcId="{F43A1798-5DFD-4A04-9459-95125124A2E1}" destId="{0A167F62-BE32-4D46-A41D-ABDF70240804}" srcOrd="8" destOrd="0" presId="urn:microsoft.com/office/officeart/2008/layout/VerticalCurvedList"/>
    <dgm:cxn modelId="{2C96656C-5927-4999-B6FC-256A999A9ED6}" type="presParOf" srcId="{0A167F62-BE32-4D46-A41D-ABDF70240804}" destId="{EDF00F5F-E15D-4E81-AE62-BD4AE7A6348A}" srcOrd="0" destOrd="0" presId="urn:microsoft.com/office/officeart/2008/layout/VerticalCurvedList"/>
    <dgm:cxn modelId="{C44AEDB4-2558-4D35-B376-FECB715CBBFA}" type="presParOf" srcId="{F43A1798-5DFD-4A04-9459-95125124A2E1}" destId="{B4A29AE1-9132-467D-B96D-5F7F8FE0F80E}" srcOrd="9" destOrd="0" presId="urn:microsoft.com/office/officeart/2008/layout/VerticalCurvedList"/>
    <dgm:cxn modelId="{0343FB30-56CD-4C4B-B63C-17CDCDB08DA4}" type="presParOf" srcId="{F43A1798-5DFD-4A04-9459-95125124A2E1}" destId="{F1AE6312-D3A2-4EA8-AB0C-D5001E52B7AC}" srcOrd="10" destOrd="0" presId="urn:microsoft.com/office/officeart/2008/layout/VerticalCurvedList"/>
    <dgm:cxn modelId="{5A4EFBD6-4845-4FA1-AF77-5C429DD22691}" type="presParOf" srcId="{F1AE6312-D3A2-4EA8-AB0C-D5001E52B7AC}" destId="{86DCE1DC-D6B1-4DBA-8F89-51601B3B2FC6}" srcOrd="0" destOrd="0" presId="urn:microsoft.com/office/officeart/2008/layout/VerticalCurvedList"/>
    <dgm:cxn modelId="{89101A18-482E-4DF1-AC50-241504DE829C}" type="presParOf" srcId="{F43A1798-5DFD-4A04-9459-95125124A2E1}" destId="{8917ADA6-5E8E-4D1D-B2AF-C9A561B965A2}" srcOrd="11" destOrd="0" presId="urn:microsoft.com/office/officeart/2008/layout/VerticalCurvedList"/>
    <dgm:cxn modelId="{F743917E-476E-4AAC-9556-F7F52EE19C48}" type="presParOf" srcId="{F43A1798-5DFD-4A04-9459-95125124A2E1}" destId="{AA821647-58AA-41FB-8512-B411F7D692F0}" srcOrd="12" destOrd="0" presId="urn:microsoft.com/office/officeart/2008/layout/VerticalCurvedList"/>
    <dgm:cxn modelId="{66D14811-B1A9-477D-BA21-6FEDEBAA6C38}" type="presParOf" srcId="{AA821647-58AA-41FB-8512-B411F7D692F0}" destId="{30F15415-2652-4A4F-B040-259047E3F1A7}" srcOrd="0" destOrd="0" presId="urn:microsoft.com/office/officeart/2008/layout/VerticalCurvedList"/>
    <dgm:cxn modelId="{A02E2FFB-A554-4992-8026-425E88CC0FAF}" type="presParOf" srcId="{F43A1798-5DFD-4A04-9459-95125124A2E1}" destId="{584EE960-B6EA-43DC-A9E4-D0F36DD0820C}" srcOrd="13" destOrd="0" presId="urn:microsoft.com/office/officeart/2008/layout/VerticalCurvedList"/>
    <dgm:cxn modelId="{88B17C82-9C4F-4699-BF5C-CFF4C58FB659}" type="presParOf" srcId="{F43A1798-5DFD-4A04-9459-95125124A2E1}" destId="{F6FB27C1-836E-4E64-9036-9DC128C74DEE}" srcOrd="14" destOrd="0" presId="urn:microsoft.com/office/officeart/2008/layout/VerticalCurvedList"/>
    <dgm:cxn modelId="{A341963A-9308-4EE0-91D5-C3E0C41F6989}" type="presParOf" srcId="{F6FB27C1-836E-4E64-9036-9DC128C74DEE}" destId="{41600524-BDD4-46B0-9033-5A6EE39D3C32}"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E0825-3CE6-488A-9487-F55AE40E4C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F1A2E7-C071-487F-A5F0-5F630B2199C3}">
      <dgm:prSet custT="1"/>
      <dgm:spPr/>
      <dgm:t>
        <a:bodyPr/>
        <a:lstStyle/>
        <a:p>
          <a:pPr algn="ctr"/>
          <a:r>
            <a:rPr lang="en-US" sz="3600" dirty="0"/>
            <a:t>Causes of Inappetence</a:t>
          </a:r>
        </a:p>
      </dgm:t>
    </dgm:pt>
    <dgm:pt modelId="{25164620-7244-42CB-93CC-A95E35F7DCCB}" type="parTrans" cxnId="{0A774827-6865-4BFD-86B2-37257C1F1C51}">
      <dgm:prSet/>
      <dgm:spPr/>
      <dgm:t>
        <a:bodyPr/>
        <a:lstStyle/>
        <a:p>
          <a:endParaRPr lang="en-US"/>
        </a:p>
      </dgm:t>
    </dgm:pt>
    <dgm:pt modelId="{78124661-9ADA-4423-975D-9AF685A23B1A}" type="sibTrans" cxnId="{0A774827-6865-4BFD-86B2-37257C1F1C51}">
      <dgm:prSet/>
      <dgm:spPr/>
      <dgm:t>
        <a:bodyPr/>
        <a:lstStyle/>
        <a:p>
          <a:endParaRPr lang="en-US"/>
        </a:p>
      </dgm:t>
    </dgm:pt>
    <dgm:pt modelId="{C54E5F9B-539F-46F4-9FDC-9B93805358F9}" type="pres">
      <dgm:prSet presAssocID="{CC4E0825-3CE6-488A-9487-F55AE40E4CD5}" presName="linear" presStyleCnt="0">
        <dgm:presLayoutVars>
          <dgm:animLvl val="lvl"/>
          <dgm:resizeHandles val="exact"/>
        </dgm:presLayoutVars>
      </dgm:prSet>
      <dgm:spPr/>
    </dgm:pt>
    <dgm:pt modelId="{26220B02-13AB-40E5-AA62-6F2091FED470}" type="pres">
      <dgm:prSet presAssocID="{EAF1A2E7-C071-487F-A5F0-5F630B2199C3}" presName="parentText" presStyleLbl="node1" presStyleIdx="0" presStyleCnt="1" custAng="0" custScaleX="87403" custScaleY="119455" custLinFactNeighborX="-24426" custLinFactNeighborY="-62469">
        <dgm:presLayoutVars>
          <dgm:chMax val="0"/>
          <dgm:bulletEnabled val="1"/>
        </dgm:presLayoutVars>
      </dgm:prSet>
      <dgm:spPr/>
    </dgm:pt>
  </dgm:ptLst>
  <dgm:cxnLst>
    <dgm:cxn modelId="{0A774827-6865-4BFD-86B2-37257C1F1C51}" srcId="{CC4E0825-3CE6-488A-9487-F55AE40E4CD5}" destId="{EAF1A2E7-C071-487F-A5F0-5F630B2199C3}" srcOrd="0" destOrd="0" parTransId="{25164620-7244-42CB-93CC-A95E35F7DCCB}" sibTransId="{78124661-9ADA-4423-975D-9AF685A23B1A}"/>
    <dgm:cxn modelId="{870B9D9D-73C1-4B32-B903-0FEF4A23FCEC}" type="presOf" srcId="{CC4E0825-3CE6-488A-9487-F55AE40E4CD5}" destId="{C54E5F9B-539F-46F4-9FDC-9B93805358F9}" srcOrd="0" destOrd="0" presId="urn:microsoft.com/office/officeart/2005/8/layout/vList2"/>
    <dgm:cxn modelId="{B91D9F9E-1CF4-4AC3-9247-7FA57C9ECECC}" type="presOf" srcId="{EAF1A2E7-C071-487F-A5F0-5F630B2199C3}" destId="{26220B02-13AB-40E5-AA62-6F2091FED470}" srcOrd="0" destOrd="0" presId="urn:microsoft.com/office/officeart/2005/8/layout/vList2"/>
    <dgm:cxn modelId="{66744EB3-FB66-496B-9FC1-591A9C2EDF0E}" type="presParOf" srcId="{C54E5F9B-539F-46F4-9FDC-9B93805358F9}" destId="{26220B02-13AB-40E5-AA62-6F2091FED470}"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220112-06DB-4956-B0ED-777C8278437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2E1E043-1C50-4D7E-B858-99339600B28A}">
      <dgm:prSet/>
      <dgm:spPr/>
      <dgm:t>
        <a:bodyPr/>
        <a:lstStyle/>
        <a:p>
          <a:endParaRPr lang="en-US"/>
        </a:p>
      </dgm:t>
    </dgm:pt>
    <dgm:pt modelId="{2FFD1CD6-B788-485F-8A44-877AE59F7D4F}" type="parTrans" cxnId="{390CA77B-DDB7-44A4-A9A2-098EBCD4DFDE}">
      <dgm:prSet/>
      <dgm:spPr/>
      <dgm:t>
        <a:bodyPr/>
        <a:lstStyle/>
        <a:p>
          <a:endParaRPr lang="en-US"/>
        </a:p>
      </dgm:t>
    </dgm:pt>
    <dgm:pt modelId="{BAB11018-7449-4038-B583-6CD01C56F69C}" type="sibTrans" cxnId="{390CA77B-DDB7-44A4-A9A2-098EBCD4DFDE}">
      <dgm:prSet/>
      <dgm:spPr/>
      <dgm:t>
        <a:bodyPr/>
        <a:lstStyle/>
        <a:p>
          <a:endParaRPr lang="en-US"/>
        </a:p>
      </dgm:t>
    </dgm:pt>
    <dgm:pt modelId="{4315E291-F00E-4584-93A9-E58ECACE0F20}">
      <dgm:prSet/>
      <dgm:spPr/>
      <dgm:t>
        <a:bodyPr/>
        <a:lstStyle/>
        <a:p>
          <a:r>
            <a:rPr lang="en-US" dirty="0"/>
            <a:t>Decreased food intake and poor recovery from illness</a:t>
          </a:r>
        </a:p>
      </dgm:t>
    </dgm:pt>
    <dgm:pt modelId="{7D0CF649-23F3-42CE-933A-C2E84DF4F1C5}" type="parTrans" cxnId="{A0FA743A-064B-489B-AE9A-AA09763301E7}">
      <dgm:prSet/>
      <dgm:spPr/>
      <dgm:t>
        <a:bodyPr/>
        <a:lstStyle/>
        <a:p>
          <a:endParaRPr lang="en-US"/>
        </a:p>
      </dgm:t>
    </dgm:pt>
    <dgm:pt modelId="{4103E886-80E0-476C-B5B1-44FBA3FA3FCA}" type="sibTrans" cxnId="{A0FA743A-064B-489B-AE9A-AA09763301E7}">
      <dgm:prSet/>
      <dgm:spPr/>
      <dgm:t>
        <a:bodyPr/>
        <a:lstStyle/>
        <a:p>
          <a:endParaRPr lang="en-US"/>
        </a:p>
      </dgm:t>
    </dgm:pt>
    <dgm:pt modelId="{FBDEBF9E-A795-4B4B-8730-3FC76D2766BA}">
      <dgm:prSet/>
      <dgm:spPr/>
      <dgm:t>
        <a:bodyPr/>
        <a:lstStyle/>
        <a:p>
          <a:r>
            <a:rPr lang="en-US" dirty="0"/>
            <a:t>Negative emotional state</a:t>
          </a:r>
        </a:p>
      </dgm:t>
    </dgm:pt>
    <dgm:pt modelId="{ABB73436-4034-4416-8845-B099031FDE3B}" type="parTrans" cxnId="{BCBF695C-606C-4F18-8B2D-01C9E71B1070}">
      <dgm:prSet/>
      <dgm:spPr/>
      <dgm:t>
        <a:bodyPr/>
        <a:lstStyle/>
        <a:p>
          <a:endParaRPr lang="en-US"/>
        </a:p>
      </dgm:t>
    </dgm:pt>
    <dgm:pt modelId="{B6B51CA9-A37F-429D-8C6D-ADD69330D723}" type="sibTrans" cxnId="{BCBF695C-606C-4F18-8B2D-01C9E71B1070}">
      <dgm:prSet/>
      <dgm:spPr/>
      <dgm:t>
        <a:bodyPr/>
        <a:lstStyle/>
        <a:p>
          <a:endParaRPr lang="en-US"/>
        </a:p>
      </dgm:t>
    </dgm:pt>
    <dgm:pt modelId="{0FEE36EA-E0B6-41C8-A363-499ABA8E7F61}">
      <dgm:prSet/>
      <dgm:spPr/>
      <dgm:t>
        <a:bodyPr/>
        <a:lstStyle/>
        <a:p>
          <a:r>
            <a:rPr lang="en-US" dirty="0"/>
            <a:t>High emotional arousal </a:t>
          </a:r>
        </a:p>
      </dgm:t>
    </dgm:pt>
    <dgm:pt modelId="{242AD98E-5908-4C4B-8E72-D48FDBF87567}" type="parTrans" cxnId="{CC0FA3E1-2404-4F6D-A702-5C3472887516}">
      <dgm:prSet/>
      <dgm:spPr/>
      <dgm:t>
        <a:bodyPr/>
        <a:lstStyle/>
        <a:p>
          <a:endParaRPr lang="en-US"/>
        </a:p>
      </dgm:t>
    </dgm:pt>
    <dgm:pt modelId="{F1D20A54-6F45-4B85-A281-FF7B1A37C0EA}" type="sibTrans" cxnId="{CC0FA3E1-2404-4F6D-A702-5C3472887516}">
      <dgm:prSet/>
      <dgm:spPr/>
      <dgm:t>
        <a:bodyPr/>
        <a:lstStyle/>
        <a:p>
          <a:endParaRPr lang="en-US"/>
        </a:p>
      </dgm:t>
    </dgm:pt>
    <dgm:pt modelId="{23702822-4CC8-44F0-8735-A3CD0D90D679}">
      <dgm:prSet/>
      <dgm:spPr/>
      <dgm:t>
        <a:bodyPr/>
        <a:lstStyle/>
        <a:p>
          <a:r>
            <a:rPr lang="en-US" dirty="0"/>
            <a:t>Distress</a:t>
          </a:r>
        </a:p>
      </dgm:t>
    </dgm:pt>
    <dgm:pt modelId="{DFACA912-9D8C-4E27-AFA4-B56C8EA59E93}" type="parTrans" cxnId="{D7EC87A7-8071-48D7-85F9-C3A0FBFB3DCA}">
      <dgm:prSet/>
      <dgm:spPr/>
      <dgm:t>
        <a:bodyPr/>
        <a:lstStyle/>
        <a:p>
          <a:endParaRPr lang="en-US"/>
        </a:p>
      </dgm:t>
    </dgm:pt>
    <dgm:pt modelId="{E69CAEF8-4B00-42C3-A6C1-2E2076C0DF63}" type="sibTrans" cxnId="{D7EC87A7-8071-48D7-85F9-C3A0FBFB3DCA}">
      <dgm:prSet/>
      <dgm:spPr/>
      <dgm:t>
        <a:bodyPr/>
        <a:lstStyle/>
        <a:p>
          <a:endParaRPr lang="en-US"/>
        </a:p>
      </dgm:t>
    </dgm:pt>
    <dgm:pt modelId="{AD7E21B7-9111-4024-86EE-28E4EF019A17}" type="pres">
      <dgm:prSet presAssocID="{8D220112-06DB-4956-B0ED-777C8278437A}" presName="composite" presStyleCnt="0">
        <dgm:presLayoutVars>
          <dgm:chMax val="1"/>
          <dgm:dir/>
          <dgm:resizeHandles val="exact"/>
        </dgm:presLayoutVars>
      </dgm:prSet>
      <dgm:spPr/>
    </dgm:pt>
    <dgm:pt modelId="{87BA4D24-CBBC-4047-8822-063D597D26B7}" type="pres">
      <dgm:prSet presAssocID="{8D220112-06DB-4956-B0ED-777C8278437A}" presName="radial" presStyleCnt="0">
        <dgm:presLayoutVars>
          <dgm:animLvl val="ctr"/>
        </dgm:presLayoutVars>
      </dgm:prSet>
      <dgm:spPr/>
    </dgm:pt>
    <dgm:pt modelId="{D00543EB-CC4F-4B76-BF7C-5B2E66E98FFA}" type="pres">
      <dgm:prSet presAssocID="{4315E291-F00E-4584-93A9-E58ECACE0F20}" presName="centerShape" presStyleLbl="vennNode1" presStyleIdx="0" presStyleCnt="4"/>
      <dgm:spPr/>
    </dgm:pt>
    <dgm:pt modelId="{6EC8B24A-B8DA-4BB0-B8B0-3D296102613A}" type="pres">
      <dgm:prSet presAssocID="{23702822-4CC8-44F0-8735-A3CD0D90D679}" presName="node" presStyleLbl="vennNode1" presStyleIdx="1" presStyleCnt="4">
        <dgm:presLayoutVars>
          <dgm:bulletEnabled val="1"/>
        </dgm:presLayoutVars>
      </dgm:prSet>
      <dgm:spPr/>
    </dgm:pt>
    <dgm:pt modelId="{C0E99486-CB03-44F4-9CB7-548365600E80}" type="pres">
      <dgm:prSet presAssocID="{FBDEBF9E-A795-4B4B-8730-3FC76D2766BA}" presName="node" presStyleLbl="vennNode1" presStyleIdx="2" presStyleCnt="4">
        <dgm:presLayoutVars>
          <dgm:bulletEnabled val="1"/>
        </dgm:presLayoutVars>
      </dgm:prSet>
      <dgm:spPr/>
    </dgm:pt>
    <dgm:pt modelId="{AAF272B8-897F-4226-8537-5977FD8E9D36}" type="pres">
      <dgm:prSet presAssocID="{0FEE36EA-E0B6-41C8-A363-499ABA8E7F61}" presName="node" presStyleLbl="vennNode1" presStyleIdx="3" presStyleCnt="4">
        <dgm:presLayoutVars>
          <dgm:bulletEnabled val="1"/>
        </dgm:presLayoutVars>
      </dgm:prSet>
      <dgm:spPr/>
    </dgm:pt>
  </dgm:ptLst>
  <dgm:cxnLst>
    <dgm:cxn modelId="{A0FA743A-064B-489B-AE9A-AA09763301E7}" srcId="{8D220112-06DB-4956-B0ED-777C8278437A}" destId="{4315E291-F00E-4584-93A9-E58ECACE0F20}" srcOrd="0" destOrd="0" parTransId="{7D0CF649-23F3-42CE-933A-C2E84DF4F1C5}" sibTransId="{4103E886-80E0-476C-B5B1-44FBA3FA3FCA}"/>
    <dgm:cxn modelId="{BCBF695C-606C-4F18-8B2D-01C9E71B1070}" srcId="{4315E291-F00E-4584-93A9-E58ECACE0F20}" destId="{FBDEBF9E-A795-4B4B-8730-3FC76D2766BA}" srcOrd="1" destOrd="0" parTransId="{ABB73436-4034-4416-8845-B099031FDE3B}" sibTransId="{B6B51CA9-A37F-429D-8C6D-ADD69330D723}"/>
    <dgm:cxn modelId="{C7FF4362-202E-4090-9AF6-C34C126B1521}" type="presOf" srcId="{0FEE36EA-E0B6-41C8-A363-499ABA8E7F61}" destId="{AAF272B8-897F-4226-8537-5977FD8E9D36}" srcOrd="0" destOrd="0" presId="urn:microsoft.com/office/officeart/2005/8/layout/radial3"/>
    <dgm:cxn modelId="{5DF78551-0CBD-40A4-A180-8B994612499D}" type="presOf" srcId="{FBDEBF9E-A795-4B4B-8730-3FC76D2766BA}" destId="{C0E99486-CB03-44F4-9CB7-548365600E80}" srcOrd="0" destOrd="0" presId="urn:microsoft.com/office/officeart/2005/8/layout/radial3"/>
    <dgm:cxn modelId="{390CA77B-DDB7-44A4-A9A2-098EBCD4DFDE}" srcId="{8D220112-06DB-4956-B0ED-777C8278437A}" destId="{52E1E043-1C50-4D7E-B858-99339600B28A}" srcOrd="1" destOrd="0" parTransId="{2FFD1CD6-B788-485F-8A44-877AE59F7D4F}" sibTransId="{BAB11018-7449-4038-B583-6CD01C56F69C}"/>
    <dgm:cxn modelId="{D7EC87A7-8071-48D7-85F9-C3A0FBFB3DCA}" srcId="{4315E291-F00E-4584-93A9-E58ECACE0F20}" destId="{23702822-4CC8-44F0-8735-A3CD0D90D679}" srcOrd="0" destOrd="0" parTransId="{DFACA912-9D8C-4E27-AFA4-B56C8EA59E93}" sibTransId="{E69CAEF8-4B00-42C3-A6C1-2E2076C0DF63}"/>
    <dgm:cxn modelId="{225031BD-245C-49E7-8EC4-2D3CBDD6957C}" type="presOf" srcId="{4315E291-F00E-4584-93A9-E58ECACE0F20}" destId="{D00543EB-CC4F-4B76-BF7C-5B2E66E98FFA}" srcOrd="0" destOrd="0" presId="urn:microsoft.com/office/officeart/2005/8/layout/radial3"/>
    <dgm:cxn modelId="{7DF3CCCF-DC9F-428B-8A82-DB44DB64BC7D}" type="presOf" srcId="{8D220112-06DB-4956-B0ED-777C8278437A}" destId="{AD7E21B7-9111-4024-86EE-28E4EF019A17}" srcOrd="0" destOrd="0" presId="urn:microsoft.com/office/officeart/2005/8/layout/radial3"/>
    <dgm:cxn modelId="{EBEA6FDF-29F8-443F-A593-F1F4DBCD985D}" type="presOf" srcId="{23702822-4CC8-44F0-8735-A3CD0D90D679}" destId="{6EC8B24A-B8DA-4BB0-B8B0-3D296102613A}" srcOrd="0" destOrd="0" presId="urn:microsoft.com/office/officeart/2005/8/layout/radial3"/>
    <dgm:cxn modelId="{CC0FA3E1-2404-4F6D-A702-5C3472887516}" srcId="{4315E291-F00E-4584-93A9-E58ECACE0F20}" destId="{0FEE36EA-E0B6-41C8-A363-499ABA8E7F61}" srcOrd="2" destOrd="0" parTransId="{242AD98E-5908-4C4B-8E72-D48FDBF87567}" sibTransId="{F1D20A54-6F45-4B85-A281-FF7B1A37C0EA}"/>
    <dgm:cxn modelId="{24490BF2-B332-4439-86E8-A1AEF02D4EA1}" type="presParOf" srcId="{AD7E21B7-9111-4024-86EE-28E4EF019A17}" destId="{87BA4D24-CBBC-4047-8822-063D597D26B7}" srcOrd="0" destOrd="0" presId="urn:microsoft.com/office/officeart/2005/8/layout/radial3"/>
    <dgm:cxn modelId="{B4589544-219D-43FD-AA9E-4E87D9EB4B6C}" type="presParOf" srcId="{87BA4D24-CBBC-4047-8822-063D597D26B7}" destId="{D00543EB-CC4F-4B76-BF7C-5B2E66E98FFA}" srcOrd="0" destOrd="0" presId="urn:microsoft.com/office/officeart/2005/8/layout/radial3"/>
    <dgm:cxn modelId="{3E1F0059-72BF-4D5F-9FEE-34D769B08858}" type="presParOf" srcId="{87BA4D24-CBBC-4047-8822-063D597D26B7}" destId="{6EC8B24A-B8DA-4BB0-B8B0-3D296102613A}" srcOrd="1" destOrd="0" presId="urn:microsoft.com/office/officeart/2005/8/layout/radial3"/>
    <dgm:cxn modelId="{1681EF63-D64F-4D6F-BCA1-ECD86EFAB0EF}" type="presParOf" srcId="{87BA4D24-CBBC-4047-8822-063D597D26B7}" destId="{C0E99486-CB03-44F4-9CB7-548365600E80}" srcOrd="2" destOrd="0" presId="urn:microsoft.com/office/officeart/2005/8/layout/radial3"/>
    <dgm:cxn modelId="{EC0C9AD6-51E7-46D1-801D-F8A896CFBA0B}" type="presParOf" srcId="{87BA4D24-CBBC-4047-8822-063D597D26B7}" destId="{AAF272B8-897F-4226-8537-5977FD8E9D36}"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DD0C7-02D8-4DB0-9338-AE7E4DE631B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AD7D32D-BB83-4A19-A002-4EDED5720C6E}">
      <dgm:prSet custT="1"/>
      <dgm:spPr/>
      <dgm:t>
        <a:bodyPr/>
        <a:lstStyle/>
        <a:p>
          <a:r>
            <a:rPr lang="en-US" sz="5400" dirty="0"/>
            <a:t>Syringe Feeding?</a:t>
          </a:r>
        </a:p>
      </dgm:t>
    </dgm:pt>
    <dgm:pt modelId="{1817CBD1-B938-4170-ACAC-5F4BE6751B36}" type="parTrans" cxnId="{25A4A486-A0CC-40CC-B053-EDB260ABC2DE}">
      <dgm:prSet/>
      <dgm:spPr/>
      <dgm:t>
        <a:bodyPr/>
        <a:lstStyle/>
        <a:p>
          <a:endParaRPr lang="en-US"/>
        </a:p>
      </dgm:t>
    </dgm:pt>
    <dgm:pt modelId="{441E9209-0F54-431E-9BAD-955293A40C39}" type="sibTrans" cxnId="{25A4A486-A0CC-40CC-B053-EDB260ABC2DE}">
      <dgm:prSet/>
      <dgm:spPr/>
      <dgm:t>
        <a:bodyPr/>
        <a:lstStyle/>
        <a:p>
          <a:endParaRPr lang="en-US"/>
        </a:p>
      </dgm:t>
    </dgm:pt>
    <dgm:pt modelId="{B7F99BDB-89CC-488C-A985-D2EF2A8C0DC7}" type="pres">
      <dgm:prSet presAssocID="{D7BDD0C7-02D8-4DB0-9338-AE7E4DE631BE}" presName="hierChild1" presStyleCnt="0">
        <dgm:presLayoutVars>
          <dgm:orgChart val="1"/>
          <dgm:chPref val="1"/>
          <dgm:dir/>
          <dgm:animOne val="branch"/>
          <dgm:animLvl val="lvl"/>
          <dgm:resizeHandles/>
        </dgm:presLayoutVars>
      </dgm:prSet>
      <dgm:spPr/>
    </dgm:pt>
    <dgm:pt modelId="{4FAD473C-3763-4D06-8813-60FC945DE385}" type="pres">
      <dgm:prSet presAssocID="{2AD7D32D-BB83-4A19-A002-4EDED5720C6E}" presName="hierRoot1" presStyleCnt="0">
        <dgm:presLayoutVars>
          <dgm:hierBranch val="init"/>
        </dgm:presLayoutVars>
      </dgm:prSet>
      <dgm:spPr/>
    </dgm:pt>
    <dgm:pt modelId="{8C482EFA-A131-4FD6-B709-2CDA66194C44}" type="pres">
      <dgm:prSet presAssocID="{2AD7D32D-BB83-4A19-A002-4EDED5720C6E}" presName="rootComposite1" presStyleCnt="0"/>
      <dgm:spPr/>
    </dgm:pt>
    <dgm:pt modelId="{86025FF0-9837-4D45-A247-EF56F98A4831}" type="pres">
      <dgm:prSet presAssocID="{2AD7D32D-BB83-4A19-A002-4EDED5720C6E}" presName="rootText1" presStyleLbl="node0" presStyleIdx="0" presStyleCnt="1" custScaleX="207067" custScaleY="78538">
        <dgm:presLayoutVars>
          <dgm:chPref val="3"/>
        </dgm:presLayoutVars>
      </dgm:prSet>
      <dgm:spPr/>
    </dgm:pt>
    <dgm:pt modelId="{CA2AF703-F310-4A9A-98F3-248A84E9F74D}" type="pres">
      <dgm:prSet presAssocID="{2AD7D32D-BB83-4A19-A002-4EDED5720C6E}" presName="rootConnector1" presStyleLbl="node1" presStyleIdx="0" presStyleCnt="0"/>
      <dgm:spPr/>
    </dgm:pt>
    <dgm:pt modelId="{3DA0B61A-E7F3-4D3F-89B7-1FC6D0B8FD17}" type="pres">
      <dgm:prSet presAssocID="{2AD7D32D-BB83-4A19-A002-4EDED5720C6E}" presName="hierChild2" presStyleCnt="0"/>
      <dgm:spPr/>
    </dgm:pt>
    <dgm:pt modelId="{D72CDB58-7A11-4CBA-B900-DAD8FD820EAD}" type="pres">
      <dgm:prSet presAssocID="{2AD7D32D-BB83-4A19-A002-4EDED5720C6E}" presName="hierChild3" presStyleCnt="0"/>
      <dgm:spPr/>
    </dgm:pt>
  </dgm:ptLst>
  <dgm:cxnLst>
    <dgm:cxn modelId="{C14EB016-0F72-46B2-8168-BDAB2007088D}" type="presOf" srcId="{2AD7D32D-BB83-4A19-A002-4EDED5720C6E}" destId="{86025FF0-9837-4D45-A247-EF56F98A4831}" srcOrd="0" destOrd="0" presId="urn:microsoft.com/office/officeart/2005/8/layout/orgChart1"/>
    <dgm:cxn modelId="{25A4A486-A0CC-40CC-B053-EDB260ABC2DE}" srcId="{D7BDD0C7-02D8-4DB0-9338-AE7E4DE631BE}" destId="{2AD7D32D-BB83-4A19-A002-4EDED5720C6E}" srcOrd="0" destOrd="0" parTransId="{1817CBD1-B938-4170-ACAC-5F4BE6751B36}" sibTransId="{441E9209-0F54-431E-9BAD-955293A40C39}"/>
    <dgm:cxn modelId="{DC3120B1-553F-41FD-9817-14CB428846B3}" type="presOf" srcId="{D7BDD0C7-02D8-4DB0-9338-AE7E4DE631BE}" destId="{B7F99BDB-89CC-488C-A985-D2EF2A8C0DC7}" srcOrd="0" destOrd="0" presId="urn:microsoft.com/office/officeart/2005/8/layout/orgChart1"/>
    <dgm:cxn modelId="{312411CE-B56F-4BB1-85E4-97D7CA1DD503}" type="presOf" srcId="{2AD7D32D-BB83-4A19-A002-4EDED5720C6E}" destId="{CA2AF703-F310-4A9A-98F3-248A84E9F74D}" srcOrd="1" destOrd="0" presId="urn:microsoft.com/office/officeart/2005/8/layout/orgChart1"/>
    <dgm:cxn modelId="{FD67CD30-700E-4D7F-9329-87E8AE5DB5D0}" type="presParOf" srcId="{B7F99BDB-89CC-488C-A985-D2EF2A8C0DC7}" destId="{4FAD473C-3763-4D06-8813-60FC945DE385}" srcOrd="0" destOrd="0" presId="urn:microsoft.com/office/officeart/2005/8/layout/orgChart1"/>
    <dgm:cxn modelId="{CF60653E-70B3-4EB4-8720-384F4721A237}" type="presParOf" srcId="{4FAD473C-3763-4D06-8813-60FC945DE385}" destId="{8C482EFA-A131-4FD6-B709-2CDA66194C44}" srcOrd="0" destOrd="0" presId="urn:microsoft.com/office/officeart/2005/8/layout/orgChart1"/>
    <dgm:cxn modelId="{19766922-9D1F-4F58-98D3-2310EE6E3B54}" type="presParOf" srcId="{8C482EFA-A131-4FD6-B709-2CDA66194C44}" destId="{86025FF0-9837-4D45-A247-EF56F98A4831}" srcOrd="0" destOrd="0" presId="urn:microsoft.com/office/officeart/2005/8/layout/orgChart1"/>
    <dgm:cxn modelId="{CB5C1297-718F-4B97-8BC7-0E5804242301}" type="presParOf" srcId="{8C482EFA-A131-4FD6-B709-2CDA66194C44}" destId="{CA2AF703-F310-4A9A-98F3-248A84E9F74D}" srcOrd="1" destOrd="0" presId="urn:microsoft.com/office/officeart/2005/8/layout/orgChart1"/>
    <dgm:cxn modelId="{C89CC380-C85D-4FD6-94C2-AE448941612E}" type="presParOf" srcId="{4FAD473C-3763-4D06-8813-60FC945DE385}" destId="{3DA0B61A-E7F3-4D3F-89B7-1FC6D0B8FD17}" srcOrd="1" destOrd="0" presId="urn:microsoft.com/office/officeart/2005/8/layout/orgChart1"/>
    <dgm:cxn modelId="{546B4549-C427-469B-BE2A-94EDB7D0B25F}" type="presParOf" srcId="{4FAD473C-3763-4D06-8813-60FC945DE385}" destId="{D72CDB58-7A11-4CBA-B900-DAD8FD820EA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F20AFD-D2D9-41B7-9745-E7E8CE3D8045}" type="doc">
      <dgm:prSet loTypeId="urn:microsoft.com/office/officeart/2009/3/layout/RandomtoResultProcess" loCatId="process" qsTypeId="urn:microsoft.com/office/officeart/2005/8/quickstyle/3d3" qsCatId="3D" csTypeId="urn:microsoft.com/office/officeart/2005/8/colors/accent1_2" csCatId="accent1" phldr="1"/>
      <dgm:spPr/>
      <dgm:t>
        <a:bodyPr/>
        <a:lstStyle/>
        <a:p>
          <a:endParaRPr lang="en-US"/>
        </a:p>
      </dgm:t>
    </dgm:pt>
    <dgm:pt modelId="{0B409757-0D5A-4F5B-AD12-C1290427F331}">
      <dgm:prSet phldrT="[Text]" custT="1"/>
      <dgm:spPr/>
      <dgm:t>
        <a:bodyPr/>
        <a:lstStyle/>
        <a:p>
          <a:r>
            <a:rPr lang="en-US" sz="2000" dirty="0"/>
            <a:t>Addressed the underlying medical condition</a:t>
          </a:r>
        </a:p>
      </dgm:t>
    </dgm:pt>
    <dgm:pt modelId="{54F5F817-A5A6-45CD-8310-B3C0B9A3C2F4}" type="parTrans" cxnId="{C5E37820-B9E4-40CB-9E03-A3FD5261E6BA}">
      <dgm:prSet/>
      <dgm:spPr/>
      <dgm:t>
        <a:bodyPr/>
        <a:lstStyle/>
        <a:p>
          <a:endParaRPr lang="en-US"/>
        </a:p>
      </dgm:t>
    </dgm:pt>
    <dgm:pt modelId="{481083F9-F232-49DC-8098-B808E494DECC}" type="sibTrans" cxnId="{C5E37820-B9E4-40CB-9E03-A3FD5261E6BA}">
      <dgm:prSet/>
      <dgm:spPr/>
      <dgm:t>
        <a:bodyPr/>
        <a:lstStyle/>
        <a:p>
          <a:endParaRPr lang="en-US"/>
        </a:p>
      </dgm:t>
    </dgm:pt>
    <dgm:pt modelId="{5935B1CA-811C-4699-93CB-49A94AD7F30F}">
      <dgm:prSet phldrT="[Text]" custT="1"/>
      <dgm:spPr/>
      <dgm:t>
        <a:bodyPr/>
        <a:lstStyle/>
        <a:p>
          <a:r>
            <a:rPr lang="en-US" sz="2000" dirty="0"/>
            <a:t>Optimized the hospital environment</a:t>
          </a:r>
        </a:p>
      </dgm:t>
    </dgm:pt>
    <dgm:pt modelId="{720996AA-3F93-4962-A57E-DDEA8DFDC20A}" type="parTrans" cxnId="{64F72500-42E4-435C-B108-6C01615B8501}">
      <dgm:prSet/>
      <dgm:spPr/>
      <dgm:t>
        <a:bodyPr/>
        <a:lstStyle/>
        <a:p>
          <a:endParaRPr lang="en-US"/>
        </a:p>
      </dgm:t>
    </dgm:pt>
    <dgm:pt modelId="{8F67AB9E-1E48-49DE-BCB5-D55BCBBFAC1F}" type="sibTrans" cxnId="{64F72500-42E4-435C-B108-6C01615B8501}">
      <dgm:prSet/>
      <dgm:spPr/>
      <dgm:t>
        <a:bodyPr/>
        <a:lstStyle/>
        <a:p>
          <a:endParaRPr lang="en-US"/>
        </a:p>
      </dgm:t>
    </dgm:pt>
    <dgm:pt modelId="{57E64B99-9D4E-49B1-915A-F266803D1167}">
      <dgm:prSet phldrT="[Text]"/>
      <dgm:spPr/>
      <dgm:t>
        <a:bodyPr/>
        <a:lstStyle/>
        <a:p>
          <a:r>
            <a:rPr lang="en-US" dirty="0"/>
            <a:t>Increased the palatability of food</a:t>
          </a:r>
        </a:p>
      </dgm:t>
    </dgm:pt>
    <dgm:pt modelId="{3DB951E5-0B9C-4F11-B240-200BC58995A2}" type="parTrans" cxnId="{F0CD4C64-8C4F-4438-8786-EA0F12DA8371}">
      <dgm:prSet/>
      <dgm:spPr/>
      <dgm:t>
        <a:bodyPr/>
        <a:lstStyle/>
        <a:p>
          <a:endParaRPr lang="en-US"/>
        </a:p>
      </dgm:t>
    </dgm:pt>
    <dgm:pt modelId="{0693AC23-029C-45CE-B4A6-15EBC0412401}" type="sibTrans" cxnId="{F0CD4C64-8C4F-4438-8786-EA0F12DA8371}">
      <dgm:prSet/>
      <dgm:spPr/>
      <dgm:t>
        <a:bodyPr/>
        <a:lstStyle/>
        <a:p>
          <a:endParaRPr lang="en-US"/>
        </a:p>
      </dgm:t>
    </dgm:pt>
    <dgm:pt modelId="{63D47187-BC82-4728-9863-67BFC6379FCE}" type="pres">
      <dgm:prSet presAssocID="{12F20AFD-D2D9-41B7-9745-E7E8CE3D8045}" presName="Name0" presStyleCnt="0">
        <dgm:presLayoutVars>
          <dgm:dir/>
          <dgm:animOne val="branch"/>
          <dgm:animLvl val="lvl"/>
        </dgm:presLayoutVars>
      </dgm:prSet>
      <dgm:spPr/>
    </dgm:pt>
    <dgm:pt modelId="{83BB88C3-5B2C-4C2E-B8AB-3B1BCC8687ED}" type="pres">
      <dgm:prSet presAssocID="{0B409757-0D5A-4F5B-AD12-C1290427F331}" presName="chaos" presStyleCnt="0"/>
      <dgm:spPr/>
    </dgm:pt>
    <dgm:pt modelId="{008DEAC1-54C4-4CEE-848A-15E8BCA625D3}" type="pres">
      <dgm:prSet presAssocID="{0B409757-0D5A-4F5B-AD12-C1290427F331}" presName="parTx1" presStyleLbl="revTx" presStyleIdx="0" presStyleCnt="2"/>
      <dgm:spPr/>
    </dgm:pt>
    <dgm:pt modelId="{41ABE88A-E75C-42BD-9FCA-3DBD1E876266}" type="pres">
      <dgm:prSet presAssocID="{0B409757-0D5A-4F5B-AD12-C1290427F331}" presName="c1" presStyleLbl="node1" presStyleIdx="0" presStyleCnt="19"/>
      <dgm:spPr/>
    </dgm:pt>
    <dgm:pt modelId="{14E6CFBD-66F6-41E2-9F18-7B9F587FFE6E}" type="pres">
      <dgm:prSet presAssocID="{0B409757-0D5A-4F5B-AD12-C1290427F331}" presName="c2" presStyleLbl="node1" presStyleIdx="1" presStyleCnt="19"/>
      <dgm:spPr/>
    </dgm:pt>
    <dgm:pt modelId="{0F86CCF3-23D7-4735-95F7-02F0F4AD7D50}" type="pres">
      <dgm:prSet presAssocID="{0B409757-0D5A-4F5B-AD12-C1290427F331}" presName="c3" presStyleLbl="node1" presStyleIdx="2" presStyleCnt="19"/>
      <dgm:spPr/>
    </dgm:pt>
    <dgm:pt modelId="{0D1AAF0E-EE0D-4166-88BB-6CFA81F05C5F}" type="pres">
      <dgm:prSet presAssocID="{0B409757-0D5A-4F5B-AD12-C1290427F331}" presName="c4" presStyleLbl="node1" presStyleIdx="3" presStyleCnt="19"/>
      <dgm:spPr/>
    </dgm:pt>
    <dgm:pt modelId="{070C1438-385F-4011-98F3-721A81D80055}" type="pres">
      <dgm:prSet presAssocID="{0B409757-0D5A-4F5B-AD12-C1290427F331}" presName="c5" presStyleLbl="node1" presStyleIdx="4" presStyleCnt="19"/>
      <dgm:spPr/>
    </dgm:pt>
    <dgm:pt modelId="{E11D76D7-8CFD-4C18-A3F9-26440697E65D}" type="pres">
      <dgm:prSet presAssocID="{0B409757-0D5A-4F5B-AD12-C1290427F331}" presName="c6" presStyleLbl="node1" presStyleIdx="5" presStyleCnt="19"/>
      <dgm:spPr/>
    </dgm:pt>
    <dgm:pt modelId="{3C07EEF3-B909-4BA4-B653-21F2A183FD00}" type="pres">
      <dgm:prSet presAssocID="{0B409757-0D5A-4F5B-AD12-C1290427F331}" presName="c7" presStyleLbl="node1" presStyleIdx="6" presStyleCnt="19"/>
      <dgm:spPr/>
    </dgm:pt>
    <dgm:pt modelId="{4967A940-E4DA-4FAF-BEA8-F51DA99CF32C}" type="pres">
      <dgm:prSet presAssocID="{0B409757-0D5A-4F5B-AD12-C1290427F331}" presName="c8" presStyleLbl="node1" presStyleIdx="7" presStyleCnt="19"/>
      <dgm:spPr/>
    </dgm:pt>
    <dgm:pt modelId="{12A64D75-ABF1-404A-881E-2A7671A2A998}" type="pres">
      <dgm:prSet presAssocID="{0B409757-0D5A-4F5B-AD12-C1290427F331}" presName="c9" presStyleLbl="node1" presStyleIdx="8" presStyleCnt="19"/>
      <dgm:spPr/>
    </dgm:pt>
    <dgm:pt modelId="{A5B34E7C-5670-4AA7-AA63-54158B61F77D}" type="pres">
      <dgm:prSet presAssocID="{0B409757-0D5A-4F5B-AD12-C1290427F331}" presName="c10" presStyleLbl="node1" presStyleIdx="9" presStyleCnt="19"/>
      <dgm:spPr/>
    </dgm:pt>
    <dgm:pt modelId="{DE5D7549-29FE-44ED-96AA-BA2D6EFF8471}" type="pres">
      <dgm:prSet presAssocID="{0B409757-0D5A-4F5B-AD12-C1290427F331}" presName="c11" presStyleLbl="node1" presStyleIdx="10" presStyleCnt="19"/>
      <dgm:spPr/>
    </dgm:pt>
    <dgm:pt modelId="{06553B30-9324-449F-8A16-DA4AA8AB4AC6}" type="pres">
      <dgm:prSet presAssocID="{0B409757-0D5A-4F5B-AD12-C1290427F331}" presName="c12" presStyleLbl="node1" presStyleIdx="11" presStyleCnt="19"/>
      <dgm:spPr/>
    </dgm:pt>
    <dgm:pt modelId="{156E6B6C-ECE6-4742-AA74-5751ADF1B92A}" type="pres">
      <dgm:prSet presAssocID="{0B409757-0D5A-4F5B-AD12-C1290427F331}" presName="c13" presStyleLbl="node1" presStyleIdx="12" presStyleCnt="19"/>
      <dgm:spPr/>
    </dgm:pt>
    <dgm:pt modelId="{15732AFB-87AF-427E-8155-0B131278FBAB}" type="pres">
      <dgm:prSet presAssocID="{0B409757-0D5A-4F5B-AD12-C1290427F331}" presName="c14" presStyleLbl="node1" presStyleIdx="13" presStyleCnt="19"/>
      <dgm:spPr/>
    </dgm:pt>
    <dgm:pt modelId="{891F0DFD-0400-48EE-83CB-1DBEEA9CBC69}" type="pres">
      <dgm:prSet presAssocID="{0B409757-0D5A-4F5B-AD12-C1290427F331}" presName="c15" presStyleLbl="node1" presStyleIdx="14" presStyleCnt="19"/>
      <dgm:spPr/>
    </dgm:pt>
    <dgm:pt modelId="{0D7C42A5-4F42-4CD4-AF70-85C70EC2636B}" type="pres">
      <dgm:prSet presAssocID="{0B409757-0D5A-4F5B-AD12-C1290427F331}" presName="c16" presStyleLbl="node1" presStyleIdx="15" presStyleCnt="19"/>
      <dgm:spPr/>
    </dgm:pt>
    <dgm:pt modelId="{FF7D7347-310F-45FF-A0F4-4C1273F7F64A}" type="pres">
      <dgm:prSet presAssocID="{0B409757-0D5A-4F5B-AD12-C1290427F331}" presName="c17" presStyleLbl="node1" presStyleIdx="16" presStyleCnt="19"/>
      <dgm:spPr/>
    </dgm:pt>
    <dgm:pt modelId="{1A15F3B7-CC1E-45D1-9546-BC00A265F206}" type="pres">
      <dgm:prSet presAssocID="{0B409757-0D5A-4F5B-AD12-C1290427F331}" presName="c18" presStyleLbl="node1" presStyleIdx="17" presStyleCnt="19"/>
      <dgm:spPr/>
    </dgm:pt>
    <dgm:pt modelId="{E7E95C1E-882A-4ACE-BFE3-0F8C77D5E2B1}" type="pres">
      <dgm:prSet presAssocID="{481083F9-F232-49DC-8098-B808E494DECC}" presName="chevronComposite1" presStyleCnt="0"/>
      <dgm:spPr/>
    </dgm:pt>
    <dgm:pt modelId="{5E927665-07EB-44D2-ADFC-B7A6773915D7}" type="pres">
      <dgm:prSet presAssocID="{481083F9-F232-49DC-8098-B808E494DECC}" presName="chevron1" presStyleLbl="sibTrans2D1" presStyleIdx="0" presStyleCnt="2"/>
      <dgm:spPr/>
    </dgm:pt>
    <dgm:pt modelId="{83F5F4A1-81F0-4CCE-89EE-0F20A50F3C91}" type="pres">
      <dgm:prSet presAssocID="{481083F9-F232-49DC-8098-B808E494DECC}" presName="spChevron1" presStyleCnt="0"/>
      <dgm:spPr/>
    </dgm:pt>
    <dgm:pt modelId="{838605A0-125A-4831-BA9B-1F7A8F89BE30}" type="pres">
      <dgm:prSet presAssocID="{5935B1CA-811C-4699-93CB-49A94AD7F30F}" presName="middle" presStyleCnt="0"/>
      <dgm:spPr/>
    </dgm:pt>
    <dgm:pt modelId="{361EDE03-4E04-4B6E-97CC-68F4A04E417F}" type="pres">
      <dgm:prSet presAssocID="{5935B1CA-811C-4699-93CB-49A94AD7F30F}" presName="parTxMid" presStyleLbl="revTx" presStyleIdx="1" presStyleCnt="2"/>
      <dgm:spPr/>
    </dgm:pt>
    <dgm:pt modelId="{F0357017-3EA6-4E5D-9E6F-A0B4F9A1B3C4}" type="pres">
      <dgm:prSet presAssocID="{5935B1CA-811C-4699-93CB-49A94AD7F30F}" presName="spMid" presStyleCnt="0"/>
      <dgm:spPr/>
    </dgm:pt>
    <dgm:pt modelId="{D97F5E4B-42F3-498F-AF16-8A049B53F3B1}" type="pres">
      <dgm:prSet presAssocID="{8F67AB9E-1E48-49DE-BCB5-D55BCBBFAC1F}" presName="chevronComposite1" presStyleCnt="0"/>
      <dgm:spPr/>
    </dgm:pt>
    <dgm:pt modelId="{531493B1-25C1-4A15-8EE5-ED144CE9F362}" type="pres">
      <dgm:prSet presAssocID="{8F67AB9E-1E48-49DE-BCB5-D55BCBBFAC1F}" presName="chevron1" presStyleLbl="sibTrans2D1" presStyleIdx="1" presStyleCnt="2"/>
      <dgm:spPr/>
    </dgm:pt>
    <dgm:pt modelId="{C09AC0C9-50EB-4672-A907-5869B5365E47}" type="pres">
      <dgm:prSet presAssocID="{8F67AB9E-1E48-49DE-BCB5-D55BCBBFAC1F}" presName="spChevron1" presStyleCnt="0"/>
      <dgm:spPr/>
    </dgm:pt>
    <dgm:pt modelId="{27ADBEDB-E275-4704-9C5B-6D3AD3B9257B}" type="pres">
      <dgm:prSet presAssocID="{57E64B99-9D4E-49B1-915A-F266803D1167}" presName="last" presStyleCnt="0"/>
      <dgm:spPr/>
    </dgm:pt>
    <dgm:pt modelId="{A4505062-1D51-46ED-AF44-1A8E229E4A7D}" type="pres">
      <dgm:prSet presAssocID="{57E64B99-9D4E-49B1-915A-F266803D1167}" presName="circleTx" presStyleLbl="node1" presStyleIdx="18" presStyleCnt="19"/>
      <dgm:spPr/>
    </dgm:pt>
    <dgm:pt modelId="{A22768C1-B760-4F79-AE5D-360BDD5D6915}" type="pres">
      <dgm:prSet presAssocID="{57E64B99-9D4E-49B1-915A-F266803D1167}" presName="spN" presStyleCnt="0"/>
      <dgm:spPr/>
    </dgm:pt>
  </dgm:ptLst>
  <dgm:cxnLst>
    <dgm:cxn modelId="{64F72500-42E4-435C-B108-6C01615B8501}" srcId="{12F20AFD-D2D9-41B7-9745-E7E8CE3D8045}" destId="{5935B1CA-811C-4699-93CB-49A94AD7F30F}" srcOrd="1" destOrd="0" parTransId="{720996AA-3F93-4962-A57E-DDEA8DFDC20A}" sibTransId="{8F67AB9E-1E48-49DE-BCB5-D55BCBBFAC1F}"/>
    <dgm:cxn modelId="{C5E37820-B9E4-40CB-9E03-A3FD5261E6BA}" srcId="{12F20AFD-D2D9-41B7-9745-E7E8CE3D8045}" destId="{0B409757-0D5A-4F5B-AD12-C1290427F331}" srcOrd="0" destOrd="0" parTransId="{54F5F817-A5A6-45CD-8310-B3C0B9A3C2F4}" sibTransId="{481083F9-F232-49DC-8098-B808E494DECC}"/>
    <dgm:cxn modelId="{1456C35E-B65D-47F7-8038-E35815F9F5F8}" type="presOf" srcId="{0B409757-0D5A-4F5B-AD12-C1290427F331}" destId="{008DEAC1-54C4-4CEE-848A-15E8BCA625D3}" srcOrd="0" destOrd="0" presId="urn:microsoft.com/office/officeart/2009/3/layout/RandomtoResultProcess"/>
    <dgm:cxn modelId="{F0CD4C64-8C4F-4438-8786-EA0F12DA8371}" srcId="{12F20AFD-D2D9-41B7-9745-E7E8CE3D8045}" destId="{57E64B99-9D4E-49B1-915A-F266803D1167}" srcOrd="2" destOrd="0" parTransId="{3DB951E5-0B9C-4F11-B240-200BC58995A2}" sibTransId="{0693AC23-029C-45CE-B4A6-15EBC0412401}"/>
    <dgm:cxn modelId="{44676369-2B49-41B9-86FC-9AB35E117CA4}" type="presOf" srcId="{12F20AFD-D2D9-41B7-9745-E7E8CE3D8045}" destId="{63D47187-BC82-4728-9863-67BFC6379FCE}" srcOrd="0" destOrd="0" presId="urn:microsoft.com/office/officeart/2009/3/layout/RandomtoResultProcess"/>
    <dgm:cxn modelId="{1B5F776A-0F74-4339-A177-CB39E7B0A901}" type="presOf" srcId="{57E64B99-9D4E-49B1-915A-F266803D1167}" destId="{A4505062-1D51-46ED-AF44-1A8E229E4A7D}" srcOrd="0" destOrd="0" presId="urn:microsoft.com/office/officeart/2009/3/layout/RandomtoResultProcess"/>
    <dgm:cxn modelId="{29C08693-D18D-4A01-9CD3-ACC3E8F888BC}" type="presOf" srcId="{5935B1CA-811C-4699-93CB-49A94AD7F30F}" destId="{361EDE03-4E04-4B6E-97CC-68F4A04E417F}" srcOrd="0" destOrd="0" presId="urn:microsoft.com/office/officeart/2009/3/layout/RandomtoResultProcess"/>
    <dgm:cxn modelId="{411519B3-FAD4-4DD1-BAFF-62894E28C3C4}" type="presParOf" srcId="{63D47187-BC82-4728-9863-67BFC6379FCE}" destId="{83BB88C3-5B2C-4C2E-B8AB-3B1BCC8687ED}" srcOrd="0" destOrd="0" presId="urn:microsoft.com/office/officeart/2009/3/layout/RandomtoResultProcess"/>
    <dgm:cxn modelId="{87DF2BD7-BF6A-4757-AB6B-3FB7083F3074}" type="presParOf" srcId="{83BB88C3-5B2C-4C2E-B8AB-3B1BCC8687ED}" destId="{008DEAC1-54C4-4CEE-848A-15E8BCA625D3}" srcOrd="0" destOrd="0" presId="urn:microsoft.com/office/officeart/2009/3/layout/RandomtoResultProcess"/>
    <dgm:cxn modelId="{67FA6F97-A903-4D7A-A7C3-B1B68C8B9D8D}" type="presParOf" srcId="{83BB88C3-5B2C-4C2E-B8AB-3B1BCC8687ED}" destId="{41ABE88A-E75C-42BD-9FCA-3DBD1E876266}" srcOrd="1" destOrd="0" presId="urn:microsoft.com/office/officeart/2009/3/layout/RandomtoResultProcess"/>
    <dgm:cxn modelId="{A59D7E0D-D4A4-49AB-A5A4-59BE6BF79E6E}" type="presParOf" srcId="{83BB88C3-5B2C-4C2E-B8AB-3B1BCC8687ED}" destId="{14E6CFBD-66F6-41E2-9F18-7B9F587FFE6E}" srcOrd="2" destOrd="0" presId="urn:microsoft.com/office/officeart/2009/3/layout/RandomtoResultProcess"/>
    <dgm:cxn modelId="{DA37E8FC-7FF4-43D7-B5F0-6926EA715422}" type="presParOf" srcId="{83BB88C3-5B2C-4C2E-B8AB-3B1BCC8687ED}" destId="{0F86CCF3-23D7-4735-95F7-02F0F4AD7D50}" srcOrd="3" destOrd="0" presId="urn:microsoft.com/office/officeart/2009/3/layout/RandomtoResultProcess"/>
    <dgm:cxn modelId="{8CD59E10-6B20-4919-A1F0-678258FF0959}" type="presParOf" srcId="{83BB88C3-5B2C-4C2E-B8AB-3B1BCC8687ED}" destId="{0D1AAF0E-EE0D-4166-88BB-6CFA81F05C5F}" srcOrd="4" destOrd="0" presId="urn:microsoft.com/office/officeart/2009/3/layout/RandomtoResultProcess"/>
    <dgm:cxn modelId="{6B2426E4-56BC-445C-AC8F-C13B4C43F92B}" type="presParOf" srcId="{83BB88C3-5B2C-4C2E-B8AB-3B1BCC8687ED}" destId="{070C1438-385F-4011-98F3-721A81D80055}" srcOrd="5" destOrd="0" presId="urn:microsoft.com/office/officeart/2009/3/layout/RandomtoResultProcess"/>
    <dgm:cxn modelId="{79ED910B-26A9-4B02-8CB3-475A5634D330}" type="presParOf" srcId="{83BB88C3-5B2C-4C2E-B8AB-3B1BCC8687ED}" destId="{E11D76D7-8CFD-4C18-A3F9-26440697E65D}" srcOrd="6" destOrd="0" presId="urn:microsoft.com/office/officeart/2009/3/layout/RandomtoResultProcess"/>
    <dgm:cxn modelId="{555E2504-1992-4FF1-9F6F-B17C702B0B1C}" type="presParOf" srcId="{83BB88C3-5B2C-4C2E-B8AB-3B1BCC8687ED}" destId="{3C07EEF3-B909-4BA4-B653-21F2A183FD00}" srcOrd="7" destOrd="0" presId="urn:microsoft.com/office/officeart/2009/3/layout/RandomtoResultProcess"/>
    <dgm:cxn modelId="{C85F163E-1F8B-4428-B524-2052A2CC3D78}" type="presParOf" srcId="{83BB88C3-5B2C-4C2E-B8AB-3B1BCC8687ED}" destId="{4967A940-E4DA-4FAF-BEA8-F51DA99CF32C}" srcOrd="8" destOrd="0" presId="urn:microsoft.com/office/officeart/2009/3/layout/RandomtoResultProcess"/>
    <dgm:cxn modelId="{10D9FE35-48CE-49E8-B0F9-CA1AA86B8B6C}" type="presParOf" srcId="{83BB88C3-5B2C-4C2E-B8AB-3B1BCC8687ED}" destId="{12A64D75-ABF1-404A-881E-2A7671A2A998}" srcOrd="9" destOrd="0" presId="urn:microsoft.com/office/officeart/2009/3/layout/RandomtoResultProcess"/>
    <dgm:cxn modelId="{C7C7ADFC-E643-4140-BF9A-072D20E83D30}" type="presParOf" srcId="{83BB88C3-5B2C-4C2E-B8AB-3B1BCC8687ED}" destId="{A5B34E7C-5670-4AA7-AA63-54158B61F77D}" srcOrd="10" destOrd="0" presId="urn:microsoft.com/office/officeart/2009/3/layout/RandomtoResultProcess"/>
    <dgm:cxn modelId="{1E90AEC8-A600-4CF5-BA81-F5C8D57B10B0}" type="presParOf" srcId="{83BB88C3-5B2C-4C2E-B8AB-3B1BCC8687ED}" destId="{DE5D7549-29FE-44ED-96AA-BA2D6EFF8471}" srcOrd="11" destOrd="0" presId="urn:microsoft.com/office/officeart/2009/3/layout/RandomtoResultProcess"/>
    <dgm:cxn modelId="{ABBF964C-8800-4DAE-AB43-B5810B274C9B}" type="presParOf" srcId="{83BB88C3-5B2C-4C2E-B8AB-3B1BCC8687ED}" destId="{06553B30-9324-449F-8A16-DA4AA8AB4AC6}" srcOrd="12" destOrd="0" presId="urn:microsoft.com/office/officeart/2009/3/layout/RandomtoResultProcess"/>
    <dgm:cxn modelId="{4DDEB9C2-A657-4440-BFC1-2A86C1531C24}" type="presParOf" srcId="{83BB88C3-5B2C-4C2E-B8AB-3B1BCC8687ED}" destId="{156E6B6C-ECE6-4742-AA74-5751ADF1B92A}" srcOrd="13" destOrd="0" presId="urn:microsoft.com/office/officeart/2009/3/layout/RandomtoResultProcess"/>
    <dgm:cxn modelId="{400C3212-45F4-4ABC-8A6C-7C8D7FF9F419}" type="presParOf" srcId="{83BB88C3-5B2C-4C2E-B8AB-3B1BCC8687ED}" destId="{15732AFB-87AF-427E-8155-0B131278FBAB}" srcOrd="14" destOrd="0" presId="urn:microsoft.com/office/officeart/2009/3/layout/RandomtoResultProcess"/>
    <dgm:cxn modelId="{21238CFB-DD8A-4E04-AF90-ADDCEEDDDF2A}" type="presParOf" srcId="{83BB88C3-5B2C-4C2E-B8AB-3B1BCC8687ED}" destId="{891F0DFD-0400-48EE-83CB-1DBEEA9CBC69}" srcOrd="15" destOrd="0" presId="urn:microsoft.com/office/officeart/2009/3/layout/RandomtoResultProcess"/>
    <dgm:cxn modelId="{AB40DA7E-794B-4D0C-BAAC-8AF206BE9149}" type="presParOf" srcId="{83BB88C3-5B2C-4C2E-B8AB-3B1BCC8687ED}" destId="{0D7C42A5-4F42-4CD4-AF70-85C70EC2636B}" srcOrd="16" destOrd="0" presId="urn:microsoft.com/office/officeart/2009/3/layout/RandomtoResultProcess"/>
    <dgm:cxn modelId="{134444A2-2296-4D03-984A-DDF92AB0A550}" type="presParOf" srcId="{83BB88C3-5B2C-4C2E-B8AB-3B1BCC8687ED}" destId="{FF7D7347-310F-45FF-A0F4-4C1273F7F64A}" srcOrd="17" destOrd="0" presId="urn:microsoft.com/office/officeart/2009/3/layout/RandomtoResultProcess"/>
    <dgm:cxn modelId="{34DC5F2A-6951-41E4-B477-73BFBB896C40}" type="presParOf" srcId="{83BB88C3-5B2C-4C2E-B8AB-3B1BCC8687ED}" destId="{1A15F3B7-CC1E-45D1-9546-BC00A265F206}" srcOrd="18" destOrd="0" presId="urn:microsoft.com/office/officeart/2009/3/layout/RandomtoResultProcess"/>
    <dgm:cxn modelId="{7E54696B-02F8-449F-BFDD-1EE11FBF82B9}" type="presParOf" srcId="{63D47187-BC82-4728-9863-67BFC6379FCE}" destId="{E7E95C1E-882A-4ACE-BFE3-0F8C77D5E2B1}" srcOrd="1" destOrd="0" presId="urn:microsoft.com/office/officeart/2009/3/layout/RandomtoResultProcess"/>
    <dgm:cxn modelId="{6965536E-CE79-490E-A910-032EABD6C29A}" type="presParOf" srcId="{E7E95C1E-882A-4ACE-BFE3-0F8C77D5E2B1}" destId="{5E927665-07EB-44D2-ADFC-B7A6773915D7}" srcOrd="0" destOrd="0" presId="urn:microsoft.com/office/officeart/2009/3/layout/RandomtoResultProcess"/>
    <dgm:cxn modelId="{E6C02501-FBA2-4A29-B0F0-3BC5096D5A40}" type="presParOf" srcId="{E7E95C1E-882A-4ACE-BFE3-0F8C77D5E2B1}" destId="{83F5F4A1-81F0-4CCE-89EE-0F20A50F3C91}" srcOrd="1" destOrd="0" presId="urn:microsoft.com/office/officeart/2009/3/layout/RandomtoResultProcess"/>
    <dgm:cxn modelId="{1184E3D5-EB7D-4D61-95F5-F816471F9F94}" type="presParOf" srcId="{63D47187-BC82-4728-9863-67BFC6379FCE}" destId="{838605A0-125A-4831-BA9B-1F7A8F89BE30}" srcOrd="2" destOrd="0" presId="urn:microsoft.com/office/officeart/2009/3/layout/RandomtoResultProcess"/>
    <dgm:cxn modelId="{DBEFC434-CCB7-4AFF-A30E-53385B28C3D2}" type="presParOf" srcId="{838605A0-125A-4831-BA9B-1F7A8F89BE30}" destId="{361EDE03-4E04-4B6E-97CC-68F4A04E417F}" srcOrd="0" destOrd="0" presId="urn:microsoft.com/office/officeart/2009/3/layout/RandomtoResultProcess"/>
    <dgm:cxn modelId="{CB65FF65-2EBF-47F1-9CD3-62F623BF50F9}" type="presParOf" srcId="{838605A0-125A-4831-BA9B-1F7A8F89BE30}" destId="{F0357017-3EA6-4E5D-9E6F-A0B4F9A1B3C4}" srcOrd="1" destOrd="0" presId="urn:microsoft.com/office/officeart/2009/3/layout/RandomtoResultProcess"/>
    <dgm:cxn modelId="{5C994F25-C25E-448A-95D6-21860B61E910}" type="presParOf" srcId="{63D47187-BC82-4728-9863-67BFC6379FCE}" destId="{D97F5E4B-42F3-498F-AF16-8A049B53F3B1}" srcOrd="3" destOrd="0" presId="urn:microsoft.com/office/officeart/2009/3/layout/RandomtoResultProcess"/>
    <dgm:cxn modelId="{80C3FAF7-D209-474C-AB84-B8823DE37E79}" type="presParOf" srcId="{D97F5E4B-42F3-498F-AF16-8A049B53F3B1}" destId="{531493B1-25C1-4A15-8EE5-ED144CE9F362}" srcOrd="0" destOrd="0" presId="urn:microsoft.com/office/officeart/2009/3/layout/RandomtoResultProcess"/>
    <dgm:cxn modelId="{E43F721A-172C-43C8-A0A4-8005ED36F842}" type="presParOf" srcId="{D97F5E4B-42F3-498F-AF16-8A049B53F3B1}" destId="{C09AC0C9-50EB-4672-A907-5869B5365E47}" srcOrd="1" destOrd="0" presId="urn:microsoft.com/office/officeart/2009/3/layout/RandomtoResultProcess"/>
    <dgm:cxn modelId="{CCD57786-F133-4114-A811-C74B7FDDB03B}" type="presParOf" srcId="{63D47187-BC82-4728-9863-67BFC6379FCE}" destId="{27ADBEDB-E275-4704-9C5B-6D3AD3B9257B}" srcOrd="4" destOrd="0" presId="urn:microsoft.com/office/officeart/2009/3/layout/RandomtoResultProcess"/>
    <dgm:cxn modelId="{602CF533-3D11-4CCD-A851-E54FBEC8034B}" type="presParOf" srcId="{27ADBEDB-E275-4704-9C5B-6D3AD3B9257B}" destId="{A4505062-1D51-46ED-AF44-1A8E229E4A7D}" srcOrd="0" destOrd="0" presId="urn:microsoft.com/office/officeart/2009/3/layout/RandomtoResultProcess"/>
    <dgm:cxn modelId="{CDB304A5-1C9A-4D79-BF54-EA7062CBA43E}" type="presParOf" srcId="{27ADBEDB-E275-4704-9C5B-6D3AD3B9257B}" destId="{A22768C1-B760-4F79-AE5D-360BDD5D6915}"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BD760-CC49-4630-A59F-9C2202FFA716}">
      <dsp:nvSpPr>
        <dsp:cNvPr id="0" name=""/>
        <dsp:cNvSpPr/>
      </dsp:nvSpPr>
      <dsp:spPr>
        <a:xfrm rot="10800000">
          <a:off x="1787075" y="0"/>
          <a:ext cx="5573069" cy="1361210"/>
        </a:xfrm>
        <a:prstGeom prst="homePlat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25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Key Point: Inappetence in cats is a common complication of illness and hospitalization!</a:t>
          </a:r>
        </a:p>
      </dsp:txBody>
      <dsp:txXfrm rot="10800000">
        <a:off x="2127377" y="0"/>
        <a:ext cx="5232767" cy="1361210"/>
      </dsp:txXfrm>
    </dsp:sp>
    <dsp:sp modelId="{6A5577ED-D7EE-4C22-A089-122C32DE7B9D}">
      <dsp:nvSpPr>
        <dsp:cNvPr id="0" name=""/>
        <dsp:cNvSpPr/>
      </dsp:nvSpPr>
      <dsp:spPr>
        <a:xfrm>
          <a:off x="0" y="0"/>
          <a:ext cx="1361210" cy="136121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36DA9-62F5-44C8-B36E-27E24DD1185B}">
      <dsp:nvSpPr>
        <dsp:cNvPr id="0" name=""/>
        <dsp:cNvSpPr/>
      </dsp:nvSpPr>
      <dsp:spPr>
        <a:xfrm>
          <a:off x="1308942" y="891"/>
          <a:ext cx="5978783" cy="18247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0" kern="1200" dirty="0"/>
            <a:t>When to Intervene?</a:t>
          </a:r>
          <a:endParaRPr lang="en-US" sz="5400" kern="1200" dirty="0"/>
        </a:p>
      </dsp:txBody>
      <dsp:txXfrm>
        <a:off x="1398021" y="89970"/>
        <a:ext cx="5800625" cy="16466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5E201-FA33-456D-B60B-355C68C7F537}">
      <dsp:nvSpPr>
        <dsp:cNvPr id="0" name=""/>
        <dsp:cNvSpPr/>
      </dsp:nvSpPr>
      <dsp:spPr>
        <a:xfrm>
          <a:off x="0" y="156"/>
          <a:ext cx="8596668" cy="86008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Nutritional support should be instituted in any ill cat with inadequate food intake &gt; 3 days</a:t>
          </a:r>
        </a:p>
      </dsp:txBody>
      <dsp:txXfrm>
        <a:off x="41986" y="42142"/>
        <a:ext cx="8512696" cy="776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BD760-CC49-4630-A59F-9C2202FFA716}">
      <dsp:nvSpPr>
        <dsp:cNvPr id="0" name=""/>
        <dsp:cNvSpPr/>
      </dsp:nvSpPr>
      <dsp:spPr>
        <a:xfrm rot="10800000">
          <a:off x="1878633" y="0"/>
          <a:ext cx="5858597" cy="1169377"/>
        </a:xfrm>
        <a:prstGeom prst="homePlat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663"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Key Point: Most cats that present for an illness may have already been anorexic/</a:t>
          </a:r>
          <a:r>
            <a:rPr lang="en-US" sz="2200" kern="1200" dirty="0" err="1"/>
            <a:t>hyporexic</a:t>
          </a:r>
          <a:r>
            <a:rPr lang="en-US" sz="2200" kern="1200" dirty="0"/>
            <a:t> for &gt;24 hours! </a:t>
          </a:r>
        </a:p>
      </dsp:txBody>
      <dsp:txXfrm rot="10800000">
        <a:off x="2170977" y="0"/>
        <a:ext cx="5566253" cy="1169377"/>
      </dsp:txXfrm>
    </dsp:sp>
    <dsp:sp modelId="{6A5577ED-D7EE-4C22-A089-122C32DE7B9D}">
      <dsp:nvSpPr>
        <dsp:cNvPr id="0" name=""/>
        <dsp:cNvSpPr/>
      </dsp:nvSpPr>
      <dsp:spPr>
        <a:xfrm>
          <a:off x="124254" y="0"/>
          <a:ext cx="1169377" cy="1169377"/>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D5616-C476-4902-864A-6FA7A891FE7E}">
      <dsp:nvSpPr>
        <dsp:cNvPr id="0" name=""/>
        <dsp:cNvSpPr/>
      </dsp:nvSpPr>
      <dsp:spPr>
        <a:xfrm>
          <a:off x="41" y="54399"/>
          <a:ext cx="3981957" cy="88012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Appetite stimulants &amp; Antiemetics</a:t>
          </a:r>
        </a:p>
      </dsp:txBody>
      <dsp:txXfrm>
        <a:off x="41" y="54399"/>
        <a:ext cx="3981957" cy="880123"/>
      </dsp:txXfrm>
    </dsp:sp>
    <dsp:sp modelId="{57B2A6F6-2256-49D6-9607-8D80EC1058A2}">
      <dsp:nvSpPr>
        <dsp:cNvPr id="0" name=""/>
        <dsp:cNvSpPr/>
      </dsp:nvSpPr>
      <dsp:spPr>
        <a:xfrm>
          <a:off x="41" y="934523"/>
          <a:ext cx="3981957" cy="34587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Mirtazapine	</a:t>
          </a:r>
        </a:p>
        <a:p>
          <a:pPr marL="285750" lvl="1" indent="-285750" algn="l" defTabSz="1244600">
            <a:lnSpc>
              <a:spcPct val="90000"/>
            </a:lnSpc>
            <a:spcBef>
              <a:spcPct val="0"/>
            </a:spcBef>
            <a:spcAft>
              <a:spcPct val="15000"/>
            </a:spcAft>
            <a:buChar char="•"/>
          </a:pPr>
          <a:r>
            <a:rPr lang="en-US" sz="2800" kern="1200" dirty="0"/>
            <a:t>Cyproheptadine</a:t>
          </a:r>
        </a:p>
        <a:p>
          <a:pPr marL="285750" lvl="1" indent="-285750" algn="l" defTabSz="1244600">
            <a:lnSpc>
              <a:spcPct val="90000"/>
            </a:lnSpc>
            <a:spcBef>
              <a:spcPct val="0"/>
            </a:spcBef>
            <a:spcAft>
              <a:spcPct val="15000"/>
            </a:spcAft>
            <a:buChar char="•"/>
          </a:pPr>
          <a:r>
            <a:rPr lang="en-US" sz="2800" kern="1200" dirty="0"/>
            <a:t>Capromorelin </a:t>
          </a:r>
        </a:p>
        <a:p>
          <a:pPr marL="285750" lvl="1" indent="-285750" algn="l" defTabSz="1244600">
            <a:lnSpc>
              <a:spcPct val="90000"/>
            </a:lnSpc>
            <a:spcBef>
              <a:spcPct val="0"/>
            </a:spcBef>
            <a:spcAft>
              <a:spcPct val="15000"/>
            </a:spcAft>
            <a:buChar char="•"/>
          </a:pPr>
          <a:r>
            <a:rPr lang="en-US" sz="2800" kern="1200" dirty="0"/>
            <a:t>Maropitant</a:t>
          </a:r>
        </a:p>
        <a:p>
          <a:pPr marL="285750" lvl="1" indent="-285750" algn="l" defTabSz="1244600">
            <a:lnSpc>
              <a:spcPct val="90000"/>
            </a:lnSpc>
            <a:spcBef>
              <a:spcPct val="0"/>
            </a:spcBef>
            <a:spcAft>
              <a:spcPct val="15000"/>
            </a:spcAft>
            <a:buChar char="•"/>
          </a:pPr>
          <a:r>
            <a:rPr lang="en-US" sz="2800" kern="1200" dirty="0"/>
            <a:t>Ondansetron</a:t>
          </a:r>
        </a:p>
        <a:p>
          <a:pPr marL="285750" lvl="1" indent="-285750" algn="l" defTabSz="1244600">
            <a:lnSpc>
              <a:spcPct val="90000"/>
            </a:lnSpc>
            <a:spcBef>
              <a:spcPct val="0"/>
            </a:spcBef>
            <a:spcAft>
              <a:spcPct val="15000"/>
            </a:spcAft>
            <a:buChar char="•"/>
          </a:pPr>
          <a:r>
            <a:rPr lang="en-US" sz="2800" kern="1200" dirty="0"/>
            <a:t>Metoclopramide</a:t>
          </a:r>
        </a:p>
      </dsp:txBody>
      <dsp:txXfrm>
        <a:off x="41" y="934523"/>
        <a:ext cx="3981957" cy="3458700"/>
      </dsp:txXfrm>
    </dsp:sp>
    <dsp:sp modelId="{B3A66F3D-B21C-4782-87F6-21B69A3FDFA5}">
      <dsp:nvSpPr>
        <dsp:cNvPr id="0" name=""/>
        <dsp:cNvSpPr/>
      </dsp:nvSpPr>
      <dsp:spPr>
        <a:xfrm>
          <a:off x="4539473" y="54399"/>
          <a:ext cx="3981957" cy="88012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Enteral nutrition</a:t>
          </a:r>
        </a:p>
      </dsp:txBody>
      <dsp:txXfrm>
        <a:off x="4539473" y="54399"/>
        <a:ext cx="3981957" cy="880123"/>
      </dsp:txXfrm>
    </dsp:sp>
    <dsp:sp modelId="{37C4B4D7-E431-4E6E-8DA9-3E5D6BB5C50C}">
      <dsp:nvSpPr>
        <dsp:cNvPr id="0" name=""/>
        <dsp:cNvSpPr/>
      </dsp:nvSpPr>
      <dsp:spPr>
        <a:xfrm>
          <a:off x="4539473" y="934523"/>
          <a:ext cx="3981957" cy="34587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Nasoesophageal tubes</a:t>
          </a:r>
        </a:p>
        <a:p>
          <a:pPr marL="285750" lvl="1" indent="-285750" algn="l" defTabSz="1244600">
            <a:lnSpc>
              <a:spcPct val="90000"/>
            </a:lnSpc>
            <a:spcBef>
              <a:spcPct val="0"/>
            </a:spcBef>
            <a:spcAft>
              <a:spcPct val="15000"/>
            </a:spcAft>
            <a:buChar char="•"/>
          </a:pPr>
          <a:r>
            <a:rPr lang="en-US" sz="2800" kern="1200" dirty="0"/>
            <a:t>Nasogastric tubes</a:t>
          </a:r>
        </a:p>
        <a:p>
          <a:pPr marL="285750" lvl="1" indent="-285750" algn="l" defTabSz="1244600">
            <a:lnSpc>
              <a:spcPct val="90000"/>
            </a:lnSpc>
            <a:spcBef>
              <a:spcPct val="0"/>
            </a:spcBef>
            <a:spcAft>
              <a:spcPct val="15000"/>
            </a:spcAft>
            <a:buChar char="•"/>
          </a:pPr>
          <a:r>
            <a:rPr lang="en-US" sz="2800" kern="1200" dirty="0"/>
            <a:t>Esophagostomy tubes</a:t>
          </a:r>
        </a:p>
        <a:p>
          <a:pPr marL="285750" lvl="1" indent="-285750" algn="l" defTabSz="1244600">
            <a:lnSpc>
              <a:spcPct val="90000"/>
            </a:lnSpc>
            <a:spcBef>
              <a:spcPct val="0"/>
            </a:spcBef>
            <a:spcAft>
              <a:spcPct val="15000"/>
            </a:spcAft>
            <a:buChar char="•"/>
          </a:pPr>
          <a:r>
            <a:rPr lang="en-US" sz="2800" kern="1200" dirty="0"/>
            <a:t>Gastrostomy tubes</a:t>
          </a:r>
        </a:p>
        <a:p>
          <a:pPr marL="285750" lvl="1" indent="-285750" algn="l" defTabSz="1244600">
            <a:lnSpc>
              <a:spcPct val="90000"/>
            </a:lnSpc>
            <a:spcBef>
              <a:spcPct val="0"/>
            </a:spcBef>
            <a:spcAft>
              <a:spcPct val="15000"/>
            </a:spcAft>
            <a:buChar char="•"/>
          </a:pPr>
          <a:r>
            <a:rPr lang="en-US" sz="2800" kern="1200" dirty="0"/>
            <a:t>Jejunostomy tubes</a:t>
          </a:r>
        </a:p>
      </dsp:txBody>
      <dsp:txXfrm>
        <a:off x="4539473" y="934523"/>
        <a:ext cx="3981957" cy="34587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EDE7E-9D1E-4E8B-A98C-0A5A05C08A7C}">
      <dsp:nvSpPr>
        <dsp:cNvPr id="0" name=""/>
        <dsp:cNvSpPr/>
      </dsp:nvSpPr>
      <dsp:spPr>
        <a:xfrm>
          <a:off x="0" y="0"/>
          <a:ext cx="67437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1542E-5567-4B50-A4CA-BC922594B554}">
      <dsp:nvSpPr>
        <dsp:cNvPr id="0" name=""/>
        <dsp:cNvSpPr/>
      </dsp:nvSpPr>
      <dsp:spPr>
        <a:xfrm>
          <a:off x="0" y="0"/>
          <a:ext cx="6743700" cy="64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Nutritional support is aimed at increasing nutritional intake</a:t>
          </a:r>
          <a:r>
            <a:rPr lang="en-US" sz="1900" b="1" kern="1200" dirty="0"/>
            <a:t>:</a:t>
          </a:r>
        </a:p>
      </dsp:txBody>
      <dsp:txXfrm>
        <a:off x="0" y="0"/>
        <a:ext cx="6743700" cy="6456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5FF0-9837-4D45-A247-EF56F98A4831}">
      <dsp:nvSpPr>
        <dsp:cNvPr id="0" name=""/>
        <dsp:cNvSpPr/>
      </dsp:nvSpPr>
      <dsp:spPr>
        <a:xfrm>
          <a:off x="6685" y="200041"/>
          <a:ext cx="8589982" cy="82469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Appetite Stimulants  </a:t>
          </a:r>
        </a:p>
      </dsp:txBody>
      <dsp:txXfrm>
        <a:off x="6685" y="200041"/>
        <a:ext cx="8589982" cy="8246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9797C-2D5D-4E06-8AFD-A09AE55C8397}">
      <dsp:nvSpPr>
        <dsp:cNvPr id="0" name=""/>
        <dsp:cNvSpPr/>
      </dsp:nvSpPr>
      <dsp:spPr>
        <a:xfrm>
          <a:off x="0" y="5759"/>
          <a:ext cx="6569203" cy="8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9718D-467E-4167-9EF4-2FB1F569964F}">
      <dsp:nvSpPr>
        <dsp:cNvPr id="0" name=""/>
        <dsp:cNvSpPr/>
      </dsp:nvSpPr>
      <dsp:spPr>
        <a:xfrm>
          <a:off x="263085" y="201442"/>
          <a:ext cx="478336" cy="47833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1E8FA-19D9-4D15-AEEE-B31A71570937}">
      <dsp:nvSpPr>
        <dsp:cNvPr id="0" name=""/>
        <dsp:cNvSpPr/>
      </dsp:nvSpPr>
      <dsp:spPr>
        <a:xfrm>
          <a:off x="826662" y="178351"/>
          <a:ext cx="5742540" cy="39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23" tIns="41523" rIns="41523" bIns="41523" numCol="1" spcCol="1270" anchor="ctr" anchorCtr="0">
          <a:noAutofit/>
        </a:bodyPr>
        <a:lstStyle/>
        <a:p>
          <a:pPr marL="0" lvl="0" indent="0" algn="l" defTabSz="889000">
            <a:lnSpc>
              <a:spcPct val="100000"/>
            </a:lnSpc>
            <a:spcBef>
              <a:spcPct val="0"/>
            </a:spcBef>
            <a:spcAft>
              <a:spcPct val="35000"/>
            </a:spcAft>
            <a:buNone/>
          </a:pPr>
          <a:r>
            <a:rPr lang="en-US" sz="2000" kern="1200" dirty="0"/>
            <a:t>Patient is consuming &lt; 80% RER/MER for 3 or more days</a:t>
          </a:r>
        </a:p>
      </dsp:txBody>
      <dsp:txXfrm>
        <a:off x="826662" y="178351"/>
        <a:ext cx="5742540" cy="392344"/>
      </dsp:txXfrm>
    </dsp:sp>
    <dsp:sp modelId="{C01A9199-E193-4047-ADC5-05658F1591D8}">
      <dsp:nvSpPr>
        <dsp:cNvPr id="0" name=""/>
        <dsp:cNvSpPr/>
      </dsp:nvSpPr>
      <dsp:spPr>
        <a:xfrm>
          <a:off x="0" y="1038983"/>
          <a:ext cx="6569203" cy="8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DBBA9-7173-4F88-9881-E420C0DF9F1C}">
      <dsp:nvSpPr>
        <dsp:cNvPr id="0" name=""/>
        <dsp:cNvSpPr/>
      </dsp:nvSpPr>
      <dsp:spPr>
        <a:xfrm>
          <a:off x="263085" y="1288570"/>
          <a:ext cx="478336" cy="47833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2B7D0-AAF3-4094-A936-73FBE60EDE5A}">
      <dsp:nvSpPr>
        <dsp:cNvPr id="0" name=""/>
        <dsp:cNvSpPr/>
      </dsp:nvSpPr>
      <dsp:spPr>
        <a:xfrm>
          <a:off x="985290" y="1231591"/>
          <a:ext cx="5337628" cy="32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23" tIns="41523" rIns="41523" bIns="41523" numCol="1" spcCol="1270" anchor="ctr" anchorCtr="0">
          <a:noAutofit/>
        </a:bodyPr>
        <a:lstStyle/>
        <a:p>
          <a:pPr marL="0" lvl="0" indent="0" algn="l" defTabSz="889000">
            <a:lnSpc>
              <a:spcPct val="100000"/>
            </a:lnSpc>
            <a:spcBef>
              <a:spcPct val="0"/>
            </a:spcBef>
            <a:spcAft>
              <a:spcPct val="35000"/>
            </a:spcAft>
            <a:buNone/>
          </a:pPr>
          <a:r>
            <a:rPr lang="en-US" sz="2000" kern="1200" dirty="0"/>
            <a:t>When a cat is physically unable to eat</a:t>
          </a:r>
        </a:p>
      </dsp:txBody>
      <dsp:txXfrm>
        <a:off x="985290" y="1231591"/>
        <a:ext cx="5337628" cy="329322"/>
      </dsp:txXfrm>
    </dsp:sp>
    <dsp:sp modelId="{0E2C5F12-EDB5-48C6-A8E9-1FD6882CF1BA}">
      <dsp:nvSpPr>
        <dsp:cNvPr id="0" name=""/>
        <dsp:cNvSpPr/>
      </dsp:nvSpPr>
      <dsp:spPr>
        <a:xfrm>
          <a:off x="0" y="2182190"/>
          <a:ext cx="6569203" cy="8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4303C-FB82-44A6-9156-FD40F7D626B1}">
      <dsp:nvSpPr>
        <dsp:cNvPr id="0" name=""/>
        <dsp:cNvSpPr/>
      </dsp:nvSpPr>
      <dsp:spPr>
        <a:xfrm>
          <a:off x="263085" y="2375698"/>
          <a:ext cx="478336" cy="47833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7CAD0-BFD6-43B4-8CD3-BE6F843475C6}">
      <dsp:nvSpPr>
        <dsp:cNvPr id="0" name=""/>
        <dsp:cNvSpPr/>
      </dsp:nvSpPr>
      <dsp:spPr>
        <a:xfrm>
          <a:off x="972160" y="2426331"/>
          <a:ext cx="5337628" cy="34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23" tIns="41523" rIns="41523" bIns="41523" numCol="1" spcCol="1270" anchor="ctr" anchorCtr="0">
          <a:noAutofit/>
        </a:bodyPr>
        <a:lstStyle/>
        <a:p>
          <a:pPr marL="0" lvl="0" indent="0" algn="l" defTabSz="889000">
            <a:lnSpc>
              <a:spcPct val="100000"/>
            </a:lnSpc>
            <a:spcBef>
              <a:spcPct val="0"/>
            </a:spcBef>
            <a:spcAft>
              <a:spcPct val="35000"/>
            </a:spcAft>
            <a:buNone/>
          </a:pPr>
          <a:r>
            <a:rPr lang="en-US" sz="2000" kern="1200" dirty="0"/>
            <a:t>When a patient is anticipated to not be able to consume adequate amounts of food</a:t>
          </a:r>
        </a:p>
      </dsp:txBody>
      <dsp:txXfrm>
        <a:off x="972160" y="2426331"/>
        <a:ext cx="5337628" cy="345431"/>
      </dsp:txXfrm>
    </dsp:sp>
    <dsp:sp modelId="{6A52EA5D-C8A5-4003-8EA9-8A2F11E3BF0B}">
      <dsp:nvSpPr>
        <dsp:cNvPr id="0" name=""/>
        <dsp:cNvSpPr/>
      </dsp:nvSpPr>
      <dsp:spPr>
        <a:xfrm>
          <a:off x="0" y="3267143"/>
          <a:ext cx="6569203" cy="8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3AA31-EBF5-4255-B4E5-3F3D2AEAF727}">
      <dsp:nvSpPr>
        <dsp:cNvPr id="0" name=""/>
        <dsp:cNvSpPr/>
      </dsp:nvSpPr>
      <dsp:spPr>
        <a:xfrm>
          <a:off x="263085" y="3462827"/>
          <a:ext cx="478336" cy="47833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A6212-2909-4160-991A-3733D5C57590}">
      <dsp:nvSpPr>
        <dsp:cNvPr id="0" name=""/>
        <dsp:cNvSpPr/>
      </dsp:nvSpPr>
      <dsp:spPr>
        <a:xfrm>
          <a:off x="924281" y="3491733"/>
          <a:ext cx="5337628" cy="39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23" tIns="41523" rIns="41523" bIns="41523" numCol="1" spcCol="1270" anchor="ctr" anchorCtr="0">
          <a:noAutofit/>
        </a:bodyPr>
        <a:lstStyle/>
        <a:p>
          <a:pPr marL="0" lvl="0" indent="0" algn="l" defTabSz="889000">
            <a:lnSpc>
              <a:spcPct val="100000"/>
            </a:lnSpc>
            <a:spcBef>
              <a:spcPct val="0"/>
            </a:spcBef>
            <a:spcAft>
              <a:spcPct val="35000"/>
            </a:spcAft>
            <a:buNone/>
          </a:pPr>
          <a:r>
            <a:rPr lang="en-US" sz="2000" kern="1200" dirty="0"/>
            <a:t>To facilitate medication administration at home by the caregiver</a:t>
          </a:r>
        </a:p>
      </dsp:txBody>
      <dsp:txXfrm>
        <a:off x="924281" y="3491733"/>
        <a:ext cx="5337628" cy="3923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4C4AA-2799-43AD-8AA7-A15D2C7034EE}">
      <dsp:nvSpPr>
        <dsp:cNvPr id="0" name=""/>
        <dsp:cNvSpPr/>
      </dsp:nvSpPr>
      <dsp:spPr>
        <a:xfrm>
          <a:off x="0" y="0"/>
          <a:ext cx="6567198" cy="14720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When to Consider Enteral Nutrition?</a:t>
          </a:r>
        </a:p>
      </dsp:txBody>
      <dsp:txXfrm>
        <a:off x="0" y="0"/>
        <a:ext cx="6567198" cy="1472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BD760-CC49-4630-A59F-9C2202FFA716}">
      <dsp:nvSpPr>
        <dsp:cNvPr id="0" name=""/>
        <dsp:cNvSpPr/>
      </dsp:nvSpPr>
      <dsp:spPr>
        <a:xfrm rot="10800000">
          <a:off x="993771" y="783"/>
          <a:ext cx="4408830" cy="801742"/>
        </a:xfrm>
        <a:prstGeom prst="homePlat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5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Key Point: Nutritional support is an essential part of therapy for critically ill cats.</a:t>
          </a:r>
        </a:p>
      </dsp:txBody>
      <dsp:txXfrm rot="10800000">
        <a:off x="1194206" y="783"/>
        <a:ext cx="4208395" cy="801742"/>
      </dsp:txXfrm>
    </dsp:sp>
    <dsp:sp modelId="{6A5577ED-D7EE-4C22-A089-122C32DE7B9D}">
      <dsp:nvSpPr>
        <dsp:cNvPr id="0" name=""/>
        <dsp:cNvSpPr/>
      </dsp:nvSpPr>
      <dsp:spPr>
        <a:xfrm>
          <a:off x="159989" y="0"/>
          <a:ext cx="801742" cy="80174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373AF-AD29-4A18-82F9-5AB95370CA47}">
      <dsp:nvSpPr>
        <dsp:cNvPr id="0" name=""/>
        <dsp:cNvSpPr/>
      </dsp:nvSpPr>
      <dsp:spPr>
        <a:xfrm>
          <a:off x="848811" y="0"/>
          <a:ext cx="9619864" cy="630069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8BD07-E90A-4E88-8C96-BA351200F834}">
      <dsp:nvSpPr>
        <dsp:cNvPr id="0" name=""/>
        <dsp:cNvSpPr/>
      </dsp:nvSpPr>
      <dsp:spPr>
        <a:xfrm>
          <a:off x="5664" y="1890207"/>
          <a:ext cx="2724375" cy="252027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Decreased nutritional intake </a:t>
          </a:r>
          <a:r>
            <a:rPr lang="en-US" sz="2400" b="1" kern="1200" dirty="0"/>
            <a:t>(in a species with </a:t>
          </a:r>
          <a:r>
            <a:rPr lang="en-US" sz="2400" b="1" u="sng" kern="1200" dirty="0"/>
            <a:t>high</a:t>
          </a:r>
          <a:r>
            <a:rPr lang="en-US" sz="2400" b="1" kern="1200" dirty="0"/>
            <a:t> protein requirements) </a:t>
          </a:r>
          <a:endParaRPr lang="en-US" sz="2400" kern="1200" dirty="0"/>
        </a:p>
      </dsp:txBody>
      <dsp:txXfrm>
        <a:off x="128694" y="2013237"/>
        <a:ext cx="2478315" cy="2274216"/>
      </dsp:txXfrm>
    </dsp:sp>
    <dsp:sp modelId="{2440B703-DA45-4C74-B540-FB637B0AA213}">
      <dsp:nvSpPr>
        <dsp:cNvPr id="0" name=""/>
        <dsp:cNvSpPr/>
      </dsp:nvSpPr>
      <dsp:spPr>
        <a:xfrm>
          <a:off x="2866258" y="1890207"/>
          <a:ext cx="2724375" cy="2520276"/>
        </a:xfrm>
        <a:prstGeom prst="roundRect">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u="sng" kern="1200" dirty="0"/>
            <a:t>Inflammatory responses </a:t>
          </a:r>
          <a:r>
            <a:rPr lang="en-US" sz="2700" b="1" kern="1200" dirty="0"/>
            <a:t>shift metabolism towards a </a:t>
          </a:r>
          <a:r>
            <a:rPr lang="en-US" sz="2700" b="1" u="sng" kern="1200" dirty="0"/>
            <a:t>catabolic state</a:t>
          </a:r>
          <a:endParaRPr lang="en-US" sz="2700" kern="1200" dirty="0"/>
        </a:p>
      </dsp:txBody>
      <dsp:txXfrm>
        <a:off x="2989288" y="2013237"/>
        <a:ext cx="2478315" cy="2274216"/>
      </dsp:txXfrm>
    </dsp:sp>
    <dsp:sp modelId="{1A3C615A-43EC-4E48-A70F-24F9F8418184}">
      <dsp:nvSpPr>
        <dsp:cNvPr id="0" name=""/>
        <dsp:cNvSpPr/>
      </dsp:nvSpPr>
      <dsp:spPr>
        <a:xfrm>
          <a:off x="5726853" y="1890207"/>
          <a:ext cx="2724375" cy="2520276"/>
        </a:xfrm>
        <a:prstGeom prst="roundRect">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Loss of lean body mass</a:t>
          </a:r>
        </a:p>
        <a:p>
          <a:pPr marL="0" lvl="0" indent="0" algn="ctr" defTabSz="800100">
            <a:lnSpc>
              <a:spcPct val="90000"/>
            </a:lnSpc>
            <a:spcBef>
              <a:spcPct val="0"/>
            </a:spcBef>
            <a:spcAft>
              <a:spcPct val="35000"/>
            </a:spcAft>
            <a:buNone/>
          </a:pPr>
          <a:r>
            <a:rPr lang="en-US" sz="1800" b="0" kern="1200" dirty="0"/>
            <a:t>Compromised wound healing</a:t>
          </a:r>
        </a:p>
        <a:p>
          <a:pPr marL="0" lvl="0" indent="0" algn="ctr" defTabSz="800100">
            <a:lnSpc>
              <a:spcPct val="90000"/>
            </a:lnSpc>
            <a:spcBef>
              <a:spcPct val="0"/>
            </a:spcBef>
            <a:spcAft>
              <a:spcPct val="35000"/>
            </a:spcAft>
            <a:buNone/>
          </a:pPr>
          <a:r>
            <a:rPr lang="en-US" sz="1800" b="0" kern="1200" dirty="0"/>
            <a:t>Suppressed immune </a:t>
          </a:r>
          <a:r>
            <a:rPr lang="en-US" sz="1800" b="0" kern="1200" dirty="0" err="1"/>
            <a:t>fxn</a:t>
          </a:r>
          <a:endParaRPr lang="en-US" sz="1800" b="0" kern="1200" dirty="0"/>
        </a:p>
        <a:p>
          <a:pPr marL="0" lvl="0" indent="0" algn="ctr" defTabSz="800100">
            <a:lnSpc>
              <a:spcPct val="90000"/>
            </a:lnSpc>
            <a:spcBef>
              <a:spcPct val="0"/>
            </a:spcBef>
            <a:spcAft>
              <a:spcPct val="35000"/>
            </a:spcAft>
            <a:buNone/>
          </a:pPr>
          <a:r>
            <a:rPr lang="en-US" sz="1800" b="0" kern="1200" dirty="0"/>
            <a:t>Altered hepatic metabolism (HL)</a:t>
          </a:r>
        </a:p>
        <a:p>
          <a:pPr marL="0" lvl="0" indent="0" algn="ctr" defTabSz="800100">
            <a:lnSpc>
              <a:spcPct val="90000"/>
            </a:lnSpc>
            <a:spcBef>
              <a:spcPct val="0"/>
            </a:spcBef>
            <a:spcAft>
              <a:spcPct val="35000"/>
            </a:spcAft>
            <a:buNone/>
          </a:pPr>
          <a:r>
            <a:rPr lang="en-US" sz="1800" b="0" kern="1200" dirty="0"/>
            <a:t>Increased morbidity and mortality</a:t>
          </a:r>
        </a:p>
      </dsp:txBody>
      <dsp:txXfrm>
        <a:off x="5849883" y="2013237"/>
        <a:ext cx="2478315" cy="2274216"/>
      </dsp:txXfrm>
    </dsp:sp>
    <dsp:sp modelId="{C5D7A6AF-E95B-477E-8C9E-A322BC1A2EB9}">
      <dsp:nvSpPr>
        <dsp:cNvPr id="0" name=""/>
        <dsp:cNvSpPr/>
      </dsp:nvSpPr>
      <dsp:spPr>
        <a:xfrm>
          <a:off x="8587447" y="1890207"/>
          <a:ext cx="2724375" cy="2520276"/>
        </a:xfrm>
        <a:prstGeom prst="round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Reduced chance of survival</a:t>
          </a:r>
        </a:p>
      </dsp:txBody>
      <dsp:txXfrm>
        <a:off x="8710477" y="2013237"/>
        <a:ext cx="2478315" cy="2274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57B3-6C7D-48C4-8C5F-C83B19E467DD}">
      <dsp:nvSpPr>
        <dsp:cNvPr id="0" name=""/>
        <dsp:cNvSpPr/>
      </dsp:nvSpPr>
      <dsp:spPr>
        <a:xfrm>
          <a:off x="-7747655" y="-1184976"/>
          <a:ext cx="9227952" cy="9227952"/>
        </a:xfrm>
        <a:prstGeom prst="blockArc">
          <a:avLst>
            <a:gd name="adj1" fmla="val 18900000"/>
            <a:gd name="adj2" fmla="val 2700000"/>
            <a:gd name="adj3" fmla="val 234"/>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3964A-DBE0-4FB0-99BC-6E39B3CDB3A9}">
      <dsp:nvSpPr>
        <dsp:cNvPr id="0" name=""/>
        <dsp:cNvSpPr/>
      </dsp:nvSpPr>
      <dsp:spPr>
        <a:xfrm>
          <a:off x="481088" y="311764"/>
          <a:ext cx="5502260"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Inability to eat (e.g., neurologic disease, injury)</a:t>
          </a:r>
        </a:p>
      </dsp:txBody>
      <dsp:txXfrm>
        <a:off x="481088" y="311764"/>
        <a:ext cx="5502260" cy="623255"/>
      </dsp:txXfrm>
    </dsp:sp>
    <dsp:sp modelId="{E1A8F45D-51EA-49E1-9EC1-B49922CFE621}">
      <dsp:nvSpPr>
        <dsp:cNvPr id="0" name=""/>
        <dsp:cNvSpPr/>
      </dsp:nvSpPr>
      <dsp:spPr>
        <a:xfrm>
          <a:off x="91554" y="233857"/>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DBA8E-9EA6-4560-8D05-9496954B9FCD}">
      <dsp:nvSpPr>
        <dsp:cNvPr id="0" name=""/>
        <dsp:cNvSpPr/>
      </dsp:nvSpPr>
      <dsp:spPr>
        <a:xfrm>
          <a:off x="1045502" y="1247195"/>
          <a:ext cx="4937847"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GI/Pancreatic disease (e.g., nausea, vomiting, diarrhea, ileus, constipation)</a:t>
          </a:r>
        </a:p>
      </dsp:txBody>
      <dsp:txXfrm>
        <a:off x="1045502" y="1247195"/>
        <a:ext cx="4937847" cy="623255"/>
      </dsp:txXfrm>
    </dsp:sp>
    <dsp:sp modelId="{A07477F5-46F8-4E04-A153-8CC54FB44DA4}">
      <dsp:nvSpPr>
        <dsp:cNvPr id="0" name=""/>
        <dsp:cNvSpPr/>
      </dsp:nvSpPr>
      <dsp:spPr>
        <a:xfrm>
          <a:off x="655967" y="1169289"/>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3B114-68BD-4E08-BAA1-A0B86EA6293B}">
      <dsp:nvSpPr>
        <dsp:cNvPr id="0" name=""/>
        <dsp:cNvSpPr/>
      </dsp:nvSpPr>
      <dsp:spPr>
        <a:xfrm>
          <a:off x="1354797" y="2181941"/>
          <a:ext cx="4628551"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Medication side effects (e.g., antibiotics, antifungals, chemotherapy)</a:t>
          </a:r>
        </a:p>
      </dsp:txBody>
      <dsp:txXfrm>
        <a:off x="1354797" y="2181941"/>
        <a:ext cx="4628551" cy="623255"/>
      </dsp:txXfrm>
    </dsp:sp>
    <dsp:sp modelId="{A51BCA2B-1604-444F-BE58-8739B6373613}">
      <dsp:nvSpPr>
        <dsp:cNvPr id="0" name=""/>
        <dsp:cNvSpPr/>
      </dsp:nvSpPr>
      <dsp:spPr>
        <a:xfrm>
          <a:off x="965263" y="2104034"/>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C6046F-EE0E-48FF-A485-137FEF8B1FBD}">
      <dsp:nvSpPr>
        <dsp:cNvPr id="0" name=""/>
        <dsp:cNvSpPr/>
      </dsp:nvSpPr>
      <dsp:spPr>
        <a:xfrm>
          <a:off x="1453553" y="3117372"/>
          <a:ext cx="4529796"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Neoplasia</a:t>
          </a:r>
        </a:p>
      </dsp:txBody>
      <dsp:txXfrm>
        <a:off x="1453553" y="3117372"/>
        <a:ext cx="4529796" cy="623255"/>
      </dsp:txXfrm>
    </dsp:sp>
    <dsp:sp modelId="{EDF00F5F-E15D-4E81-AE62-BD4AE7A6348A}">
      <dsp:nvSpPr>
        <dsp:cNvPr id="0" name=""/>
        <dsp:cNvSpPr/>
      </dsp:nvSpPr>
      <dsp:spPr>
        <a:xfrm>
          <a:off x="1064018" y="3039465"/>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A29AE1-9132-467D-B96D-5F7F8FE0F80E}">
      <dsp:nvSpPr>
        <dsp:cNvPr id="0" name=""/>
        <dsp:cNvSpPr/>
      </dsp:nvSpPr>
      <dsp:spPr>
        <a:xfrm>
          <a:off x="1354797" y="4052803"/>
          <a:ext cx="4628551"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Respiratory/Cardiac disease (e.g., URI, CHF)</a:t>
          </a:r>
        </a:p>
      </dsp:txBody>
      <dsp:txXfrm>
        <a:off x="1354797" y="4052803"/>
        <a:ext cx="4628551" cy="623255"/>
      </dsp:txXfrm>
    </dsp:sp>
    <dsp:sp modelId="{86DCE1DC-D6B1-4DBA-8F89-51601B3B2FC6}">
      <dsp:nvSpPr>
        <dsp:cNvPr id="0" name=""/>
        <dsp:cNvSpPr/>
      </dsp:nvSpPr>
      <dsp:spPr>
        <a:xfrm>
          <a:off x="965263" y="3974896"/>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17ADA6-5E8E-4D1D-B2AF-C9A561B965A2}">
      <dsp:nvSpPr>
        <dsp:cNvPr id="0" name=""/>
        <dsp:cNvSpPr/>
      </dsp:nvSpPr>
      <dsp:spPr>
        <a:xfrm>
          <a:off x="1045502" y="4987549"/>
          <a:ext cx="4937847"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Dehydration/Electrolyte imbalances (e.g., CKD)</a:t>
          </a:r>
        </a:p>
      </dsp:txBody>
      <dsp:txXfrm>
        <a:off x="1045502" y="4987549"/>
        <a:ext cx="4937847" cy="623255"/>
      </dsp:txXfrm>
    </dsp:sp>
    <dsp:sp modelId="{30F15415-2652-4A4F-B040-259047E3F1A7}">
      <dsp:nvSpPr>
        <dsp:cNvPr id="0" name=""/>
        <dsp:cNvSpPr/>
      </dsp:nvSpPr>
      <dsp:spPr>
        <a:xfrm>
          <a:off x="655967" y="4909642"/>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EE960-B6EA-43DC-A9E4-D0F36DD0820C}">
      <dsp:nvSpPr>
        <dsp:cNvPr id="0" name=""/>
        <dsp:cNvSpPr/>
      </dsp:nvSpPr>
      <dsp:spPr>
        <a:xfrm>
          <a:off x="481088" y="5922980"/>
          <a:ext cx="5502260" cy="6232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Pain/Stress </a:t>
          </a:r>
        </a:p>
      </dsp:txBody>
      <dsp:txXfrm>
        <a:off x="481088" y="5922980"/>
        <a:ext cx="5502260" cy="623255"/>
      </dsp:txXfrm>
    </dsp:sp>
    <dsp:sp modelId="{41600524-BDD4-46B0-9033-5A6EE39D3C32}">
      <dsp:nvSpPr>
        <dsp:cNvPr id="0" name=""/>
        <dsp:cNvSpPr/>
      </dsp:nvSpPr>
      <dsp:spPr>
        <a:xfrm>
          <a:off x="91554" y="5845073"/>
          <a:ext cx="779068" cy="77906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20B02-13AB-40E5-AA62-6F2091FED470}">
      <dsp:nvSpPr>
        <dsp:cNvPr id="0" name=""/>
        <dsp:cNvSpPr/>
      </dsp:nvSpPr>
      <dsp:spPr>
        <a:xfrm>
          <a:off x="0" y="0"/>
          <a:ext cx="3479928" cy="16995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Causes of Inappetence</a:t>
          </a:r>
        </a:p>
      </dsp:txBody>
      <dsp:txXfrm>
        <a:off x="82963" y="82963"/>
        <a:ext cx="3314002" cy="15335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543EB-CC4F-4B76-BF7C-5B2E66E98FFA}">
      <dsp:nvSpPr>
        <dsp:cNvPr id="0" name=""/>
        <dsp:cNvSpPr/>
      </dsp:nvSpPr>
      <dsp:spPr>
        <a:xfrm>
          <a:off x="2880648" y="1144391"/>
          <a:ext cx="2400962" cy="2400962"/>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Decreased food intake and poor recovery from illness</a:t>
          </a:r>
        </a:p>
      </dsp:txBody>
      <dsp:txXfrm>
        <a:off x="3232261" y="1496004"/>
        <a:ext cx="1697736" cy="1697736"/>
      </dsp:txXfrm>
    </dsp:sp>
    <dsp:sp modelId="{6EC8B24A-B8DA-4BB0-B8B0-3D296102613A}">
      <dsp:nvSpPr>
        <dsp:cNvPr id="0" name=""/>
        <dsp:cNvSpPr/>
      </dsp:nvSpPr>
      <dsp:spPr>
        <a:xfrm>
          <a:off x="3480889" y="182582"/>
          <a:ext cx="1200481" cy="120048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Distress</a:t>
          </a:r>
        </a:p>
      </dsp:txBody>
      <dsp:txXfrm>
        <a:off x="3656695" y="358388"/>
        <a:ext cx="848869" cy="848869"/>
      </dsp:txXfrm>
    </dsp:sp>
    <dsp:sp modelId="{C0E99486-CB03-44F4-9CB7-548365600E80}">
      <dsp:nvSpPr>
        <dsp:cNvPr id="0" name=""/>
        <dsp:cNvSpPr/>
      </dsp:nvSpPr>
      <dsp:spPr>
        <a:xfrm>
          <a:off x="4833664" y="2525657"/>
          <a:ext cx="1200481" cy="120048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Negative emotional state</a:t>
          </a:r>
        </a:p>
      </dsp:txBody>
      <dsp:txXfrm>
        <a:off x="5009470" y="2701463"/>
        <a:ext cx="848869" cy="848869"/>
      </dsp:txXfrm>
    </dsp:sp>
    <dsp:sp modelId="{AAF272B8-897F-4226-8537-5977FD8E9D36}">
      <dsp:nvSpPr>
        <dsp:cNvPr id="0" name=""/>
        <dsp:cNvSpPr/>
      </dsp:nvSpPr>
      <dsp:spPr>
        <a:xfrm>
          <a:off x="2128114" y="2525657"/>
          <a:ext cx="1200481" cy="120048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High emotional arousal </a:t>
          </a:r>
        </a:p>
      </dsp:txBody>
      <dsp:txXfrm>
        <a:off x="2303920" y="2701463"/>
        <a:ext cx="848869" cy="848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5FF0-9837-4D45-A247-EF56F98A4831}">
      <dsp:nvSpPr>
        <dsp:cNvPr id="0" name=""/>
        <dsp:cNvSpPr/>
      </dsp:nvSpPr>
      <dsp:spPr>
        <a:xfrm>
          <a:off x="50132" y="729"/>
          <a:ext cx="6956941" cy="131934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Syringe Feeding?</a:t>
          </a:r>
        </a:p>
      </dsp:txBody>
      <dsp:txXfrm>
        <a:off x="50132" y="729"/>
        <a:ext cx="6956941" cy="13193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DEAC1-54C4-4CEE-848A-15E8BCA625D3}">
      <dsp:nvSpPr>
        <dsp:cNvPr id="0" name=""/>
        <dsp:cNvSpPr/>
      </dsp:nvSpPr>
      <dsp:spPr>
        <a:xfrm>
          <a:off x="199057" y="2030714"/>
          <a:ext cx="2910973" cy="95929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Addressed the underlying medical condition</a:t>
          </a:r>
        </a:p>
      </dsp:txBody>
      <dsp:txXfrm>
        <a:off x="199057" y="2030714"/>
        <a:ext cx="2910973" cy="959298"/>
      </dsp:txXfrm>
    </dsp:sp>
    <dsp:sp modelId="{41ABE88A-E75C-42BD-9FCA-3DBD1E876266}">
      <dsp:nvSpPr>
        <dsp:cNvPr id="0" name=""/>
        <dsp:cNvSpPr/>
      </dsp:nvSpPr>
      <dsp:spPr>
        <a:xfrm>
          <a:off x="195749" y="1738955"/>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E6CFBD-66F6-41E2-9F18-7B9F587FFE6E}">
      <dsp:nvSpPr>
        <dsp:cNvPr id="0" name=""/>
        <dsp:cNvSpPr/>
      </dsp:nvSpPr>
      <dsp:spPr>
        <a:xfrm>
          <a:off x="357837" y="1414778"/>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86CCF3-23D7-4735-95F7-02F0F4AD7D50}">
      <dsp:nvSpPr>
        <dsp:cNvPr id="0" name=""/>
        <dsp:cNvSpPr/>
      </dsp:nvSpPr>
      <dsp:spPr>
        <a:xfrm>
          <a:off x="746849" y="1479613"/>
          <a:ext cx="363871" cy="363871"/>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1AAF0E-EE0D-4166-88BB-6CFA81F05C5F}">
      <dsp:nvSpPr>
        <dsp:cNvPr id="0" name=""/>
        <dsp:cNvSpPr/>
      </dsp:nvSpPr>
      <dsp:spPr>
        <a:xfrm>
          <a:off x="1071026" y="1123019"/>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0C1438-385F-4011-98F3-721A81D80055}">
      <dsp:nvSpPr>
        <dsp:cNvPr id="0" name=""/>
        <dsp:cNvSpPr/>
      </dsp:nvSpPr>
      <dsp:spPr>
        <a:xfrm>
          <a:off x="1492455" y="993348"/>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1D76D7-8CFD-4C18-A3F9-26440697E65D}">
      <dsp:nvSpPr>
        <dsp:cNvPr id="0" name=""/>
        <dsp:cNvSpPr/>
      </dsp:nvSpPr>
      <dsp:spPr>
        <a:xfrm>
          <a:off x="2011138" y="1220272"/>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7EEF3-B909-4BA4-B653-21F2A183FD00}">
      <dsp:nvSpPr>
        <dsp:cNvPr id="0" name=""/>
        <dsp:cNvSpPr/>
      </dsp:nvSpPr>
      <dsp:spPr>
        <a:xfrm>
          <a:off x="2335315" y="1382360"/>
          <a:ext cx="363871" cy="363871"/>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967A940-E4DA-4FAF-BEA8-F51DA99CF32C}">
      <dsp:nvSpPr>
        <dsp:cNvPr id="0" name=""/>
        <dsp:cNvSpPr/>
      </dsp:nvSpPr>
      <dsp:spPr>
        <a:xfrm>
          <a:off x="2789162" y="1738955"/>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A64D75-ABF1-404A-881E-2A7671A2A998}">
      <dsp:nvSpPr>
        <dsp:cNvPr id="0" name=""/>
        <dsp:cNvSpPr/>
      </dsp:nvSpPr>
      <dsp:spPr>
        <a:xfrm>
          <a:off x="2983668" y="2095549"/>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5B34E7C-5670-4AA7-AA63-54158B61F77D}">
      <dsp:nvSpPr>
        <dsp:cNvPr id="0" name=""/>
        <dsp:cNvSpPr/>
      </dsp:nvSpPr>
      <dsp:spPr>
        <a:xfrm>
          <a:off x="1297949" y="1414778"/>
          <a:ext cx="595426" cy="595426"/>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5D7549-29FE-44ED-96AA-BA2D6EFF8471}">
      <dsp:nvSpPr>
        <dsp:cNvPr id="0" name=""/>
        <dsp:cNvSpPr/>
      </dsp:nvSpPr>
      <dsp:spPr>
        <a:xfrm>
          <a:off x="33660" y="2646649"/>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6553B30-9324-449F-8A16-DA4AA8AB4AC6}">
      <dsp:nvSpPr>
        <dsp:cNvPr id="0" name=""/>
        <dsp:cNvSpPr/>
      </dsp:nvSpPr>
      <dsp:spPr>
        <a:xfrm>
          <a:off x="228166" y="2938408"/>
          <a:ext cx="363871" cy="363871"/>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6E6B6C-ECE6-4742-AA74-5751ADF1B92A}">
      <dsp:nvSpPr>
        <dsp:cNvPr id="0" name=""/>
        <dsp:cNvSpPr/>
      </dsp:nvSpPr>
      <dsp:spPr>
        <a:xfrm>
          <a:off x="714431" y="3197750"/>
          <a:ext cx="529267" cy="529267"/>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732AFB-87AF-427E-8155-0B131278FBAB}">
      <dsp:nvSpPr>
        <dsp:cNvPr id="0" name=""/>
        <dsp:cNvSpPr/>
      </dsp:nvSpPr>
      <dsp:spPr>
        <a:xfrm>
          <a:off x="1395202" y="3619179"/>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1F0DFD-0400-48EE-83CB-1DBEEA9CBC69}">
      <dsp:nvSpPr>
        <dsp:cNvPr id="0" name=""/>
        <dsp:cNvSpPr/>
      </dsp:nvSpPr>
      <dsp:spPr>
        <a:xfrm>
          <a:off x="1524873" y="3197750"/>
          <a:ext cx="363871" cy="363871"/>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7C42A5-4F42-4CD4-AF70-85C70EC2636B}">
      <dsp:nvSpPr>
        <dsp:cNvPr id="0" name=""/>
        <dsp:cNvSpPr/>
      </dsp:nvSpPr>
      <dsp:spPr>
        <a:xfrm>
          <a:off x="1849050" y="3651597"/>
          <a:ext cx="231554" cy="231554"/>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7D7347-310F-45FF-A0F4-4C1273F7F64A}">
      <dsp:nvSpPr>
        <dsp:cNvPr id="0" name=""/>
        <dsp:cNvSpPr/>
      </dsp:nvSpPr>
      <dsp:spPr>
        <a:xfrm>
          <a:off x="2140809" y="3132914"/>
          <a:ext cx="529267" cy="529267"/>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15F3B7-CC1E-45D1-9546-BC00A265F206}">
      <dsp:nvSpPr>
        <dsp:cNvPr id="0" name=""/>
        <dsp:cNvSpPr/>
      </dsp:nvSpPr>
      <dsp:spPr>
        <a:xfrm>
          <a:off x="2853997" y="3003244"/>
          <a:ext cx="363871" cy="363871"/>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927665-07EB-44D2-ADFC-B7A6773915D7}">
      <dsp:nvSpPr>
        <dsp:cNvPr id="0" name=""/>
        <dsp:cNvSpPr/>
      </dsp:nvSpPr>
      <dsp:spPr>
        <a:xfrm>
          <a:off x="3217869" y="1479074"/>
          <a:ext cx="1068639" cy="204014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61EDE03-4E04-4B6E-97CC-68F4A04E417F}">
      <dsp:nvSpPr>
        <dsp:cNvPr id="0" name=""/>
        <dsp:cNvSpPr/>
      </dsp:nvSpPr>
      <dsp:spPr>
        <a:xfrm>
          <a:off x="4286508" y="1480065"/>
          <a:ext cx="2914471" cy="204012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Optimized the hospital environment</a:t>
          </a:r>
        </a:p>
      </dsp:txBody>
      <dsp:txXfrm>
        <a:off x="4286508" y="1480065"/>
        <a:ext cx="2914471" cy="2040129"/>
      </dsp:txXfrm>
    </dsp:sp>
    <dsp:sp modelId="{531493B1-25C1-4A15-8EE5-ED144CE9F362}">
      <dsp:nvSpPr>
        <dsp:cNvPr id="0" name=""/>
        <dsp:cNvSpPr/>
      </dsp:nvSpPr>
      <dsp:spPr>
        <a:xfrm>
          <a:off x="7200980" y="1479074"/>
          <a:ext cx="1068639" cy="204014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4505062-1D51-46ED-AF44-1A8E229E4A7D}">
      <dsp:nvSpPr>
        <dsp:cNvPr id="0" name=""/>
        <dsp:cNvSpPr/>
      </dsp:nvSpPr>
      <dsp:spPr>
        <a:xfrm>
          <a:off x="8386198" y="1310472"/>
          <a:ext cx="2477300" cy="2477300"/>
        </a:xfrm>
        <a:prstGeom prst="ellipse">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Increased the palatability of food</a:t>
          </a:r>
        </a:p>
      </dsp:txBody>
      <dsp:txXfrm>
        <a:off x="8748990" y="1673264"/>
        <a:ext cx="1751716" cy="175171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4864A88-710A-4345-A883-5545E4C069C7}" type="datetimeFigureOut">
              <a:rPr lang="en-US" smtClean="0"/>
              <a:t>3/24/2025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9B255A6-8239-4CD6-8E2E-679C30D2B11C}" type="slidenum">
              <a:rPr lang="en-US" smtClean="0"/>
              <a:t>‹#›</a:t>
            </a:fld>
            <a:endParaRPr lang="en-US"/>
          </a:p>
        </p:txBody>
      </p:sp>
    </p:spTree>
    <p:extLst>
      <p:ext uri="{BB962C8B-B14F-4D97-AF65-F5344CB8AC3E}">
        <p14:creationId xmlns:p14="http://schemas.microsoft.com/office/powerpoint/2010/main" val="70290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255A6-8239-4CD6-8E2E-679C30D2B11C}" type="slidenum">
              <a:rPr lang="en-US" smtClean="0"/>
              <a:t>1</a:t>
            </a:fld>
            <a:endParaRPr lang="en-US"/>
          </a:p>
        </p:txBody>
      </p:sp>
    </p:spTree>
    <p:extLst>
      <p:ext uri="{BB962C8B-B14F-4D97-AF65-F5344CB8AC3E}">
        <p14:creationId xmlns:p14="http://schemas.microsoft.com/office/powerpoint/2010/main" val="99198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83306" algn="l"/>
              </a:tabLst>
            </a:pPr>
            <a:r>
              <a:rPr lang="en-US" sz="1600" u="sng" dirty="0">
                <a:latin typeface="+mn-lt"/>
                <a:ea typeface="Times New Roman" panose="02020603050405020304" pitchFamily="18" charset="0"/>
                <a:cs typeface="Times New Roman" panose="02020603050405020304" pitchFamily="18" charset="0"/>
              </a:rPr>
              <a:t>Our first goal is to IDENTIFY CAUSES of distress in the hospital environment.</a:t>
            </a:r>
          </a:p>
          <a:p>
            <a:pPr defTabSz="966612">
              <a:defRPr/>
            </a:pPr>
            <a:r>
              <a:rPr lang="en-US" sz="1600" b="0" dirty="0">
                <a:latin typeface="+mn-lt"/>
                <a:ea typeface="Times New Roman" panose="02020603050405020304" pitchFamily="18" charset="0"/>
                <a:cs typeface="Times New Roman" panose="02020603050405020304" pitchFamily="18" charset="0"/>
              </a:rPr>
              <a:t>Cat Friendly strategies have been developed for hospitalized patients to reduce as many causes of environmental distress as possible in addition to avoiding stressful human interactions while still meeting the cats’ daily needs.</a:t>
            </a:r>
          </a:p>
          <a:p>
            <a:endParaRPr lang="en-US" sz="1600" dirty="0">
              <a:latin typeface="+mn-lt"/>
            </a:endParaRPr>
          </a:p>
          <a:p>
            <a:pPr>
              <a:tabLst>
                <a:tab pos="483306" algn="l"/>
              </a:tabLst>
            </a:pPr>
            <a:endParaRPr lang="en-US" sz="1600" u="sng" dirty="0">
              <a:latin typeface="+mn-lt"/>
              <a:ea typeface="Times New Roman" panose="02020603050405020304" pitchFamily="18" charset="0"/>
              <a:cs typeface="Times New Roman" panose="02020603050405020304" pitchFamily="18" charset="0"/>
            </a:endParaRPr>
          </a:p>
          <a:p>
            <a:pPr>
              <a:tabLst>
                <a:tab pos="483306" algn="l"/>
              </a:tabLst>
            </a:pPr>
            <a:r>
              <a:rPr lang="en-US" sz="1600" dirty="0">
                <a:latin typeface="+mn-lt"/>
                <a:ea typeface="Times New Roman" panose="02020603050405020304" pitchFamily="18" charset="0"/>
                <a:cs typeface="Times New Roman" panose="02020603050405020304" pitchFamily="18" charset="0"/>
              </a:rPr>
              <a:t> </a:t>
            </a:r>
          </a:p>
          <a:p>
            <a:endParaRPr lang="en-US" sz="1600" dirty="0">
              <a:latin typeface="+mn-lt"/>
            </a:endParaRPr>
          </a:p>
        </p:txBody>
      </p:sp>
      <p:sp>
        <p:nvSpPr>
          <p:cNvPr id="4" name="Slide Number Placeholder 3"/>
          <p:cNvSpPr>
            <a:spLocks noGrp="1"/>
          </p:cNvSpPr>
          <p:nvPr>
            <p:ph type="sldNum" sz="quarter" idx="5"/>
          </p:nvPr>
        </p:nvSpPr>
        <p:spPr/>
        <p:txBody>
          <a:bodyPr/>
          <a:lstStyle/>
          <a:p>
            <a:fld id="{09B255A6-8239-4CD6-8E2E-679C30D2B11C}" type="slidenum">
              <a:rPr lang="en-US" smtClean="0"/>
              <a:t>10</a:t>
            </a:fld>
            <a:endParaRPr lang="en-US"/>
          </a:p>
        </p:txBody>
      </p:sp>
    </p:spTree>
    <p:extLst>
      <p:ext uri="{BB962C8B-B14F-4D97-AF65-F5344CB8AC3E}">
        <p14:creationId xmlns:p14="http://schemas.microsoft.com/office/powerpoint/2010/main" val="30243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Those who are highly aroused will be less inclined to prioritize food intake.</a:t>
            </a:r>
          </a:p>
        </p:txBody>
      </p:sp>
      <p:sp>
        <p:nvSpPr>
          <p:cNvPr id="4" name="Slide Number Placeholder 3"/>
          <p:cNvSpPr>
            <a:spLocks noGrp="1"/>
          </p:cNvSpPr>
          <p:nvPr>
            <p:ph type="sldNum" sz="quarter" idx="5"/>
          </p:nvPr>
        </p:nvSpPr>
        <p:spPr/>
        <p:txBody>
          <a:bodyPr/>
          <a:lstStyle/>
          <a:p>
            <a:fld id="{09B255A6-8239-4CD6-8E2E-679C30D2B11C}" type="slidenum">
              <a:rPr lang="en-US" smtClean="0"/>
              <a:t>11</a:t>
            </a:fld>
            <a:endParaRPr lang="en-US"/>
          </a:p>
        </p:txBody>
      </p:sp>
    </p:spTree>
    <p:extLst>
      <p:ext uri="{BB962C8B-B14F-4D97-AF65-F5344CB8AC3E}">
        <p14:creationId xmlns:p14="http://schemas.microsoft.com/office/powerpoint/2010/main" val="315004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   </a:t>
            </a:r>
          </a:p>
          <a:p>
            <a:pPr indent="241653">
              <a:tabLst>
                <a:tab pos="483306" algn="l"/>
              </a:tabLst>
            </a:pPr>
            <a:endParaRPr lang="en-US" sz="1300"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12</a:t>
            </a:fld>
            <a:endParaRPr lang="en-US"/>
          </a:p>
        </p:txBody>
      </p:sp>
    </p:spTree>
    <p:extLst>
      <p:ext uri="{BB962C8B-B14F-4D97-AF65-F5344CB8AC3E}">
        <p14:creationId xmlns:p14="http://schemas.microsoft.com/office/powerpoint/2010/main" val="185772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dirty="0"/>
              <a:t>Maintaining special senses are also crucial to their environment. – they can be overwhelmed in a clinic (new smells, sounds, etc.) </a:t>
            </a: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13</a:t>
            </a:fld>
            <a:endParaRPr lang="en-US"/>
          </a:p>
        </p:txBody>
      </p:sp>
    </p:spTree>
    <p:extLst>
      <p:ext uri="{BB962C8B-B14F-4D97-AF65-F5344CB8AC3E}">
        <p14:creationId xmlns:p14="http://schemas.microsoft.com/office/powerpoint/2010/main" val="398361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14</a:t>
            </a:fld>
            <a:endParaRPr lang="en-US"/>
          </a:p>
        </p:txBody>
      </p:sp>
    </p:spTree>
    <p:extLst>
      <p:ext uri="{BB962C8B-B14F-4D97-AF65-F5344CB8AC3E}">
        <p14:creationId xmlns:p14="http://schemas.microsoft.com/office/powerpoint/2010/main" val="190546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41653">
              <a:tabLst>
                <a:tab pos="483306"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When selecting a litter box, choose a size that fits with an individual’s size and mobility. </a:t>
            </a: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15</a:t>
            </a:fld>
            <a:endParaRPr lang="en-US"/>
          </a:p>
        </p:txBody>
      </p:sp>
    </p:spTree>
    <p:extLst>
      <p:ext uri="{BB962C8B-B14F-4D97-AF65-F5344CB8AC3E}">
        <p14:creationId xmlns:p14="http://schemas.microsoft.com/office/powerpoint/2010/main" val="722340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41653">
              <a:tabLst>
                <a:tab pos="483306" algn="l"/>
              </a:tabLst>
            </a:pPr>
            <a:endParaRPr lang="en-US" sz="1300" dirty="0">
              <a:latin typeface="Arial" panose="020B0604020202020204" pitchFamily="34" charset="0"/>
              <a:ea typeface="Times New Roman" panose="02020603050405020304" pitchFamily="18" charset="0"/>
              <a:cs typeface="Times New Roman" panose="02020603050405020304" pitchFamily="18" charset="0"/>
            </a:endParaRPr>
          </a:p>
          <a:p>
            <a:pPr indent="241653">
              <a:tabLst>
                <a:tab pos="483306" algn="l"/>
              </a:tabLs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16</a:t>
            </a:fld>
            <a:endParaRPr lang="en-US"/>
          </a:p>
        </p:txBody>
      </p:sp>
    </p:spTree>
    <p:extLst>
      <p:ext uri="{BB962C8B-B14F-4D97-AF65-F5344CB8AC3E}">
        <p14:creationId xmlns:p14="http://schemas.microsoft.com/office/powerpoint/2010/main" val="345048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83306" algn="l"/>
              </a:tabLst>
            </a:pPr>
            <a:r>
              <a:rPr lang="en-US" sz="1600" b="0" dirty="0">
                <a:latin typeface="Calibri" panose="020F0502020204030204" pitchFamily="34" charset="0"/>
                <a:ea typeface="Times New Roman" panose="02020603050405020304" pitchFamily="18" charset="0"/>
                <a:cs typeface="Times New Roman" panose="02020603050405020304" pitchFamily="18" charset="0"/>
              </a:rPr>
              <a:t>Human interactions should be carefully implemented. </a:t>
            </a:r>
          </a:p>
          <a:p>
            <a:pPr>
              <a:tabLst>
                <a:tab pos="483306" algn="l"/>
              </a:tabLs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17</a:t>
            </a:fld>
            <a:endParaRPr lang="en-US"/>
          </a:p>
        </p:txBody>
      </p:sp>
    </p:spTree>
    <p:extLst>
      <p:ext uri="{BB962C8B-B14F-4D97-AF65-F5344CB8AC3E}">
        <p14:creationId xmlns:p14="http://schemas.microsoft.com/office/powerpoint/2010/main" val="178266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83306"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Pain and FAS scoring is recommended prior to any procedure to properly prepare for an individual cat’s preference for handling and to administer analgesia, if indicated. </a:t>
            </a:r>
          </a:p>
          <a:p>
            <a:pPr>
              <a:tabLst>
                <a:tab pos="483306" algn="l"/>
              </a:tabLs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18</a:t>
            </a:fld>
            <a:endParaRPr lang="en-US"/>
          </a:p>
        </p:txBody>
      </p:sp>
    </p:spTree>
    <p:extLst>
      <p:ext uri="{BB962C8B-B14F-4D97-AF65-F5344CB8AC3E}">
        <p14:creationId xmlns:p14="http://schemas.microsoft.com/office/powerpoint/2010/main" val="98924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918"/>
                </a:solidFill>
                <a:effectLst/>
                <a:highlight>
                  <a:srgbClr val="FFFFFF"/>
                </a:highlight>
                <a:latin typeface="-apple-system"/>
              </a:rPr>
              <a:t>An easy grooming tip is to use a moist toothbrush to clean the cat’s face and head as it mimics licking.</a:t>
            </a: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19</a:t>
            </a:fld>
            <a:endParaRPr lang="en-US"/>
          </a:p>
        </p:txBody>
      </p:sp>
    </p:spTree>
    <p:extLst>
      <p:ext uri="{BB962C8B-B14F-4D97-AF65-F5344CB8AC3E}">
        <p14:creationId xmlns:p14="http://schemas.microsoft.com/office/powerpoint/2010/main" val="321666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mn-lt"/>
                <a:cs typeface="Arial" panose="020B0604020202020204" pitchFamily="34" charset="0"/>
              </a:rPr>
              <a:t>Excellent resources</a:t>
            </a:r>
          </a:p>
        </p:txBody>
      </p:sp>
      <p:sp>
        <p:nvSpPr>
          <p:cNvPr id="4" name="Slide Number Placeholder 3"/>
          <p:cNvSpPr>
            <a:spLocks noGrp="1"/>
          </p:cNvSpPr>
          <p:nvPr>
            <p:ph type="sldNum" sz="quarter" idx="5"/>
          </p:nvPr>
        </p:nvSpPr>
        <p:spPr/>
        <p:txBody>
          <a:bodyPr/>
          <a:lstStyle/>
          <a:p>
            <a:fld id="{09B255A6-8239-4CD6-8E2E-679C30D2B11C}" type="slidenum">
              <a:rPr lang="en-US" smtClean="0"/>
              <a:t>2</a:t>
            </a:fld>
            <a:endParaRPr lang="en-US"/>
          </a:p>
        </p:txBody>
      </p:sp>
    </p:spTree>
    <p:extLst>
      <p:ext uri="{BB962C8B-B14F-4D97-AF65-F5344CB8AC3E}">
        <p14:creationId xmlns:p14="http://schemas.microsoft.com/office/powerpoint/2010/main" val="836212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83306"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As previously discussed, the nurse/technician should get a thorough understanding of the cat’s normal feeding routine and diet history from the caregiver. </a:t>
            </a: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20</a:t>
            </a:fld>
            <a:endParaRPr lang="en-US"/>
          </a:p>
        </p:txBody>
      </p:sp>
    </p:spTree>
    <p:extLst>
      <p:ext uri="{BB962C8B-B14F-4D97-AF65-F5344CB8AC3E}">
        <p14:creationId xmlns:p14="http://schemas.microsoft.com/office/powerpoint/2010/main" val="553877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‘Buffet’ of foods can be overwhelming and contribute to aversive behavior. </a:t>
            </a: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21</a:t>
            </a:fld>
            <a:endParaRPr lang="en-US"/>
          </a:p>
        </p:txBody>
      </p:sp>
    </p:spTree>
    <p:extLst>
      <p:ext uri="{BB962C8B-B14F-4D97-AF65-F5344CB8AC3E}">
        <p14:creationId xmlns:p14="http://schemas.microsoft.com/office/powerpoint/2010/main" val="524426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tabLst>
                <a:tab pos="483306" algn="l"/>
              </a:tabLst>
            </a:pPr>
            <a:r>
              <a:rPr lang="en-US" sz="1600" dirty="0">
                <a:latin typeface="Calibri" panose="020F0502020204030204" pitchFamily="34" charset="0"/>
                <a:ea typeface="Times New Roman" panose="02020603050405020304" pitchFamily="18" charset="0"/>
                <a:cs typeface="Times New Roman" panose="02020603050405020304" pitchFamily="18" charset="0"/>
              </a:rPr>
              <a:t>Exceptions might be cats staying overnight who are night eaters. However try to refrain from leaving super smelly food in a small space where they cannot get away. </a:t>
            </a:r>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22</a:t>
            </a:fld>
            <a:endParaRPr lang="en-US"/>
          </a:p>
        </p:txBody>
      </p:sp>
    </p:spTree>
    <p:extLst>
      <p:ext uri="{BB962C8B-B14F-4D97-AF65-F5344CB8AC3E}">
        <p14:creationId xmlns:p14="http://schemas.microsoft.com/office/powerpoint/2010/main" val="1622895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600" dirty="0"/>
              <a:t>Warming the food can be helpful, however nauseous cats may prefer reduced scent from unheated food.</a:t>
            </a:r>
          </a:p>
          <a:p>
            <a:pPr marL="285750" marR="0" lvl="0" indent="-2857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Regarding therapeutic diets, it is more important the cat eats something it likes than to force transition to a diet the patient does not like, as this can contribute to food aversions.  </a:t>
            </a:r>
          </a:p>
          <a:p>
            <a:pPr defTabSz="966612">
              <a:defRPr/>
            </a:pPr>
            <a:endParaRPr lang="en-US" sz="1600" dirty="0"/>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23</a:t>
            </a:fld>
            <a:endParaRPr lang="en-US"/>
          </a:p>
        </p:txBody>
      </p:sp>
    </p:spTree>
    <p:extLst>
      <p:ext uri="{BB962C8B-B14F-4D97-AF65-F5344CB8AC3E}">
        <p14:creationId xmlns:p14="http://schemas.microsoft.com/office/powerpoint/2010/main" val="2132096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Syringe feeding, force feeding, and wiping food on the cat’s nose should not be performed as this will only contribute to food aversions and distress. </a:t>
            </a:r>
          </a:p>
        </p:txBody>
      </p:sp>
      <p:sp>
        <p:nvSpPr>
          <p:cNvPr id="4" name="Slide Number Placeholder 3"/>
          <p:cNvSpPr>
            <a:spLocks noGrp="1"/>
          </p:cNvSpPr>
          <p:nvPr>
            <p:ph type="sldNum" sz="quarter" idx="5"/>
          </p:nvPr>
        </p:nvSpPr>
        <p:spPr/>
        <p:txBody>
          <a:bodyPr/>
          <a:lstStyle/>
          <a:p>
            <a:fld id="{09B255A6-8239-4CD6-8E2E-679C30D2B11C}" type="slidenum">
              <a:rPr lang="en-US" smtClean="0"/>
              <a:t>24</a:t>
            </a:fld>
            <a:endParaRPr lang="en-US"/>
          </a:p>
        </p:txBody>
      </p:sp>
    </p:spTree>
    <p:extLst>
      <p:ext uri="{BB962C8B-B14F-4D97-AF65-F5344CB8AC3E}">
        <p14:creationId xmlns:p14="http://schemas.microsoft.com/office/powerpoint/2010/main" val="2206511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have addressed the underlying medical condition,  optimized the environment, AND increased the palatability of food… still not eating.?</a:t>
            </a:r>
          </a:p>
        </p:txBody>
      </p:sp>
      <p:sp>
        <p:nvSpPr>
          <p:cNvPr id="4" name="Slide Number Placeholder 3"/>
          <p:cNvSpPr>
            <a:spLocks noGrp="1"/>
          </p:cNvSpPr>
          <p:nvPr>
            <p:ph type="sldNum" sz="quarter" idx="5"/>
          </p:nvPr>
        </p:nvSpPr>
        <p:spPr/>
        <p:txBody>
          <a:bodyPr/>
          <a:lstStyle/>
          <a:p>
            <a:fld id="{09B255A6-8239-4CD6-8E2E-679C30D2B11C}" type="slidenum">
              <a:rPr lang="en-US" smtClean="0"/>
              <a:t>25</a:t>
            </a:fld>
            <a:endParaRPr lang="en-US"/>
          </a:p>
        </p:txBody>
      </p:sp>
    </p:spTree>
    <p:extLst>
      <p:ext uri="{BB962C8B-B14F-4D97-AF65-F5344CB8AC3E}">
        <p14:creationId xmlns:p14="http://schemas.microsoft.com/office/powerpoint/2010/main" val="108863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26</a:t>
            </a:fld>
            <a:endParaRPr lang="en-US"/>
          </a:p>
        </p:txBody>
      </p:sp>
    </p:spTree>
    <p:extLst>
      <p:ext uri="{BB962C8B-B14F-4D97-AF65-F5344CB8AC3E}">
        <p14:creationId xmlns:p14="http://schemas.microsoft.com/office/powerpoint/2010/main" val="133958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Every patient is different based on their particular illness and needs, response to therapy, and overall health condition. </a:t>
            </a:r>
          </a:p>
          <a:p>
            <a:pPr marL="285750" indent="-285750">
              <a:buFont typeface="Arial" panose="020B0604020202020204" pitchFamily="34" charset="0"/>
              <a:buChar char="•"/>
            </a:pPr>
            <a:r>
              <a:rPr lang="en-US" sz="1600" dirty="0"/>
              <a:t>Above is a great nutritional assessment tool from the Guidelines that helps identify risk factors that would make a particular patient at higher need for nutritional support or who might require earlier intervention. </a:t>
            </a:r>
          </a:p>
          <a:p>
            <a:pPr indent="241653" defTabSz="966612">
              <a:defRPr/>
            </a:pPr>
            <a:endParaRPr lang="en-US" sz="1600" dirty="0"/>
          </a:p>
          <a:p>
            <a:pPr indent="241653"/>
            <a:endParaRPr lang="en-US" sz="1600" dirty="0"/>
          </a:p>
        </p:txBody>
      </p:sp>
      <p:sp>
        <p:nvSpPr>
          <p:cNvPr id="4" name="Slide Number Placeholder 3"/>
          <p:cNvSpPr>
            <a:spLocks noGrp="1"/>
          </p:cNvSpPr>
          <p:nvPr>
            <p:ph type="sldNum" sz="quarter" idx="5"/>
          </p:nvPr>
        </p:nvSpPr>
        <p:spPr/>
        <p:txBody>
          <a:bodyPr/>
          <a:lstStyle/>
          <a:p>
            <a:fld id="{09B255A6-8239-4CD6-8E2E-679C30D2B11C}" type="slidenum">
              <a:rPr lang="en-US" smtClean="0"/>
              <a:t>27</a:t>
            </a:fld>
            <a:endParaRPr lang="en-US"/>
          </a:p>
        </p:txBody>
      </p:sp>
    </p:spTree>
    <p:extLst>
      <p:ext uri="{BB962C8B-B14F-4D97-AF65-F5344CB8AC3E}">
        <p14:creationId xmlns:p14="http://schemas.microsoft.com/office/powerpoint/2010/main" val="343285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28</a:t>
            </a:fld>
            <a:endParaRPr lang="en-US"/>
          </a:p>
        </p:txBody>
      </p:sp>
    </p:spTree>
    <p:extLst>
      <p:ext uri="{BB962C8B-B14F-4D97-AF65-F5344CB8AC3E}">
        <p14:creationId xmlns:p14="http://schemas.microsoft.com/office/powerpoint/2010/main" val="1020122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600" dirty="0">
                <a:latin typeface="Calibri" panose="020F0502020204030204" pitchFamily="34" charset="0"/>
                <a:ea typeface="Times New Roman" panose="02020603050405020304" pitchFamily="18" charset="0"/>
              </a:rPr>
              <a:t>Initiating the use of medications such as antiemetics and appetite stimulants and if indicated, providing enteral nutrition via placement of feeding tubes.</a:t>
            </a:r>
          </a:p>
          <a:p>
            <a:pPr marL="285750" indent="-285750" defTabSz="966612">
              <a:buFont typeface="Arial" panose="020B0604020202020204" pitchFamily="34" charset="0"/>
              <a:buChar char="•"/>
              <a:defRPr/>
            </a:pPr>
            <a:r>
              <a:rPr lang="en-US" sz="1600" dirty="0">
                <a:effectLst/>
                <a:latin typeface="Calibri" panose="020F0502020204030204" pitchFamily="34" charset="0"/>
              </a:rPr>
              <a:t>Anti-emetics/Anti-nausea support should be initiated right away and continued throughout the hospital stay.</a:t>
            </a:r>
            <a:endParaRPr lang="en-US" sz="1600" dirty="0"/>
          </a:p>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29</a:t>
            </a:fld>
            <a:endParaRPr lang="en-US"/>
          </a:p>
        </p:txBody>
      </p:sp>
    </p:spTree>
    <p:extLst>
      <p:ext uri="{BB962C8B-B14F-4D97-AF65-F5344CB8AC3E}">
        <p14:creationId xmlns:p14="http://schemas.microsoft.com/office/powerpoint/2010/main" val="328450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3</a:t>
            </a:fld>
            <a:endParaRPr lang="en-US"/>
          </a:p>
        </p:txBody>
      </p:sp>
    </p:spTree>
    <p:extLst>
      <p:ext uri="{BB962C8B-B14F-4D97-AF65-F5344CB8AC3E}">
        <p14:creationId xmlns:p14="http://schemas.microsoft.com/office/powerpoint/2010/main" val="3580704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INDICATIONS:</a:t>
            </a:r>
          </a:p>
          <a:p>
            <a:pPr marL="285750" indent="-285750" defTabSz="966612">
              <a:buFont typeface="Arial" panose="020B0604020202020204" pitchFamily="34" charset="0"/>
              <a:buChar char="•"/>
              <a:defRPr/>
            </a:pPr>
            <a:r>
              <a:rPr lang="en-US" sz="1600" dirty="0"/>
              <a:t>Short-term:  during a diagnostic period, post-surgery</a:t>
            </a:r>
          </a:p>
          <a:p>
            <a:pPr marL="285750" indent="-285750" defTabSz="966612">
              <a:buFont typeface="Arial" panose="020B0604020202020204" pitchFamily="34" charset="0"/>
              <a:buChar char="•"/>
              <a:defRPr/>
            </a:pPr>
            <a:r>
              <a:rPr lang="en-US" sz="1600" dirty="0"/>
              <a:t>Long term: chronic diseases – CKD/Pancreatitis </a:t>
            </a:r>
          </a:p>
          <a:p>
            <a:pPr marL="285750" indent="-285750" defTabSz="966612">
              <a:buFont typeface="Arial" panose="020B0604020202020204" pitchFamily="34" charset="0"/>
              <a:buChar char="•"/>
              <a:defRPr/>
            </a:pPr>
            <a:r>
              <a:rPr lang="en-US" sz="1600" dirty="0">
                <a:latin typeface="Calibri" panose="020F0502020204030204" pitchFamily="34" charset="0"/>
                <a:ea typeface="Times New Roman" panose="02020603050405020304" pitchFamily="18" charset="0"/>
              </a:rPr>
              <a:t>Behavioral or environmental causes while hospitalized, high distress, or emotional arousal</a:t>
            </a:r>
            <a:endParaRPr lang="en-US" sz="1600" dirty="0"/>
          </a:p>
          <a:p>
            <a:pPr defTabSz="966612">
              <a:defRPr/>
            </a:pPr>
            <a:endParaRPr lang="en-US" sz="1600" dirty="0"/>
          </a:p>
          <a:p>
            <a:pPr defTabSz="966612">
              <a:defRPr/>
            </a:pPr>
            <a:r>
              <a:rPr lang="en-US" sz="1600" dirty="0"/>
              <a:t>CONTRAINDICATION:  Physical condition that is causing decreased food intake  ::  Oral tumor/ulceration, esophageal stricture, mass occupying lesion causing stomach compression</a:t>
            </a:r>
          </a:p>
          <a:p>
            <a:endParaRPr lang="en-US" sz="1600" dirty="0"/>
          </a:p>
        </p:txBody>
      </p:sp>
      <p:sp>
        <p:nvSpPr>
          <p:cNvPr id="4" name="Slide Number Placeholder 3"/>
          <p:cNvSpPr>
            <a:spLocks noGrp="1"/>
          </p:cNvSpPr>
          <p:nvPr>
            <p:ph type="sldNum" sz="quarter" idx="5"/>
          </p:nvPr>
        </p:nvSpPr>
        <p:spPr/>
        <p:txBody>
          <a:bodyPr/>
          <a:lstStyle/>
          <a:p>
            <a:fld id="{09B255A6-8239-4CD6-8E2E-679C30D2B11C}" type="slidenum">
              <a:rPr lang="en-US" smtClean="0"/>
              <a:t>30</a:t>
            </a:fld>
            <a:endParaRPr lang="en-US"/>
          </a:p>
        </p:txBody>
      </p:sp>
    </p:spTree>
    <p:extLst>
      <p:ext uri="{BB962C8B-B14F-4D97-AF65-F5344CB8AC3E}">
        <p14:creationId xmlns:p14="http://schemas.microsoft.com/office/powerpoint/2010/main" val="353442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600" b="1" dirty="0">
                <a:latin typeface="Calibri" panose="020F0502020204030204" pitchFamily="34" charset="0"/>
                <a:ea typeface="Times New Roman" panose="02020603050405020304" pitchFamily="18" charset="0"/>
                <a:cs typeface="Times New Roman" panose="02020603050405020304" pitchFamily="18" charset="0"/>
              </a:rPr>
              <a:t>Ultimately, the use of enteral nutrition via the placement of feeding tubes may be required</a:t>
            </a:r>
            <a:r>
              <a:rPr lang="en-US" sz="1600" dirty="0">
                <a:latin typeface="Calibri" panose="020F0502020204030204" pitchFamily="34" charset="0"/>
                <a:ea typeface="Times New Roman" panose="02020603050405020304" pitchFamily="18" charset="0"/>
                <a:cs typeface="Times New Roman" panose="02020603050405020304" pitchFamily="18" charset="0"/>
              </a:rPr>
              <a:t>. There are a variety of feeding tubes available for use in the feline patient including nasoesophageal/nasogastric tubes, esophagostomy tubes, gastrostomy tubes, and jejunostomy tubes. </a:t>
            </a:r>
          </a:p>
          <a:p>
            <a:pPr marL="285750" indent="-285750">
              <a:buFont typeface="Arial" panose="020B0604020202020204" pitchFamily="34" charset="0"/>
              <a:buChar char="•"/>
            </a:pPr>
            <a:endParaRPr lang="en-US" sz="1600" dirty="0"/>
          </a:p>
          <a:p>
            <a:pPr marL="285750" indent="-285750" defTabSz="966612">
              <a:buFont typeface="Arial" panose="020B0604020202020204" pitchFamily="34" charset="0"/>
              <a:buChar char="•"/>
              <a:defRPr/>
            </a:pPr>
            <a:r>
              <a:rPr lang="en-US" sz="1600" dirty="0"/>
              <a:t>NE tube placement can be readily maintained in general practice by a veterinary nurse/technician and in some cases even placed by a nurse/technician. </a:t>
            </a:r>
          </a:p>
          <a:p>
            <a:endParaRPr lang="en-US" sz="1600" dirty="0"/>
          </a:p>
        </p:txBody>
      </p:sp>
      <p:sp>
        <p:nvSpPr>
          <p:cNvPr id="4" name="Slide Number Placeholder 3"/>
          <p:cNvSpPr>
            <a:spLocks noGrp="1"/>
          </p:cNvSpPr>
          <p:nvPr>
            <p:ph type="sldNum" sz="quarter" idx="5"/>
          </p:nvPr>
        </p:nvSpPr>
        <p:spPr/>
        <p:txBody>
          <a:bodyPr/>
          <a:lstStyle/>
          <a:p>
            <a:fld id="{09B255A6-8239-4CD6-8E2E-679C30D2B11C}" type="slidenum">
              <a:rPr lang="en-US" smtClean="0"/>
              <a:t>31</a:t>
            </a:fld>
            <a:endParaRPr lang="en-US"/>
          </a:p>
        </p:txBody>
      </p:sp>
    </p:spTree>
    <p:extLst>
      <p:ext uri="{BB962C8B-B14F-4D97-AF65-F5344CB8AC3E}">
        <p14:creationId xmlns:p14="http://schemas.microsoft.com/office/powerpoint/2010/main" val="134848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 first</a:t>
            </a:r>
          </a:p>
          <a:p>
            <a:pPr marL="241653" indent="-241653">
              <a:buAutoNum type="arabicPeriod"/>
            </a:pPr>
            <a:endParaRPr lang="en-US" sz="1600" dirty="0"/>
          </a:p>
          <a:p>
            <a:pPr marL="241653" indent="-241653">
              <a:buAutoNum type="arabicPeriod"/>
            </a:pPr>
            <a:r>
              <a:rPr lang="en-US" sz="1600" b="1" dirty="0"/>
              <a:t>Hyporexia</a:t>
            </a:r>
          </a:p>
          <a:p>
            <a:pPr marL="241653" indent="-241653">
              <a:buAutoNum type="arabicPeriod"/>
            </a:pPr>
            <a:r>
              <a:rPr lang="en-US" sz="1600" b="1" dirty="0"/>
              <a:t>Disorders of the jaw, oral cavity, pharynx</a:t>
            </a:r>
          </a:p>
          <a:p>
            <a:pPr marL="241653" indent="-241653">
              <a:buAutoNum type="arabicPeriod"/>
            </a:pPr>
            <a:r>
              <a:rPr lang="en-US" sz="1600" b="1" dirty="0"/>
              <a:t>Following major surgery, undergoing chemo, progressive kidney disease</a:t>
            </a:r>
          </a:p>
          <a:p>
            <a:pPr marL="241653" indent="-241653">
              <a:buAutoNum type="arabicPeriod"/>
            </a:pPr>
            <a:r>
              <a:rPr lang="en-US" sz="1600" b="1" dirty="0"/>
              <a:t> I had a cat once that only required the e-tube or medication administration at home. </a:t>
            </a:r>
          </a:p>
          <a:p>
            <a:pPr marL="241653" indent="-241653">
              <a:buAutoNum type="arabicPeriod"/>
            </a:pPr>
            <a:endParaRPr lang="en-US" sz="1600" dirty="0"/>
          </a:p>
        </p:txBody>
      </p:sp>
      <p:sp>
        <p:nvSpPr>
          <p:cNvPr id="4" name="Slide Number Placeholder 3"/>
          <p:cNvSpPr>
            <a:spLocks noGrp="1"/>
          </p:cNvSpPr>
          <p:nvPr>
            <p:ph type="sldNum" sz="quarter" idx="5"/>
          </p:nvPr>
        </p:nvSpPr>
        <p:spPr/>
        <p:txBody>
          <a:bodyPr/>
          <a:lstStyle/>
          <a:p>
            <a:fld id="{09B255A6-8239-4CD6-8E2E-679C30D2B11C}" type="slidenum">
              <a:rPr lang="en-US" smtClean="0"/>
              <a:t>32</a:t>
            </a:fld>
            <a:endParaRPr lang="en-US"/>
          </a:p>
        </p:txBody>
      </p:sp>
    </p:spTree>
    <p:extLst>
      <p:ext uri="{BB962C8B-B14F-4D97-AF65-F5344CB8AC3E}">
        <p14:creationId xmlns:p14="http://schemas.microsoft.com/office/powerpoint/2010/main" val="95520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33</a:t>
            </a:fld>
            <a:endParaRPr lang="en-US"/>
          </a:p>
        </p:txBody>
      </p:sp>
    </p:spTree>
    <p:extLst>
      <p:ext uri="{BB962C8B-B14F-4D97-AF65-F5344CB8AC3E}">
        <p14:creationId xmlns:p14="http://schemas.microsoft.com/office/powerpoint/2010/main" val="14329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mn-lt"/>
                <a:ea typeface="Times New Roman" panose="02020603050405020304" pitchFamily="18" charset="0"/>
                <a:cs typeface="Arial" panose="020B0604020202020204" pitchFamily="34" charset="0"/>
              </a:rPr>
              <a:t>Hyporexia and anorexia in a species </a:t>
            </a:r>
            <a:r>
              <a:rPr lang="en-US" sz="1600" b="1" dirty="0">
                <a:latin typeface="+mn-lt"/>
                <a:ea typeface="Times New Roman" panose="02020603050405020304" pitchFamily="18" charset="0"/>
                <a:cs typeface="Arial" panose="020B0604020202020204" pitchFamily="34" charset="0"/>
              </a:rPr>
              <a:t>with high protein requirements </a:t>
            </a:r>
            <a:r>
              <a:rPr lang="en-US" sz="1600" dirty="0">
                <a:latin typeface="+mn-lt"/>
                <a:ea typeface="Times New Roman" panose="02020603050405020304" pitchFamily="18" charset="0"/>
                <a:cs typeface="Arial" panose="020B0604020202020204" pitchFamily="34" charset="0"/>
              </a:rPr>
              <a:t>can quickly result in many negative effects. </a:t>
            </a:r>
          </a:p>
          <a:p>
            <a:pPr defTabSz="966612">
              <a:defRPr/>
            </a:pPr>
            <a:r>
              <a:rPr lang="en-US" sz="1600" b="1" dirty="0">
                <a:latin typeface="+mn-lt"/>
                <a:ea typeface="Times New Roman" panose="02020603050405020304" pitchFamily="18" charset="0"/>
                <a:cs typeface="Arial" panose="020B0604020202020204" pitchFamily="34" charset="0"/>
              </a:rPr>
              <a:t>Nutritional support for the critically ill is an important part of nursing hospitalized patients and prompt intervention is crucial to recovery. </a:t>
            </a:r>
            <a:endParaRPr lang="en-US" sz="1600" dirty="0">
              <a:latin typeface="+mn-lt"/>
              <a:cs typeface="Arial" panose="020B0604020202020204" pitchFamily="34" charset="0"/>
            </a:endParaRPr>
          </a:p>
          <a:p>
            <a:endParaRPr lang="en-US" sz="16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09B255A6-8239-4CD6-8E2E-679C30D2B11C}" type="slidenum">
              <a:rPr lang="en-US" smtClean="0"/>
              <a:t>4</a:t>
            </a:fld>
            <a:endParaRPr lang="en-US"/>
          </a:p>
        </p:txBody>
      </p:sp>
    </p:spTree>
    <p:extLst>
      <p:ext uri="{BB962C8B-B14F-4D97-AF65-F5344CB8AC3E}">
        <p14:creationId xmlns:p14="http://schemas.microsoft.com/office/powerpoint/2010/main" val="275381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Causes of inappetence in cats are numerous, and these are just some examples. </a:t>
            </a:r>
          </a:p>
          <a:p>
            <a:endParaRPr lang="en-US" sz="1600" dirty="0"/>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09B255A6-8239-4CD6-8E2E-679C30D2B11C}" type="slidenum">
              <a:rPr lang="en-US" smtClean="0"/>
              <a:t>5</a:t>
            </a:fld>
            <a:endParaRPr lang="en-US"/>
          </a:p>
        </p:txBody>
      </p:sp>
    </p:spTree>
    <p:extLst>
      <p:ext uri="{BB962C8B-B14F-4D97-AF65-F5344CB8AC3E}">
        <p14:creationId xmlns:p14="http://schemas.microsoft.com/office/powerpoint/2010/main" val="72221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Font typeface="Arial" panose="020B0604020202020204" pitchFamily="34" charset="0"/>
              <a:buNone/>
              <a:defRPr/>
            </a:pPr>
            <a:r>
              <a:rPr lang="en-US" sz="1600" dirty="0"/>
              <a:t>Before we even think about nutritional support, we need to diagnose and address the underlying medical condition because failure to address the underlying cause will result in ongoing inappetence. </a:t>
            </a:r>
          </a:p>
          <a:p>
            <a:pPr indent="241653"/>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255A6-8239-4CD6-8E2E-679C30D2B11C}" type="slidenum">
              <a:rPr lang="en-US" smtClean="0"/>
              <a:t>6</a:t>
            </a:fld>
            <a:endParaRPr lang="en-US"/>
          </a:p>
        </p:txBody>
      </p:sp>
    </p:spTree>
    <p:extLst>
      <p:ext uri="{BB962C8B-B14F-4D97-AF65-F5344CB8AC3E}">
        <p14:creationId xmlns:p14="http://schemas.microsoft.com/office/powerpoint/2010/main" val="387459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b="0" dirty="0">
                <a:latin typeface="+mn-lt"/>
                <a:ea typeface="Times New Roman" panose="02020603050405020304" pitchFamily="18" charset="0"/>
                <a:cs typeface="Times New Roman" panose="02020603050405020304" pitchFamily="18" charset="0"/>
              </a:rPr>
              <a:t>Once a patient is adequately resuscitated, increasing nutritional intake should be prioritized.</a:t>
            </a:r>
          </a:p>
          <a:p>
            <a:endParaRPr lang="en-US" sz="1600" dirty="0">
              <a:latin typeface="+mn-lt"/>
            </a:endParaRPr>
          </a:p>
        </p:txBody>
      </p:sp>
      <p:sp>
        <p:nvSpPr>
          <p:cNvPr id="4" name="Slide Number Placeholder 3"/>
          <p:cNvSpPr>
            <a:spLocks noGrp="1"/>
          </p:cNvSpPr>
          <p:nvPr>
            <p:ph type="sldNum" sz="quarter" idx="5"/>
          </p:nvPr>
        </p:nvSpPr>
        <p:spPr/>
        <p:txBody>
          <a:bodyPr/>
          <a:lstStyle/>
          <a:p>
            <a:fld id="{09B255A6-8239-4CD6-8E2E-679C30D2B11C}" type="slidenum">
              <a:rPr lang="en-US" smtClean="0"/>
              <a:t>7</a:t>
            </a:fld>
            <a:endParaRPr lang="en-US"/>
          </a:p>
        </p:txBody>
      </p:sp>
    </p:spTree>
    <p:extLst>
      <p:ext uri="{BB962C8B-B14F-4D97-AF65-F5344CB8AC3E}">
        <p14:creationId xmlns:p14="http://schemas.microsoft.com/office/powerpoint/2010/main" val="101263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255A6-8239-4CD6-8E2E-679C30D2B11C}" type="slidenum">
              <a:rPr lang="en-US" smtClean="0"/>
              <a:t>8</a:t>
            </a:fld>
            <a:endParaRPr lang="en-US"/>
          </a:p>
        </p:txBody>
      </p:sp>
    </p:spTree>
    <p:extLst>
      <p:ext uri="{BB962C8B-B14F-4D97-AF65-F5344CB8AC3E}">
        <p14:creationId xmlns:p14="http://schemas.microsoft.com/office/powerpoint/2010/main" val="100881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7403" indent="-285750" defTabSz="966612">
              <a:buClr>
                <a:srgbClr val="000000"/>
              </a:buClr>
              <a:buSzPts val="1400"/>
              <a:buFont typeface="Arial" panose="020B0604020202020204" pitchFamily="34" charset="0"/>
              <a:buChar char="•"/>
              <a:defRPr/>
            </a:pPr>
            <a:r>
              <a:rPr lang="en-US" sz="1600" dirty="0">
                <a:latin typeface="+mn-lt"/>
                <a:ea typeface="Calibri" panose="020F0502020204030204" pitchFamily="34" charset="0"/>
                <a:cs typeface="Calibri" panose="020F0502020204030204" pitchFamily="34" charset="0"/>
              </a:rPr>
              <a:t>We must understand a cat in it’s natural environment to help create a Cat Friendly Environment at the hospital.</a:t>
            </a:r>
          </a:p>
          <a:p>
            <a:pPr marL="527403" indent="-285750" defTabSz="966612">
              <a:buClr>
                <a:srgbClr val="000000"/>
              </a:buClr>
              <a:buSzPts val="1400"/>
              <a:buFont typeface="Arial" panose="020B0604020202020204" pitchFamily="34" charset="0"/>
              <a:buChar char="•"/>
              <a:defRPr/>
            </a:pPr>
            <a:r>
              <a:rPr lang="en-US" sz="1600" dirty="0">
                <a:latin typeface="+mn-lt"/>
                <a:ea typeface="Calibri" panose="020F0502020204030204" pitchFamily="34" charset="0"/>
                <a:cs typeface="Calibri" panose="020F0502020204030204" pitchFamily="34" charset="0"/>
              </a:rPr>
              <a:t>Cats are skilled hunters with a heightened sense of smell, hearing, vision, and tactile response. </a:t>
            </a:r>
          </a:p>
          <a:p>
            <a:pPr marL="527403" indent="-285750" defTabSz="966612">
              <a:buClr>
                <a:srgbClr val="000000"/>
              </a:buClr>
              <a:buSzPts val="1400"/>
              <a:buFont typeface="Arial" panose="020B0604020202020204" pitchFamily="34" charset="0"/>
              <a:buChar char="•"/>
              <a:defRPr/>
            </a:pPr>
            <a:r>
              <a:rPr lang="en-US" sz="1600" dirty="0">
                <a:latin typeface="+mn-lt"/>
                <a:ea typeface="Calibri" panose="020F0502020204030204" pitchFamily="34" charset="0"/>
                <a:cs typeface="Calibri" panose="020F0502020204030204" pitchFamily="34" charset="0"/>
              </a:rPr>
              <a:t>They are solitary survivors and have an excellent ability to sense and avoid danger. </a:t>
            </a:r>
          </a:p>
          <a:p>
            <a:pPr marL="527403" indent="-285750" defTabSz="966612">
              <a:buClr>
                <a:srgbClr val="000000"/>
              </a:buClr>
              <a:buSzPts val="1400"/>
              <a:buFont typeface="Arial" panose="020B0604020202020204" pitchFamily="34" charset="0"/>
              <a:buChar char="•"/>
              <a:defRPr/>
            </a:pPr>
            <a:r>
              <a:rPr lang="en-US" sz="1600" dirty="0">
                <a:latin typeface="+mn-lt"/>
                <a:ea typeface="Calibri" panose="020F0502020204030204" pitchFamily="34" charset="0"/>
                <a:cs typeface="Calibri" panose="020F0502020204030204" pitchFamily="34" charset="0"/>
              </a:rPr>
              <a:t>By nature, they hide illness and pain as a survival mechanism. </a:t>
            </a:r>
          </a:p>
          <a:p>
            <a:pPr marL="527403" indent="-285750" defTabSz="966612">
              <a:buClr>
                <a:srgbClr val="000000"/>
              </a:buClr>
              <a:buSzPts val="1400"/>
              <a:buFont typeface="Arial" panose="020B0604020202020204" pitchFamily="34" charset="0"/>
              <a:buChar char="•"/>
              <a:defRPr/>
            </a:pPr>
            <a:r>
              <a:rPr lang="en-US" sz="1600" dirty="0">
                <a:latin typeface="+mn-lt"/>
                <a:ea typeface="Calibri" panose="020F0502020204030204" pitchFamily="34" charset="0"/>
                <a:cs typeface="Calibri" panose="020F0502020204030204" pitchFamily="34" charset="0"/>
              </a:rPr>
              <a:t>They are territorial animals who require a sense of control, safety, and familiarity in their physical and social environment. </a:t>
            </a:r>
          </a:p>
          <a:p>
            <a:pPr marL="483306" indent="-241653" defTabSz="966612">
              <a:buClr>
                <a:srgbClr val="000000"/>
              </a:buClr>
              <a:buSzPts val="1400"/>
              <a:defRPr/>
            </a:pPr>
            <a:endParaRPr lang="en-US" sz="1600" dirty="0">
              <a:latin typeface="+mn-lt"/>
              <a:ea typeface="Calibri" panose="020F0502020204030204" pitchFamily="34" charset="0"/>
              <a:cs typeface="Calibri" panose="020F0502020204030204" pitchFamily="34" charset="0"/>
            </a:endParaRPr>
          </a:p>
          <a:p>
            <a:endParaRPr lang="en-US" sz="1600" dirty="0">
              <a:latin typeface="+mn-lt"/>
            </a:endParaRPr>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rPr>
              <a:pPr algn="r"/>
              <a:t>9</a:t>
            </a:fld>
            <a:endParaRPr lang="en-US">
              <a:solidFill>
                <a:schemeClr val="dk1"/>
              </a:solidFill>
            </a:endParaRPr>
          </a:p>
        </p:txBody>
      </p:sp>
    </p:spTree>
    <p:extLst>
      <p:ext uri="{BB962C8B-B14F-4D97-AF65-F5344CB8AC3E}">
        <p14:creationId xmlns:p14="http://schemas.microsoft.com/office/powerpoint/2010/main" val="233216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AE3425CA-4B9D-4420-BB9E-C250DB30E421}" type="datetime1">
              <a:rPr lang="en-US" smtClean="0"/>
              <a:t>3/24/2025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586042B-6341-4E38-A80C-926D3BB8AAC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97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39344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9605807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78A38A-8EE1-473D-BE1E-4B49B2CBDB7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2702079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8A38A-8EE1-473D-BE1E-4B49B2CBDB7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2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8A38A-8EE1-473D-BE1E-4B49B2CBDB7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2519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78A38A-8EE1-473D-BE1E-4B49B2CBDB70}"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333002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78A38A-8EE1-473D-BE1E-4B49B2CBDB70}"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673425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78A38A-8EE1-473D-BE1E-4B49B2CBDB70}"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3359786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8A38A-8EE1-473D-BE1E-4B49B2CBDB70}"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232406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8A38A-8EE1-473D-BE1E-4B49B2CBDB70}"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339829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57370497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8A38A-8EE1-473D-BE1E-4B49B2CBDB70}"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139724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7C3A7-D6F6-4D38-A7C3-B72967BB81A6}"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90183684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7C3A7-D6F6-4D38-A7C3-B72967BB81A6}"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6042B-6341-4E38-A80C-926D3BB8AAC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986449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F7C3A7-D6F6-4D38-A7C3-B72967BB81A6}"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80046504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F7C3A7-D6F6-4D38-A7C3-B72967BB81A6}"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6042B-6341-4E38-A80C-926D3BB8AAC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133319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F7C3A7-D6F6-4D38-A7C3-B72967BB81A6}"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1500538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8A38A-8EE1-473D-BE1E-4B49B2CBDB7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3731668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8A38A-8EE1-473D-BE1E-4B49B2CBDB7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66201B-EEA7-4FC5-9295-A5EC54FEC460}" type="slidenum">
              <a:rPr lang="en-US" smtClean="0"/>
              <a:t>‹#›</a:t>
            </a:fld>
            <a:endParaRPr lang="en-US"/>
          </a:p>
        </p:txBody>
      </p:sp>
    </p:spTree>
    <p:extLst>
      <p:ext uri="{BB962C8B-B14F-4D97-AF65-F5344CB8AC3E}">
        <p14:creationId xmlns:p14="http://schemas.microsoft.com/office/powerpoint/2010/main" val="26150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83AFB-9E54-459E-8C6D-0913AC3BA5D7}"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F7C3A7-D6F6-4D38-A7C3-B72967BB81A6}"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5096492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F7C3A7-D6F6-4D38-A7C3-B72967BB81A6}" type="datetime1">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1647262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2F8D56-3D0E-48B8-8218-1F3A06A96C62}" type="datetime1">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03283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C309E-27D4-401F-A74A-DEA16C7B51DC}" type="datetime1">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33384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7C3A7-D6F6-4D38-A7C3-B72967BB81A6}"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3782930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DB8F2B-E487-4905-B553-FB649F2B6F23}"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4677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6EF7C3A7-D6F6-4D38-A7C3-B72967BB81A6}" type="datetime1">
              <a:rPr lang="en-US" smtClean="0"/>
              <a:t>3/24/2025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115497806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F7C3A7-D6F6-4D38-A7C3-B72967BB81A6}" type="datetime1">
              <a:rPr lang="en-US" smtClean="0"/>
              <a:t>3/24/2025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2674969269"/>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6.xml"/><Relationship Id="rId16" Type="http://schemas.openxmlformats.org/officeDocument/2006/relationships/diagramColors" Target="../diagrams/colors12.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43.jpe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xml"/><Relationship Id="rId16" Type="http://schemas.openxmlformats.org/officeDocument/2006/relationships/diagramColors" Target="../diagrams/colors6.xml"/><Relationship Id="rId1" Type="http://schemas.openxmlformats.org/officeDocument/2006/relationships/slideLayout" Target="../slideLayouts/slideLayout1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CD066B-8A4D-4F0A-94C3-48322D0EC24C}"/>
              </a:ext>
            </a:extLst>
          </p:cNvPr>
          <p:cNvSpPr>
            <a:spLocks noGrp="1"/>
          </p:cNvSpPr>
          <p:nvPr>
            <p:ph type="subTitle" idx="1"/>
          </p:nvPr>
        </p:nvSpPr>
        <p:spPr>
          <a:xfrm>
            <a:off x="2943922" y="4941435"/>
            <a:ext cx="7052842" cy="756916"/>
          </a:xfrm>
        </p:spPr>
        <p:txBody>
          <a:bodyPr>
            <a:normAutofit fontScale="25000" lnSpcReduction="20000"/>
          </a:bodyPr>
          <a:lstStyle/>
          <a:p>
            <a:pPr algn="ctr"/>
            <a:r>
              <a:rPr lang="en-US" sz="8600" b="1" dirty="0">
                <a:solidFill>
                  <a:schemeClr val="tx1"/>
                </a:solidFill>
              </a:rPr>
              <a:t>Ashlie Saffire, DVM, DABVP (Feline)</a:t>
            </a:r>
          </a:p>
          <a:p>
            <a:pPr algn="ctr"/>
            <a:r>
              <a:rPr lang="en-US" sz="8600" b="1" dirty="0">
                <a:solidFill>
                  <a:schemeClr val="tx1"/>
                </a:solidFill>
              </a:rPr>
              <a:t>President, </a:t>
            </a:r>
            <a:r>
              <a:rPr lang="en-US" sz="8600" b="1" dirty="0" err="1">
                <a:solidFill>
                  <a:schemeClr val="tx1"/>
                </a:solidFill>
              </a:rPr>
              <a:t>FelineVMA</a:t>
            </a:r>
            <a:endParaRPr lang="en-US" b="1" dirty="0">
              <a:solidFill>
                <a:schemeClr val="tx1"/>
              </a:solidFill>
            </a:endParaRPr>
          </a:p>
          <a:p>
            <a:br>
              <a:rPr lang="en-US" dirty="0">
                <a:solidFill>
                  <a:schemeClr val="tx1"/>
                </a:solidFill>
              </a:rPr>
            </a:br>
            <a:br>
              <a:rPr lang="en-US" b="1" dirty="0">
                <a:solidFill>
                  <a:schemeClr val="tx1"/>
                </a:solidFill>
              </a:rPr>
            </a:br>
            <a:r>
              <a:rPr lang="en-US" dirty="0"/>
              <a:t> </a:t>
            </a:r>
          </a:p>
          <a:p>
            <a:endParaRPr lang="en-US" dirty="0"/>
          </a:p>
          <a:p>
            <a:endParaRPr lang="en-US" dirty="0"/>
          </a:p>
        </p:txBody>
      </p:sp>
      <p:sp>
        <p:nvSpPr>
          <p:cNvPr id="4" name="Rectangle 3">
            <a:extLst>
              <a:ext uri="{FF2B5EF4-FFF2-40B4-BE49-F238E27FC236}">
                <a16:creationId xmlns:a16="http://schemas.microsoft.com/office/drawing/2014/main" id="{6963DD37-B831-4908-A834-1269FE3FA0D7}"/>
              </a:ext>
            </a:extLst>
          </p:cNvPr>
          <p:cNvSpPr/>
          <p:nvPr/>
        </p:nvSpPr>
        <p:spPr>
          <a:xfrm>
            <a:off x="1999083" y="1009394"/>
            <a:ext cx="8193834"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i="0" dirty="0">
                <a:ln w="22225">
                  <a:solidFill>
                    <a:schemeClr val="accent2"/>
                  </a:solidFill>
                  <a:prstDash val="solid"/>
                </a:ln>
                <a:latin typeface="+mj-lt"/>
              </a:rPr>
              <a:t>Nursing &amp; Nutrition for the </a:t>
            </a:r>
            <a:r>
              <a:rPr lang="en-US" sz="5400" b="1" dirty="0">
                <a:ln w="22225">
                  <a:solidFill>
                    <a:schemeClr val="accent2"/>
                  </a:solidFill>
                  <a:prstDash val="solid"/>
                </a:ln>
                <a:latin typeface="+mj-lt"/>
              </a:rPr>
              <a:t>Hospitalized Inappetent</a:t>
            </a:r>
            <a:r>
              <a:rPr lang="en-US" sz="5400" b="1" i="0" dirty="0">
                <a:ln w="22225">
                  <a:solidFill>
                    <a:schemeClr val="accent2"/>
                  </a:solidFill>
                  <a:prstDash val="solid"/>
                </a:ln>
                <a:latin typeface="+mj-lt"/>
              </a:rPr>
              <a:t> Feline Patient</a:t>
            </a:r>
          </a:p>
        </p:txBody>
      </p:sp>
    </p:spTree>
    <p:extLst>
      <p:ext uri="{BB962C8B-B14F-4D97-AF65-F5344CB8AC3E}">
        <p14:creationId xmlns:p14="http://schemas.microsoft.com/office/powerpoint/2010/main" val="426893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6108792" y="312789"/>
            <a:ext cx="5857297" cy="1635761"/>
          </a:xfrm>
        </p:spPr>
        <p:txBody>
          <a:bodyPr vert="horz" lIns="91440" tIns="45720" rIns="91440" bIns="45720" rtlCol="0" anchor="b">
            <a:normAutofit fontScale="90000"/>
          </a:bodyPr>
          <a:lstStyle/>
          <a:p>
            <a:pPr>
              <a:lnSpc>
                <a:spcPct val="90000"/>
              </a:lnSpc>
            </a:pPr>
            <a:br>
              <a:rPr lang="en-US" sz="3200" b="1" dirty="0"/>
            </a:br>
            <a:br>
              <a:rPr lang="en-US" sz="3200" b="1" dirty="0"/>
            </a:br>
            <a:r>
              <a:rPr lang="en-US" sz="4000" b="1" dirty="0"/>
              <a:t>What Happens to Patients in the Hospital Setting?</a:t>
            </a:r>
            <a:br>
              <a:rPr lang="en-US" sz="3200" dirty="0"/>
            </a:br>
            <a:endParaRPr lang="en-US" sz="3100" dirty="0"/>
          </a:p>
        </p:txBody>
      </p:sp>
      <p:pic>
        <p:nvPicPr>
          <p:cNvPr id="21" name="Picture 20" descr="A cat in a cage&#10;&#10;Description automatically generated">
            <a:extLst>
              <a:ext uri="{FF2B5EF4-FFF2-40B4-BE49-F238E27FC236}">
                <a16:creationId xmlns:a16="http://schemas.microsoft.com/office/drawing/2014/main" id="{752FE8F2-C551-30C5-69D0-9D31EE685E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28" t="14568" r="4830" b="3626"/>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17" name="Picture 16">
            <a:extLst>
              <a:ext uri="{FF2B5EF4-FFF2-40B4-BE49-F238E27FC236}">
                <a16:creationId xmlns:a16="http://schemas.microsoft.com/office/drawing/2014/main" id="{75F79E41-BEAD-2EDF-C64C-D38229B22A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7626" r="-3" b="615"/>
          <a:stretch/>
        </p:blipFill>
        <p:spPr>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14" name="Picture 13">
            <a:extLst>
              <a:ext uri="{FF2B5EF4-FFF2-40B4-BE49-F238E27FC236}">
                <a16:creationId xmlns:a16="http://schemas.microsoft.com/office/drawing/2014/main" id="{9BBF8BBC-5398-3914-46BC-E0CF9F4A6D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4990" r="7315" b="1"/>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19" name="Picture 18">
            <a:extLst>
              <a:ext uri="{FF2B5EF4-FFF2-40B4-BE49-F238E27FC236}">
                <a16:creationId xmlns:a16="http://schemas.microsoft.com/office/drawing/2014/main" id="{30B8AB83-1010-8A56-83A0-786D0FCBD7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6522" r="32572" b="-2"/>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sp>
        <p:nvSpPr>
          <p:cNvPr id="7" name="TextBox 6">
            <a:extLst>
              <a:ext uri="{FF2B5EF4-FFF2-40B4-BE49-F238E27FC236}">
                <a16:creationId xmlns:a16="http://schemas.microsoft.com/office/drawing/2014/main" id="{9A024234-D9B2-0DD2-BF8E-45BCEB620830}"/>
              </a:ext>
            </a:extLst>
          </p:cNvPr>
          <p:cNvSpPr txBox="1"/>
          <p:nvPr/>
        </p:nvSpPr>
        <p:spPr>
          <a:xfrm>
            <a:off x="5916385" y="1621068"/>
            <a:ext cx="6049704" cy="4031873"/>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r>
              <a:rPr lang="en-US" sz="2000" dirty="0"/>
              <a:t>Removed from familiar territory</a:t>
            </a:r>
          </a:p>
          <a:p>
            <a:pPr marL="285750" indent="-285750">
              <a:buClr>
                <a:schemeClr val="accent2"/>
              </a:buClr>
              <a:buFont typeface="Wingdings" panose="05000000000000000000" pitchFamily="2" charset="2"/>
              <a:buChar char="Ø"/>
            </a:pPr>
            <a:r>
              <a:rPr lang="en-US" sz="2000" dirty="0"/>
              <a:t>Inability to escape or hide</a:t>
            </a:r>
          </a:p>
          <a:p>
            <a:pPr marL="285750" indent="-285750">
              <a:buClr>
                <a:schemeClr val="accent2"/>
              </a:buClr>
              <a:buFont typeface="Wingdings" panose="05000000000000000000" pitchFamily="2" charset="2"/>
              <a:buChar char="Ø"/>
            </a:pPr>
            <a:r>
              <a:rPr lang="en-US" sz="2000" dirty="0"/>
              <a:t>Exposure to unfamiliar sounds/smells/sights/other animals</a:t>
            </a:r>
          </a:p>
          <a:p>
            <a:pPr marL="285750" indent="-285750">
              <a:buClr>
                <a:schemeClr val="accent2"/>
              </a:buClr>
              <a:buFont typeface="Wingdings" panose="05000000000000000000" pitchFamily="2" charset="2"/>
              <a:buChar char="Ø"/>
            </a:pPr>
            <a:r>
              <a:rPr lang="en-US" sz="2000" dirty="0"/>
              <a:t>Changes in routine (altered feeding and sleeping times, extended exposure to light)</a:t>
            </a:r>
          </a:p>
          <a:p>
            <a:pPr marL="285750" indent="-285750">
              <a:buClr>
                <a:schemeClr val="accent2"/>
              </a:buClr>
              <a:buFont typeface="Wingdings" panose="05000000000000000000" pitchFamily="2" charset="2"/>
              <a:buChar char="Ø"/>
            </a:pPr>
            <a:r>
              <a:rPr lang="en-US" sz="2000" dirty="0"/>
              <a:t>Restriction of movement (IVC, E-collars, bandages)</a:t>
            </a:r>
          </a:p>
          <a:p>
            <a:pPr marL="285750" indent="-285750">
              <a:buClr>
                <a:schemeClr val="accent2"/>
              </a:buClr>
              <a:buFont typeface="Wingdings" panose="05000000000000000000" pitchFamily="2" charset="2"/>
              <a:buChar char="Ø"/>
            </a:pPr>
            <a:r>
              <a:rPr lang="en-US" sz="2000" dirty="0"/>
              <a:t>Unfamiliar food</a:t>
            </a:r>
          </a:p>
          <a:p>
            <a:pPr marL="285750" indent="-285750">
              <a:buClr>
                <a:schemeClr val="accent2"/>
              </a:buClr>
              <a:buFont typeface="Wingdings" panose="05000000000000000000" pitchFamily="2" charset="2"/>
              <a:buChar char="Ø"/>
            </a:pPr>
            <a:r>
              <a:rPr lang="en-US" sz="2000" dirty="0"/>
              <a:t>Lack of predatory &amp; play behavior</a:t>
            </a:r>
          </a:p>
          <a:p>
            <a:pPr marL="285750" indent="-285750">
              <a:buClr>
                <a:schemeClr val="accent2"/>
              </a:buClr>
              <a:buFont typeface="Wingdings" panose="05000000000000000000" pitchFamily="2" charset="2"/>
              <a:buChar char="Ø"/>
            </a:pPr>
            <a:r>
              <a:rPr lang="en-US" sz="2000" dirty="0"/>
              <a:t>Restraint for procedures and examination</a:t>
            </a:r>
          </a:p>
          <a:p>
            <a:pPr marL="285750" indent="-285750">
              <a:buClr>
                <a:schemeClr val="accent2"/>
              </a:buClr>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grpSp>
        <p:nvGrpSpPr>
          <p:cNvPr id="8" name="Group 7">
            <a:extLst>
              <a:ext uri="{FF2B5EF4-FFF2-40B4-BE49-F238E27FC236}">
                <a16:creationId xmlns:a16="http://schemas.microsoft.com/office/drawing/2014/main" id="{0C1DE973-654F-9B07-89AB-25CE21300C54}"/>
              </a:ext>
            </a:extLst>
          </p:cNvPr>
          <p:cNvGrpSpPr/>
          <p:nvPr/>
        </p:nvGrpSpPr>
        <p:grpSpPr>
          <a:xfrm>
            <a:off x="6473418" y="5462152"/>
            <a:ext cx="4408830" cy="997132"/>
            <a:chOff x="993771" y="783"/>
            <a:chExt cx="4408830" cy="815902"/>
          </a:xfrm>
        </p:grpSpPr>
        <p:sp>
          <p:nvSpPr>
            <p:cNvPr id="9" name="Arrow: Pentagon 8">
              <a:extLst>
                <a:ext uri="{FF2B5EF4-FFF2-40B4-BE49-F238E27FC236}">
                  <a16:creationId xmlns:a16="http://schemas.microsoft.com/office/drawing/2014/main" id="{75690F63-0397-52C6-98F7-3DE3722462DE}"/>
                </a:ext>
              </a:extLst>
            </p:cNvPr>
            <p:cNvSpPr/>
            <p:nvPr/>
          </p:nvSpPr>
          <p:spPr>
            <a:xfrm rot="10800000">
              <a:off x="993771" y="783"/>
              <a:ext cx="4408830" cy="801742"/>
            </a:xfrm>
            <a:prstGeom prst="homePlat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Arrow: Pentagon 4">
              <a:extLst>
                <a:ext uri="{FF2B5EF4-FFF2-40B4-BE49-F238E27FC236}">
                  <a16:creationId xmlns:a16="http://schemas.microsoft.com/office/drawing/2014/main" id="{774A62D0-A539-EB8A-20BE-2B3102C4753A}"/>
                </a:ext>
              </a:extLst>
            </p:cNvPr>
            <p:cNvSpPr txBox="1"/>
            <p:nvPr/>
          </p:nvSpPr>
          <p:spPr>
            <a:xfrm>
              <a:off x="1062827" y="14943"/>
              <a:ext cx="4208395" cy="801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35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Key Point: Many causes of distress occur in the hospital environment</a:t>
              </a:r>
            </a:p>
          </p:txBody>
        </p:sp>
      </p:grpSp>
      <p:sp>
        <p:nvSpPr>
          <p:cNvPr id="11" name="Oval 10">
            <a:extLst>
              <a:ext uri="{FF2B5EF4-FFF2-40B4-BE49-F238E27FC236}">
                <a16:creationId xmlns:a16="http://schemas.microsoft.com/office/drawing/2014/main" id="{04C8129D-39C6-0606-1869-3EF281F6863A}"/>
              </a:ext>
            </a:extLst>
          </p:cNvPr>
          <p:cNvSpPr/>
          <p:nvPr/>
        </p:nvSpPr>
        <p:spPr>
          <a:xfrm>
            <a:off x="5603875" y="5551195"/>
            <a:ext cx="801742" cy="801742"/>
          </a:xfrm>
          <a:prstGeom prst="ellipse">
            <a:avLst/>
          </a:prstGeom>
          <a:blipFill>
            <a:blip r:embed="rId7" cstate="screen">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1E7531F3-1893-CB70-45B9-C9AEFC43E272}"/>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53060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5315889" y="703191"/>
            <a:ext cx="6677637" cy="2454680"/>
          </a:xfrm>
        </p:spPr>
        <p:txBody>
          <a:bodyPr vert="horz" lIns="91440" tIns="45720" rIns="91440" bIns="45720" rtlCol="0">
            <a:normAutofit/>
          </a:bodyPr>
          <a:lstStyle/>
          <a:p>
            <a:r>
              <a:rPr lang="en-US" sz="2400" b="1" u="sng" dirty="0"/>
              <a:t>Distress</a:t>
            </a:r>
            <a:r>
              <a:rPr lang="en-US" sz="2400" dirty="0"/>
              <a:t>: Unpleasant emotional experience that is harmful to one’s mental wellbeing. (Taylor 2022, </a:t>
            </a:r>
            <a:r>
              <a:rPr lang="en-US" sz="2400" dirty="0" err="1"/>
              <a:t>Rodan</a:t>
            </a:r>
            <a:r>
              <a:rPr lang="en-US" sz="2400" dirty="0"/>
              <a:t> 2022)</a:t>
            </a:r>
          </a:p>
          <a:p>
            <a:endParaRPr lang="en-US" dirty="0"/>
          </a:p>
        </p:txBody>
      </p:sp>
      <p:pic>
        <p:nvPicPr>
          <p:cNvPr id="5" name="Content Placeholder 4">
            <a:extLst>
              <a:ext uri="{FF2B5EF4-FFF2-40B4-BE49-F238E27FC236}">
                <a16:creationId xmlns:a16="http://schemas.microsoft.com/office/drawing/2014/main" id="{12E04C53-2E34-DB2E-35D0-031EA9D889E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1" b="46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7" name="Diagram 6">
            <a:extLst>
              <a:ext uri="{FF2B5EF4-FFF2-40B4-BE49-F238E27FC236}">
                <a16:creationId xmlns:a16="http://schemas.microsoft.com/office/drawing/2014/main" id="{5949C1E1-62BE-1513-A1FC-9DE1CBFE62EB}"/>
              </a:ext>
            </a:extLst>
          </p:cNvPr>
          <p:cNvGraphicFramePr/>
          <p:nvPr>
            <p:extLst>
              <p:ext uri="{D42A27DB-BD31-4B8C-83A1-F6EECF244321}">
                <p14:modId xmlns:p14="http://schemas.microsoft.com/office/powerpoint/2010/main" val="2038124913"/>
              </p:ext>
            </p:extLst>
          </p:nvPr>
        </p:nvGraphicFramePr>
        <p:xfrm>
          <a:off x="4029741" y="2246088"/>
          <a:ext cx="8162260" cy="3908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062B8882-B1CE-2714-D73C-22EE788703CF}"/>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426313597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1237373" y="4683433"/>
            <a:ext cx="9888054" cy="1096650"/>
          </a:xfrm>
        </p:spPr>
        <p:txBody>
          <a:bodyPr vert="horz" lIns="91440" tIns="45720" rIns="91440" bIns="45720" rtlCol="0" anchor="b">
            <a:noAutofit/>
          </a:bodyPr>
          <a:lstStyle/>
          <a:p>
            <a:r>
              <a:rPr lang="en-US" sz="5400" b="1" dirty="0"/>
              <a:t>Create a </a:t>
            </a:r>
            <a:r>
              <a:rPr lang="en-US" sz="5400" b="1" u="sng" dirty="0"/>
              <a:t>QUIET</a:t>
            </a:r>
            <a:r>
              <a:rPr lang="en-US" sz="5400" b="1" dirty="0"/>
              <a:t> environment!</a:t>
            </a:r>
          </a:p>
        </p:txBody>
      </p:sp>
      <p:pic>
        <p:nvPicPr>
          <p:cNvPr id="11" name="Picture 10" descr="A cage with a door open&#10;&#10;Description automatically generated with medium confidence">
            <a:extLst>
              <a:ext uri="{FF2B5EF4-FFF2-40B4-BE49-F238E27FC236}">
                <a16:creationId xmlns:a16="http://schemas.microsoft.com/office/drawing/2014/main" id="{AC43D22A-F9A0-9BAF-56D7-14C39D7F1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 r="11" b="5"/>
          <a:stretch/>
        </p:blipFill>
        <p:spPr>
          <a:xfrm>
            <a:off x="1237372" y="723104"/>
            <a:ext cx="2751840" cy="3692573"/>
          </a:xfrm>
          <a:custGeom>
            <a:avLst/>
            <a:gdLst/>
            <a:ahLst/>
            <a:cxnLst/>
            <a:rect l="l" t="t" r="r" b="b"/>
            <a:pathLst>
              <a:path w="2606040" h="3635025">
                <a:moveTo>
                  <a:pt x="219895" y="0"/>
                </a:moveTo>
                <a:lnTo>
                  <a:pt x="2606040" y="0"/>
                </a:lnTo>
                <a:lnTo>
                  <a:pt x="2606040" y="3635025"/>
                </a:lnTo>
                <a:lnTo>
                  <a:pt x="0" y="3635025"/>
                </a:lnTo>
                <a:lnTo>
                  <a:pt x="0" y="1510758"/>
                </a:lnTo>
                <a:close/>
              </a:path>
            </a:pathLst>
          </a:custGeom>
        </p:spPr>
      </p:pic>
      <p:pic>
        <p:nvPicPr>
          <p:cNvPr id="17" name="Picture 16" descr="A door with a mirror in it&#10;&#10;Description automatically generated">
            <a:extLst>
              <a:ext uri="{FF2B5EF4-FFF2-40B4-BE49-F238E27FC236}">
                <a16:creationId xmlns:a16="http://schemas.microsoft.com/office/drawing/2014/main" id="{F05B7D25-CBFC-983D-07C3-ED40A49711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21" r="5" b="5"/>
          <a:stretch/>
        </p:blipFill>
        <p:spPr>
          <a:xfrm>
            <a:off x="4742688" y="723104"/>
            <a:ext cx="2706624" cy="3635025"/>
          </a:xfrm>
          <a:prstGeom prst="rect">
            <a:avLst/>
          </a:prstGeom>
        </p:spPr>
      </p:pic>
      <p:pic>
        <p:nvPicPr>
          <p:cNvPr id="15" name="Picture 14" descr="A door with a metal cage&#10;&#10;Description automatically generated">
            <a:extLst>
              <a:ext uri="{FF2B5EF4-FFF2-40B4-BE49-F238E27FC236}">
                <a16:creationId xmlns:a16="http://schemas.microsoft.com/office/drawing/2014/main" id="{4B0C52F9-8F14-337E-AFC7-1C52ABADE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25" b="5"/>
          <a:stretch/>
        </p:blipFill>
        <p:spPr>
          <a:xfrm>
            <a:off x="8418802" y="608008"/>
            <a:ext cx="2706624" cy="3635025"/>
          </a:xfrm>
          <a:prstGeom prst="rect">
            <a:avLst/>
          </a:prstGeom>
        </p:spPr>
      </p:pic>
      <p:sp>
        <p:nvSpPr>
          <p:cNvPr id="3" name="TextBox 2">
            <a:extLst>
              <a:ext uri="{FF2B5EF4-FFF2-40B4-BE49-F238E27FC236}">
                <a16:creationId xmlns:a16="http://schemas.microsoft.com/office/drawing/2014/main" id="{F4238401-0C75-3ABD-E223-E9CA2ADB7192}"/>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74716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5536734" y="609600"/>
            <a:ext cx="6655246" cy="1320800"/>
          </a:xfrm>
        </p:spPr>
        <p:txBody>
          <a:bodyPr vert="horz" lIns="91440" tIns="45720" rIns="91440" bIns="45720" rtlCol="0" anchor="t">
            <a:noAutofit/>
          </a:bodyPr>
          <a:lstStyle/>
          <a:p>
            <a:r>
              <a:rPr lang="en-US" sz="5400" b="1" dirty="0"/>
              <a:t>Optimizing the Clinic Environment</a:t>
            </a:r>
          </a:p>
        </p:txBody>
      </p:sp>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5536734" y="2813538"/>
            <a:ext cx="6230597" cy="3227824"/>
          </a:xfrm>
        </p:spPr>
        <p:txBody>
          <a:bodyPr vert="horz" lIns="91440" tIns="45720" rIns="91440" bIns="45720" rtlCol="0">
            <a:normAutofit/>
          </a:bodyPr>
          <a:lstStyle/>
          <a:p>
            <a:r>
              <a:rPr lang="en-US" sz="2000" b="1" dirty="0"/>
              <a:t>Calming synthetic pheromones near the hospitalization area should be used</a:t>
            </a:r>
          </a:p>
          <a:p>
            <a:endParaRPr lang="en-US" dirty="0"/>
          </a:p>
        </p:txBody>
      </p:sp>
      <p:pic>
        <p:nvPicPr>
          <p:cNvPr id="8" name="Content Placeholder 7" descr="A cat in a cage&#10;&#10;Description automatically generated">
            <a:extLst>
              <a:ext uri="{FF2B5EF4-FFF2-40B4-BE49-F238E27FC236}">
                <a16:creationId xmlns:a16="http://schemas.microsoft.com/office/drawing/2014/main" id="{10A8FB37-5E5C-71B2-565D-614D43BCD34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1" b="46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Oval 8">
            <a:extLst>
              <a:ext uri="{FF2B5EF4-FFF2-40B4-BE49-F238E27FC236}">
                <a16:creationId xmlns:a16="http://schemas.microsoft.com/office/drawing/2014/main" id="{D47556B7-08F6-47ED-21E4-F7443CB14DF2}"/>
              </a:ext>
            </a:extLst>
          </p:cNvPr>
          <p:cNvSpPr/>
          <p:nvPr/>
        </p:nvSpPr>
        <p:spPr>
          <a:xfrm>
            <a:off x="3137647" y="4661647"/>
            <a:ext cx="1491466" cy="137971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9BBA1E-2AD4-E731-A533-B7A76C4B1D3C}"/>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61550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5536734" y="609600"/>
            <a:ext cx="6446408" cy="1320800"/>
          </a:xfrm>
        </p:spPr>
        <p:txBody>
          <a:bodyPr vert="horz" lIns="91440" tIns="45720" rIns="91440" bIns="45720" rtlCol="0" anchor="t">
            <a:noAutofit/>
          </a:bodyPr>
          <a:lstStyle/>
          <a:p>
            <a:r>
              <a:rPr lang="en-US" sz="5400" b="1" dirty="0"/>
              <a:t>Optimizing the Clinic Environment</a:t>
            </a:r>
          </a:p>
        </p:txBody>
      </p:sp>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5244732" y="2714853"/>
            <a:ext cx="6446409" cy="3533547"/>
          </a:xfrm>
        </p:spPr>
        <p:txBody>
          <a:bodyPr vert="horz" lIns="91440" tIns="45720" rIns="91440" bIns="45720" rtlCol="0">
            <a:normAutofit/>
          </a:bodyPr>
          <a:lstStyle/>
          <a:p>
            <a:r>
              <a:rPr lang="en-US" sz="2400" dirty="0"/>
              <a:t>Familiar bedding and toys should be kept with the patient and only removed when soiled</a:t>
            </a:r>
          </a:p>
          <a:p>
            <a:r>
              <a:rPr lang="en-US" sz="2400" dirty="0"/>
              <a:t>Provide soft &amp; warm bedding to help patient maintain body heat</a:t>
            </a:r>
          </a:p>
          <a:p>
            <a:r>
              <a:rPr lang="en-US" sz="2400" dirty="0"/>
              <a:t>Minimize cleaning of the kennels with harsh chemicals to prevent removal of familiar scents</a:t>
            </a:r>
          </a:p>
        </p:txBody>
      </p:sp>
      <p:pic>
        <p:nvPicPr>
          <p:cNvPr id="14" name="Content Placeholder 13">
            <a:extLst>
              <a:ext uri="{FF2B5EF4-FFF2-40B4-BE49-F238E27FC236}">
                <a16:creationId xmlns:a16="http://schemas.microsoft.com/office/drawing/2014/main" id="{C64D3338-C609-133A-B2A8-2E2245D589F3}"/>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2024" r="2" b="2647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extBox 3">
            <a:extLst>
              <a:ext uri="{FF2B5EF4-FFF2-40B4-BE49-F238E27FC236}">
                <a16:creationId xmlns:a16="http://schemas.microsoft.com/office/drawing/2014/main" id="{5C0DDBED-A84D-B91F-061D-F9BF76A87414}"/>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994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339969" y="624110"/>
            <a:ext cx="11535507" cy="1280890"/>
          </a:xfrm>
        </p:spPr>
        <p:txBody>
          <a:bodyPr vert="horz" lIns="91440" tIns="45720" rIns="91440" bIns="45720" rtlCol="0" anchor="t">
            <a:noAutofit/>
          </a:bodyPr>
          <a:lstStyle/>
          <a:p>
            <a:r>
              <a:rPr lang="en-US" sz="5400" b="1" dirty="0"/>
              <a:t>Optimizing the Clinic Environment</a:t>
            </a:r>
          </a:p>
        </p:txBody>
      </p:sp>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677334" y="2160589"/>
            <a:ext cx="3957349" cy="3880773"/>
          </a:xfrm>
        </p:spPr>
        <p:txBody>
          <a:bodyPr vert="horz" lIns="91440" tIns="45720" rIns="91440" bIns="45720" rtlCol="0">
            <a:normAutofit/>
          </a:bodyPr>
          <a:lstStyle/>
          <a:p>
            <a:r>
              <a:rPr lang="en-US" sz="2400" b="1" dirty="0"/>
              <a:t>Litter box considerations:</a:t>
            </a:r>
          </a:p>
          <a:p>
            <a:pPr lvl="1"/>
            <a:r>
              <a:rPr lang="en-US" sz="2400" dirty="0"/>
              <a:t>Patient size</a:t>
            </a:r>
          </a:p>
          <a:p>
            <a:pPr lvl="1"/>
            <a:r>
              <a:rPr lang="en-US" sz="2400" dirty="0"/>
              <a:t>Mobility issues?</a:t>
            </a:r>
          </a:p>
          <a:p>
            <a:pPr lvl="1"/>
            <a:r>
              <a:rPr lang="en-US" sz="2400" dirty="0"/>
              <a:t>Place as far away from food and water as possible</a:t>
            </a:r>
          </a:p>
          <a:p>
            <a:pPr lvl="1"/>
            <a:endParaRPr lang="en-US" b="1" dirty="0"/>
          </a:p>
        </p:txBody>
      </p:sp>
      <p:pic>
        <p:nvPicPr>
          <p:cNvPr id="8" name="Picture 7" descr="A cat in a cat bed&#10;&#10;Description automatically generated">
            <a:extLst>
              <a:ext uri="{FF2B5EF4-FFF2-40B4-BE49-F238E27FC236}">
                <a16:creationId xmlns:a16="http://schemas.microsoft.com/office/drawing/2014/main" id="{4148474D-B520-B6B0-AC8F-FD59875E0E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710" r="-2" b="-2"/>
          <a:stretch/>
        </p:blipFill>
        <p:spPr>
          <a:xfrm>
            <a:off x="4857451" y="2159331"/>
            <a:ext cx="4415050" cy="3882362"/>
          </a:xfrm>
          <a:prstGeom prst="rect">
            <a:avLst/>
          </a:prstGeom>
        </p:spPr>
      </p:pic>
      <p:sp>
        <p:nvSpPr>
          <p:cNvPr id="4" name="TextBox 3">
            <a:extLst>
              <a:ext uri="{FF2B5EF4-FFF2-40B4-BE49-F238E27FC236}">
                <a16:creationId xmlns:a16="http://schemas.microsoft.com/office/drawing/2014/main" id="{AFB559A0-67D1-1BC3-79D4-D018544A7FF3}"/>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37706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0" y="248464"/>
            <a:ext cx="4528456" cy="1320800"/>
          </a:xfrm>
        </p:spPr>
        <p:txBody>
          <a:bodyPr vert="horz" lIns="91440" tIns="45720" rIns="91440" bIns="45720" rtlCol="0" anchor="t">
            <a:noAutofit/>
          </a:bodyPr>
          <a:lstStyle/>
          <a:p>
            <a:r>
              <a:rPr lang="en-US" sz="5400" b="1" dirty="0"/>
              <a:t>Optimizing the Clinic Environment</a:t>
            </a:r>
          </a:p>
        </p:txBody>
      </p:sp>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107296" y="2931486"/>
            <a:ext cx="4313864" cy="3479474"/>
          </a:xfrm>
        </p:spPr>
        <p:txBody>
          <a:bodyPr vert="horz" lIns="91440" tIns="45720" rIns="91440" bIns="45720" rtlCol="0">
            <a:normAutofit fontScale="92500" lnSpcReduction="10000"/>
          </a:bodyPr>
          <a:lstStyle/>
          <a:p>
            <a:r>
              <a:rPr lang="en-US" sz="2600" b="1" dirty="0"/>
              <a:t>Offer Hideaway spaces</a:t>
            </a:r>
          </a:p>
          <a:p>
            <a:pPr lvl="1"/>
            <a:r>
              <a:rPr lang="en-US" sz="2600" dirty="0"/>
              <a:t>Cardboard boxes</a:t>
            </a:r>
          </a:p>
          <a:p>
            <a:pPr lvl="1"/>
            <a:r>
              <a:rPr lang="en-US" sz="2600" dirty="0"/>
              <a:t>Carrier or litter box lined with a soft blanket</a:t>
            </a:r>
          </a:p>
          <a:p>
            <a:pPr lvl="1"/>
            <a:r>
              <a:rPr lang="en-US" sz="2600" dirty="0"/>
              <a:t>Cover the cage with a blanket</a:t>
            </a:r>
          </a:p>
          <a:p>
            <a:pPr lvl="1"/>
            <a:r>
              <a:rPr lang="en-US" sz="2600" dirty="0"/>
              <a:t>Dim lighting</a:t>
            </a:r>
          </a:p>
          <a:p>
            <a:pPr lvl="1"/>
            <a:endParaRPr lang="en-US" b="1" dirty="0"/>
          </a:p>
        </p:txBody>
      </p:sp>
      <p:sp>
        <p:nvSpPr>
          <p:cNvPr id="5" name="Content Placeholder 4">
            <a:extLst>
              <a:ext uri="{FF2B5EF4-FFF2-40B4-BE49-F238E27FC236}">
                <a16:creationId xmlns:a16="http://schemas.microsoft.com/office/drawing/2014/main" id="{7F1005B2-9E0E-34FC-1253-532533C770BD}"/>
              </a:ext>
            </a:extLst>
          </p:cNvPr>
          <p:cNvSpPr>
            <a:spLocks noGrp="1"/>
          </p:cNvSpPr>
          <p:nvPr>
            <p:ph sz="half" idx="2"/>
          </p:nvPr>
        </p:nvSpPr>
        <p:spPr/>
        <p:txBody>
          <a:bodyPr>
            <a:normAutofit fontScale="92500" lnSpcReduction="10000"/>
          </a:bodyPr>
          <a:lstStyle/>
          <a:p>
            <a:endParaRPr lang="en-US"/>
          </a:p>
        </p:txBody>
      </p:sp>
      <p:pic>
        <p:nvPicPr>
          <p:cNvPr id="6" name="Content Placeholder 9">
            <a:extLst>
              <a:ext uri="{FF2B5EF4-FFF2-40B4-BE49-F238E27FC236}">
                <a16:creationId xmlns:a16="http://schemas.microsoft.com/office/drawing/2014/main" id="{0315AEF6-453E-B58A-EF43-0D0AF58B3E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6960" r="-1" b="8114"/>
          <a:stretch/>
        </p:blipFill>
        <p:spPr>
          <a:xfrm>
            <a:off x="3559805" y="8466"/>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extBox 3">
            <a:extLst>
              <a:ext uri="{FF2B5EF4-FFF2-40B4-BE49-F238E27FC236}">
                <a16:creationId xmlns:a16="http://schemas.microsoft.com/office/drawing/2014/main" id="{85D8B52D-65CC-CBBA-087D-0C51F6018B37}"/>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91588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7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76"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77"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78"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79"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0"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81"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82"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83"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84"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85"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86" name="Group 8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8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8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9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9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9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101" name="Rectangle 100">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2" name="Group 101">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6"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7"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9" name="Group 58">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0"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1"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2"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3"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4"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5"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6"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7"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8"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9"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0"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1"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6359303" y="292174"/>
            <a:ext cx="5469281" cy="1280890"/>
          </a:xfrm>
        </p:spPr>
        <p:txBody>
          <a:bodyPr vert="horz" lIns="91440" tIns="45720" rIns="91440" bIns="45720" rtlCol="0" anchor="t">
            <a:noAutofit/>
          </a:bodyPr>
          <a:lstStyle/>
          <a:p>
            <a:r>
              <a:rPr lang="en-US" sz="5400" b="1" dirty="0"/>
              <a:t>Optimizing the Clinic Environment</a:t>
            </a:r>
          </a:p>
        </p:txBody>
      </p:sp>
      <p:sp>
        <p:nvSpPr>
          <p:cNvPr id="73" name="Rectangle 72">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6" name="Picture 5" descr="A cat lying on shelves&#10;&#10;Description automatically generated">
            <a:extLst>
              <a:ext uri="{FF2B5EF4-FFF2-40B4-BE49-F238E27FC236}">
                <a16:creationId xmlns:a16="http://schemas.microsoft.com/office/drawing/2014/main" id="{77564C14-B493-9428-9977-D824A9D98A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7" r="9224"/>
          <a:stretch/>
        </p:blipFill>
        <p:spPr>
          <a:xfrm>
            <a:off x="-1554" y="1731"/>
            <a:ext cx="4655850" cy="6858000"/>
          </a:xfrm>
          <a:prstGeom prst="rect">
            <a:avLst/>
          </a:prstGeom>
        </p:spPr>
      </p:pic>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6368166" y="2944062"/>
            <a:ext cx="5661794" cy="3777622"/>
          </a:xfrm>
        </p:spPr>
        <p:txBody>
          <a:bodyPr vert="horz" lIns="91440" tIns="45720" rIns="91440" bIns="45720" rtlCol="0">
            <a:normAutofit/>
          </a:bodyPr>
          <a:lstStyle/>
          <a:p>
            <a:r>
              <a:rPr lang="en-US" sz="2400" b="1" dirty="0"/>
              <a:t>Human interactions:</a:t>
            </a:r>
          </a:p>
          <a:p>
            <a:pPr lvl="1"/>
            <a:r>
              <a:rPr lang="en-US" sz="2400" dirty="0"/>
              <a:t>Nurses/technicians should move quietly, slowly, and predictably</a:t>
            </a:r>
          </a:p>
          <a:p>
            <a:pPr lvl="1"/>
            <a:r>
              <a:rPr lang="en-US" sz="2400" dirty="0"/>
              <a:t>Avoid direct eye contact, if eye contact is made, blink SLOWLY</a:t>
            </a:r>
          </a:p>
          <a:p>
            <a:pPr lvl="1"/>
            <a:r>
              <a:rPr lang="en-US" sz="2400" dirty="0"/>
              <a:t>Avoid use of strong perfumes and air fresheners</a:t>
            </a:r>
          </a:p>
          <a:p>
            <a:pPr lvl="2"/>
            <a:endParaRPr lang="en-US" b="1" dirty="0"/>
          </a:p>
        </p:txBody>
      </p:sp>
      <p:sp>
        <p:nvSpPr>
          <p:cNvPr id="4" name="TextBox 3">
            <a:extLst>
              <a:ext uri="{FF2B5EF4-FFF2-40B4-BE49-F238E27FC236}">
                <a16:creationId xmlns:a16="http://schemas.microsoft.com/office/drawing/2014/main" id="{628FA8B0-8CA0-12B7-076F-3B915753122E}"/>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68809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5122101" y="365375"/>
            <a:ext cx="6714300" cy="1320800"/>
          </a:xfrm>
        </p:spPr>
        <p:txBody>
          <a:bodyPr vert="horz" lIns="91440" tIns="45720" rIns="91440" bIns="45720" rtlCol="0" anchor="t">
            <a:noAutofit/>
          </a:bodyPr>
          <a:lstStyle/>
          <a:p>
            <a:r>
              <a:rPr lang="en-US" sz="5400" b="1" dirty="0"/>
              <a:t>Optimizing the Clinic Environment</a:t>
            </a:r>
          </a:p>
        </p:txBody>
      </p:sp>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4989095" y="2069433"/>
            <a:ext cx="7202905" cy="4423192"/>
          </a:xfrm>
        </p:spPr>
        <p:txBody>
          <a:bodyPr vert="horz" lIns="91440" tIns="45720" rIns="91440" bIns="45720" rtlCol="0">
            <a:normAutofit lnSpcReduction="10000"/>
          </a:bodyPr>
          <a:lstStyle/>
          <a:p>
            <a:pPr>
              <a:lnSpc>
                <a:spcPct val="90000"/>
              </a:lnSpc>
            </a:pPr>
            <a:r>
              <a:rPr lang="en-US" sz="2400" b="1" dirty="0"/>
              <a:t>Human interactions:</a:t>
            </a:r>
          </a:p>
          <a:p>
            <a:pPr lvl="1">
              <a:lnSpc>
                <a:spcPct val="90000"/>
              </a:lnSpc>
            </a:pPr>
            <a:r>
              <a:rPr lang="en-US" sz="2400" dirty="0"/>
              <a:t>Pain &amp; FAS score prior to any procedure </a:t>
            </a:r>
          </a:p>
          <a:p>
            <a:pPr lvl="2">
              <a:lnSpc>
                <a:spcPct val="90000"/>
              </a:lnSpc>
            </a:pPr>
            <a:r>
              <a:rPr lang="en-US" sz="2400" dirty="0"/>
              <a:t>Anticipate the need for analgesia!</a:t>
            </a:r>
          </a:p>
          <a:p>
            <a:pPr lvl="1">
              <a:lnSpc>
                <a:spcPct val="90000"/>
              </a:lnSpc>
            </a:pPr>
            <a:r>
              <a:rPr lang="en-US" sz="2400" dirty="0"/>
              <a:t>Restraint (if needed) should involve continuous contact to avoid startling the cat</a:t>
            </a:r>
          </a:p>
          <a:p>
            <a:pPr lvl="1">
              <a:lnSpc>
                <a:spcPct val="90000"/>
              </a:lnSpc>
            </a:pPr>
            <a:r>
              <a:rPr lang="en-US" sz="2400" dirty="0"/>
              <a:t>Collect all required equipment to reduce traffic around the patient</a:t>
            </a:r>
          </a:p>
          <a:p>
            <a:pPr lvl="1">
              <a:lnSpc>
                <a:spcPct val="90000"/>
              </a:lnSpc>
            </a:pPr>
            <a:r>
              <a:rPr lang="en-US" sz="2400" dirty="0"/>
              <a:t>Allow patient to remain hidden during procedures (e.g., under a towel)</a:t>
            </a:r>
          </a:p>
          <a:p>
            <a:pPr lvl="1">
              <a:lnSpc>
                <a:spcPct val="90000"/>
              </a:lnSpc>
            </a:pPr>
            <a:r>
              <a:rPr lang="en-US" sz="2400" dirty="0"/>
              <a:t>If possible, perform non-diagnostic procedures in the kennel</a:t>
            </a:r>
          </a:p>
        </p:txBody>
      </p:sp>
      <p:pic>
        <p:nvPicPr>
          <p:cNvPr id="5" name="Picture 4" descr="A container with medical supplies&#10;&#10;Description automatically generated">
            <a:extLst>
              <a:ext uri="{FF2B5EF4-FFF2-40B4-BE49-F238E27FC236}">
                <a16:creationId xmlns:a16="http://schemas.microsoft.com/office/drawing/2014/main" id="{5C810E3A-D1B1-EA2C-3230-76C272970B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001" t="-4945" r="-773" b="20984"/>
          <a:stretch/>
        </p:blipFill>
        <p:spPr>
          <a:xfrm>
            <a:off x="840746" y="3581391"/>
            <a:ext cx="3144597" cy="3094114"/>
          </a:xfrm>
          <a:prstGeom prst="rect">
            <a:avLst/>
          </a:prstGeom>
        </p:spPr>
      </p:pic>
      <p:pic>
        <p:nvPicPr>
          <p:cNvPr id="22" name="Picture 21" descr="A group of women holding a cat&#10;&#10;Description automatically generated">
            <a:extLst>
              <a:ext uri="{FF2B5EF4-FFF2-40B4-BE49-F238E27FC236}">
                <a16:creationId xmlns:a16="http://schemas.microsoft.com/office/drawing/2014/main" id="{4C26D0E1-5712-DCF0-1CC1-CA445A354B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04" t="10815" r="24064" b="17185"/>
          <a:stretch/>
        </p:blipFill>
        <p:spPr>
          <a:xfrm>
            <a:off x="355599" y="365375"/>
            <a:ext cx="4500881" cy="3063625"/>
          </a:xfrm>
          <a:prstGeom prst="rect">
            <a:avLst/>
          </a:prstGeom>
        </p:spPr>
      </p:pic>
      <p:sp>
        <p:nvSpPr>
          <p:cNvPr id="23" name="TextBox 22">
            <a:extLst>
              <a:ext uri="{FF2B5EF4-FFF2-40B4-BE49-F238E27FC236}">
                <a16:creationId xmlns:a16="http://schemas.microsoft.com/office/drawing/2014/main" id="{6EB1B351-5664-B6FB-41EA-E8A2A430F999}"/>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109577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5536734" y="609600"/>
            <a:ext cx="6455974" cy="1320800"/>
          </a:xfrm>
        </p:spPr>
        <p:txBody>
          <a:bodyPr vert="horz" lIns="91440" tIns="45720" rIns="91440" bIns="45720" rtlCol="0" anchor="t">
            <a:noAutofit/>
          </a:bodyPr>
          <a:lstStyle/>
          <a:p>
            <a:r>
              <a:rPr lang="en-US" sz="5400" b="1" dirty="0"/>
              <a:t>Optimizing the Clinic Environment</a:t>
            </a:r>
          </a:p>
        </p:txBody>
      </p:sp>
      <p:sp>
        <p:nvSpPr>
          <p:cNvPr id="3" name="Content Placeholder 2">
            <a:extLst>
              <a:ext uri="{FF2B5EF4-FFF2-40B4-BE49-F238E27FC236}">
                <a16:creationId xmlns:a16="http://schemas.microsoft.com/office/drawing/2014/main" id="{1F72F4A4-512F-3927-FD3B-D21EC7A1B4FB}"/>
              </a:ext>
            </a:extLst>
          </p:cNvPr>
          <p:cNvSpPr>
            <a:spLocks noGrp="1"/>
          </p:cNvSpPr>
          <p:nvPr>
            <p:ph sz="half" idx="1"/>
          </p:nvPr>
        </p:nvSpPr>
        <p:spPr>
          <a:xfrm>
            <a:off x="5536734" y="2472570"/>
            <a:ext cx="6455974" cy="3938390"/>
          </a:xfrm>
        </p:spPr>
        <p:txBody>
          <a:bodyPr vert="horz" lIns="91440" tIns="45720" rIns="91440" bIns="45720" rtlCol="0">
            <a:noAutofit/>
          </a:bodyPr>
          <a:lstStyle/>
          <a:p>
            <a:r>
              <a:rPr lang="en-US" sz="2400" b="1" dirty="0"/>
              <a:t>Human interactions</a:t>
            </a:r>
          </a:p>
          <a:p>
            <a:pPr lvl="1"/>
            <a:r>
              <a:rPr lang="en-US" sz="2400" dirty="0"/>
              <a:t>Positive, non-medical interactions improve mental health and physical wellbeing which in turn can speed recovery!</a:t>
            </a:r>
          </a:p>
          <a:p>
            <a:pPr lvl="2"/>
            <a:r>
              <a:rPr lang="en-US" sz="2400" dirty="0"/>
              <a:t>Grooming</a:t>
            </a:r>
          </a:p>
          <a:p>
            <a:pPr lvl="2"/>
            <a:r>
              <a:rPr lang="en-US" sz="2400" dirty="0"/>
              <a:t>Playing</a:t>
            </a:r>
          </a:p>
          <a:p>
            <a:pPr lvl="2"/>
            <a:r>
              <a:rPr lang="en-US" sz="2400" dirty="0"/>
              <a:t>Petting</a:t>
            </a:r>
          </a:p>
          <a:p>
            <a:pPr lvl="2"/>
            <a:r>
              <a:rPr lang="en-US" sz="2400" dirty="0"/>
              <a:t>Exercise outside of the kennel</a:t>
            </a:r>
          </a:p>
        </p:txBody>
      </p:sp>
      <p:pic>
        <p:nvPicPr>
          <p:cNvPr id="7" name="Content Placeholder 5" descr="A cat lying on a white towel next to bowls of food&#10;&#10;Description automatically generated">
            <a:extLst>
              <a:ext uri="{FF2B5EF4-FFF2-40B4-BE49-F238E27FC236}">
                <a16:creationId xmlns:a16="http://schemas.microsoft.com/office/drawing/2014/main" id="{6A87281B-28FF-F6C8-2183-2D73B973F9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61"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8" name="TextBox 7">
            <a:extLst>
              <a:ext uri="{FF2B5EF4-FFF2-40B4-BE49-F238E27FC236}">
                <a16:creationId xmlns:a16="http://schemas.microsoft.com/office/drawing/2014/main" id="{3E68F9A7-9BF5-9182-733D-5D97C0BDE4DA}"/>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06342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371B2F-6D4F-3FC0-6CAB-076C1508E855}"/>
              </a:ext>
            </a:extLst>
          </p:cNvPr>
          <p:cNvPicPr>
            <a:picLocks noChangeAspect="1"/>
          </p:cNvPicPr>
          <p:nvPr/>
        </p:nvPicPr>
        <p:blipFill>
          <a:blip r:embed="rId3"/>
          <a:stretch>
            <a:fillRect/>
          </a:stretch>
        </p:blipFill>
        <p:spPr>
          <a:xfrm>
            <a:off x="1657806" y="377354"/>
            <a:ext cx="4438194" cy="59477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7">
            <a:extLst>
              <a:ext uri="{FF2B5EF4-FFF2-40B4-BE49-F238E27FC236}">
                <a16:creationId xmlns:a16="http://schemas.microsoft.com/office/drawing/2014/main" id="{E711FFF9-9802-D7FE-BAF5-C4CA8A8FE90A}"/>
              </a:ext>
            </a:extLst>
          </p:cNvPr>
          <p:cNvSpPr/>
          <p:nvPr/>
        </p:nvSpPr>
        <p:spPr>
          <a:xfrm rot="16200000">
            <a:off x="-1839538" y="2929397"/>
            <a:ext cx="56861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AAFP Guidelines</a:t>
            </a:r>
          </a:p>
        </p:txBody>
      </p:sp>
      <p:pic>
        <p:nvPicPr>
          <p:cNvPr id="3" name="Picture 2">
            <a:extLst>
              <a:ext uri="{FF2B5EF4-FFF2-40B4-BE49-F238E27FC236}">
                <a16:creationId xmlns:a16="http://schemas.microsoft.com/office/drawing/2014/main" id="{44FFF05F-4517-8EED-A42C-76CB12D374E7}"/>
              </a:ext>
            </a:extLst>
          </p:cNvPr>
          <p:cNvPicPr>
            <a:picLocks noChangeAspect="1"/>
          </p:cNvPicPr>
          <p:nvPr/>
        </p:nvPicPr>
        <p:blipFill>
          <a:blip r:embed="rId4"/>
          <a:stretch>
            <a:fillRect/>
          </a:stretch>
        </p:blipFill>
        <p:spPr>
          <a:xfrm>
            <a:off x="6481187" y="377355"/>
            <a:ext cx="4527348" cy="60274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87501858-7BE1-DD16-26F6-4BA79B653244}"/>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8532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FABB-E63C-4520-90C1-5FC324768A5E}"/>
              </a:ext>
            </a:extLst>
          </p:cNvPr>
          <p:cNvSpPr>
            <a:spLocks noGrp="1"/>
          </p:cNvSpPr>
          <p:nvPr>
            <p:ph type="title"/>
          </p:nvPr>
        </p:nvSpPr>
        <p:spPr>
          <a:xfrm>
            <a:off x="269631" y="228651"/>
            <a:ext cx="11629292" cy="1280890"/>
          </a:xfrm>
        </p:spPr>
        <p:txBody>
          <a:bodyPr>
            <a:noAutofit/>
          </a:bodyPr>
          <a:lstStyle/>
          <a:p>
            <a:r>
              <a:rPr lang="en-US" sz="5400" b="1" dirty="0"/>
              <a:t>Increasing the Palatability of Food</a:t>
            </a:r>
          </a:p>
        </p:txBody>
      </p:sp>
      <p:sp>
        <p:nvSpPr>
          <p:cNvPr id="3" name="Content Placeholder 2">
            <a:extLst>
              <a:ext uri="{FF2B5EF4-FFF2-40B4-BE49-F238E27FC236}">
                <a16:creationId xmlns:a16="http://schemas.microsoft.com/office/drawing/2014/main" id="{F0463BDE-3274-D6A0-A082-9D5A8E40E294}"/>
              </a:ext>
            </a:extLst>
          </p:cNvPr>
          <p:cNvSpPr>
            <a:spLocks noGrp="1"/>
          </p:cNvSpPr>
          <p:nvPr>
            <p:ph sz="half" idx="1"/>
          </p:nvPr>
        </p:nvSpPr>
        <p:spPr>
          <a:xfrm>
            <a:off x="4976811" y="1884680"/>
            <a:ext cx="6922111" cy="4369530"/>
          </a:xfrm>
        </p:spPr>
        <p:txBody>
          <a:bodyPr>
            <a:normAutofit/>
          </a:bodyPr>
          <a:lstStyle/>
          <a:p>
            <a:r>
              <a:rPr lang="en-US" sz="2400" dirty="0"/>
              <a:t>Feed regular diet while hospitalized (if possible)</a:t>
            </a:r>
          </a:p>
          <a:p>
            <a:r>
              <a:rPr lang="en-US" sz="2400" dirty="0"/>
              <a:t>Some cats may be ‘social eaters’ and more responsive to social interactions</a:t>
            </a:r>
          </a:p>
          <a:p>
            <a:pPr lvl="1">
              <a:buFont typeface="Arial" panose="020B0604020202020204" pitchFamily="34" charset="0"/>
              <a:buChar char="•"/>
            </a:pPr>
            <a:r>
              <a:rPr lang="en-US" sz="2400" dirty="0"/>
              <a:t>Offer treats or food items during a brief petting or grooming session</a:t>
            </a:r>
          </a:p>
          <a:p>
            <a:endParaRPr lang="en-US" dirty="0"/>
          </a:p>
        </p:txBody>
      </p:sp>
      <p:pic>
        <p:nvPicPr>
          <p:cNvPr id="6" name="Picture 5" descr="A person measuring a cat's nose&#10;&#10;Description automatically generated">
            <a:extLst>
              <a:ext uri="{FF2B5EF4-FFF2-40B4-BE49-F238E27FC236}">
                <a16:creationId xmlns:a16="http://schemas.microsoft.com/office/drawing/2014/main" id="{F920408D-00B9-030A-2560-CD4AF4725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38" t="6938" r="24148"/>
          <a:stretch/>
        </p:blipFill>
        <p:spPr>
          <a:xfrm rot="5400000">
            <a:off x="746130" y="1705710"/>
            <a:ext cx="3749770" cy="4107710"/>
          </a:xfrm>
          <a:prstGeom prst="rect">
            <a:avLst/>
          </a:prstGeom>
        </p:spPr>
      </p:pic>
      <p:sp>
        <p:nvSpPr>
          <p:cNvPr id="8" name="TextBox 7">
            <a:extLst>
              <a:ext uri="{FF2B5EF4-FFF2-40B4-BE49-F238E27FC236}">
                <a16:creationId xmlns:a16="http://schemas.microsoft.com/office/drawing/2014/main" id="{E3069FBC-9C3C-883D-09BC-6D2E13DD9728}"/>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89703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FABB-E63C-4520-90C1-5FC324768A5E}"/>
              </a:ext>
            </a:extLst>
          </p:cNvPr>
          <p:cNvSpPr>
            <a:spLocks noGrp="1"/>
          </p:cNvSpPr>
          <p:nvPr>
            <p:ph type="title"/>
          </p:nvPr>
        </p:nvSpPr>
        <p:spPr>
          <a:xfrm>
            <a:off x="275492" y="327454"/>
            <a:ext cx="11641015" cy="1280890"/>
          </a:xfrm>
        </p:spPr>
        <p:txBody>
          <a:bodyPr vert="horz" lIns="91440" tIns="45720" rIns="91440" bIns="45720" rtlCol="0" anchor="t">
            <a:normAutofit/>
          </a:bodyPr>
          <a:lstStyle/>
          <a:p>
            <a:r>
              <a:rPr lang="en-US" sz="5400" b="1" dirty="0"/>
              <a:t>Increasing the Palatability of Food</a:t>
            </a:r>
          </a:p>
        </p:txBody>
      </p:sp>
      <p:sp>
        <p:nvSpPr>
          <p:cNvPr id="3" name="Content Placeholder 2">
            <a:extLst>
              <a:ext uri="{FF2B5EF4-FFF2-40B4-BE49-F238E27FC236}">
                <a16:creationId xmlns:a16="http://schemas.microsoft.com/office/drawing/2014/main" id="{F0463BDE-3274-D6A0-A082-9D5A8E40E294}"/>
              </a:ext>
            </a:extLst>
          </p:cNvPr>
          <p:cNvSpPr>
            <a:spLocks noGrp="1"/>
          </p:cNvSpPr>
          <p:nvPr>
            <p:ph sz="half" idx="1"/>
          </p:nvPr>
        </p:nvSpPr>
        <p:spPr>
          <a:xfrm>
            <a:off x="275493" y="1936000"/>
            <a:ext cx="4214120" cy="4336463"/>
          </a:xfrm>
        </p:spPr>
        <p:txBody>
          <a:bodyPr vert="horz" lIns="91440" tIns="45720" rIns="91440" bIns="45720" rtlCol="0">
            <a:normAutofit/>
          </a:bodyPr>
          <a:lstStyle/>
          <a:p>
            <a:r>
              <a:rPr lang="en-US" sz="2400" dirty="0"/>
              <a:t>Offer small amounts of fresh food frequently</a:t>
            </a:r>
          </a:p>
          <a:p>
            <a:r>
              <a:rPr lang="en-US" sz="2400" dirty="0"/>
              <a:t>Remove any uneaten food 30 min after offering (do not leave with the cat for extended periods of time).</a:t>
            </a:r>
          </a:p>
          <a:p>
            <a:r>
              <a:rPr lang="en-US" sz="2400" dirty="0"/>
              <a:t>Avoid offering a ‘buffet’ of food   </a:t>
            </a:r>
          </a:p>
          <a:p>
            <a:endParaRPr lang="en-US" sz="2400" dirty="0"/>
          </a:p>
        </p:txBody>
      </p:sp>
      <p:pic>
        <p:nvPicPr>
          <p:cNvPr id="7" name="Content Placeholder 5" descr="A cat sitting in a cage&#10;&#10;Description automatically generated">
            <a:extLst>
              <a:ext uri="{FF2B5EF4-FFF2-40B4-BE49-F238E27FC236}">
                <a16:creationId xmlns:a16="http://schemas.microsoft.com/office/drawing/2014/main" id="{01F0E874-A3F8-CC22-A378-3E6DF8EC995F}"/>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1561" r="3147" b="-2"/>
          <a:stretch/>
        </p:blipFill>
        <p:spPr>
          <a:xfrm>
            <a:off x="4746383" y="1495853"/>
            <a:ext cx="5725489" cy="5034693"/>
          </a:xfrm>
          <a:prstGeom prst="rect">
            <a:avLst/>
          </a:prstGeom>
        </p:spPr>
      </p:pic>
      <p:sp>
        <p:nvSpPr>
          <p:cNvPr id="4" name="TextBox 3">
            <a:extLst>
              <a:ext uri="{FF2B5EF4-FFF2-40B4-BE49-F238E27FC236}">
                <a16:creationId xmlns:a16="http://schemas.microsoft.com/office/drawing/2014/main" id="{25DB9BE2-0FB7-7E08-79DB-8716F9020E34}"/>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29337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FABB-E63C-4520-90C1-5FC324768A5E}"/>
              </a:ext>
            </a:extLst>
          </p:cNvPr>
          <p:cNvSpPr>
            <a:spLocks noGrp="1"/>
          </p:cNvSpPr>
          <p:nvPr>
            <p:ph type="title"/>
          </p:nvPr>
        </p:nvSpPr>
        <p:spPr>
          <a:xfrm>
            <a:off x="0" y="257907"/>
            <a:ext cx="5325979" cy="2581545"/>
          </a:xfrm>
        </p:spPr>
        <p:txBody>
          <a:bodyPr vert="horz" lIns="91440" tIns="45720" rIns="91440" bIns="45720" rtlCol="0" anchor="t">
            <a:noAutofit/>
          </a:bodyPr>
          <a:lstStyle/>
          <a:p>
            <a:pPr>
              <a:lnSpc>
                <a:spcPct val="90000"/>
              </a:lnSpc>
            </a:pPr>
            <a:r>
              <a:rPr lang="en-US" sz="5400" b="1" dirty="0"/>
              <a:t>Increasing the Palatability of Food</a:t>
            </a:r>
          </a:p>
        </p:txBody>
      </p:sp>
      <p:sp>
        <p:nvSpPr>
          <p:cNvPr id="3" name="Content Placeholder 2">
            <a:extLst>
              <a:ext uri="{FF2B5EF4-FFF2-40B4-BE49-F238E27FC236}">
                <a16:creationId xmlns:a16="http://schemas.microsoft.com/office/drawing/2014/main" id="{F0463BDE-3274-D6A0-A082-9D5A8E40E294}"/>
              </a:ext>
            </a:extLst>
          </p:cNvPr>
          <p:cNvSpPr>
            <a:spLocks noGrp="1"/>
          </p:cNvSpPr>
          <p:nvPr>
            <p:ph sz="half" idx="1"/>
          </p:nvPr>
        </p:nvSpPr>
        <p:spPr>
          <a:xfrm>
            <a:off x="468923" y="2977662"/>
            <a:ext cx="4059533" cy="3063700"/>
          </a:xfrm>
        </p:spPr>
        <p:txBody>
          <a:bodyPr vert="horz" lIns="91440" tIns="45720" rIns="91440" bIns="45720" rtlCol="0">
            <a:normAutofit/>
          </a:bodyPr>
          <a:lstStyle/>
          <a:p>
            <a:r>
              <a:rPr lang="en-US" sz="2400" dirty="0"/>
              <a:t>Place food bowls where the cat can </a:t>
            </a:r>
            <a:r>
              <a:rPr lang="en-US" sz="2400" b="1" u="sng" dirty="0"/>
              <a:t>easily move away, </a:t>
            </a:r>
            <a:r>
              <a:rPr lang="en-US" sz="2400" dirty="0"/>
              <a:t>if desired</a:t>
            </a:r>
          </a:p>
          <a:p>
            <a:r>
              <a:rPr lang="en-US" sz="2400" dirty="0"/>
              <a:t>Avoid placing food adjacent to litter boxes</a:t>
            </a:r>
          </a:p>
        </p:txBody>
      </p:sp>
      <p:pic>
        <p:nvPicPr>
          <p:cNvPr id="10" name="Content Placeholder 9" descr="A cat sitting in a box&#10;&#10;Description automatically generated">
            <a:extLst>
              <a:ext uri="{FF2B5EF4-FFF2-40B4-BE49-F238E27FC236}">
                <a16:creationId xmlns:a16="http://schemas.microsoft.com/office/drawing/2014/main" id="{29F2069D-6636-726F-6627-A65865068B36}"/>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35075" r="-1" b="-1"/>
          <a:stretch/>
        </p:blipFill>
        <p:spPr>
          <a:xfrm>
            <a:off x="4359620" y="38853"/>
            <a:ext cx="7832380" cy="6780293"/>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quot;Not Allowed&quot; Symbol 3">
            <a:extLst>
              <a:ext uri="{FF2B5EF4-FFF2-40B4-BE49-F238E27FC236}">
                <a16:creationId xmlns:a16="http://schemas.microsoft.com/office/drawing/2014/main" id="{4EB3BCDB-3E4E-4201-07A8-ACEA775BCEA5}"/>
              </a:ext>
            </a:extLst>
          </p:cNvPr>
          <p:cNvSpPr/>
          <p:nvPr/>
        </p:nvSpPr>
        <p:spPr>
          <a:xfrm>
            <a:off x="5576047" y="448235"/>
            <a:ext cx="5576047" cy="5432612"/>
          </a:xfrm>
          <a:prstGeom prst="noSmoking">
            <a:avLst>
              <a:gd name="adj" fmla="val 461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A798F60-44FA-D74E-786B-38454931FE0B}"/>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98544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FABB-E63C-4520-90C1-5FC324768A5E}"/>
              </a:ext>
            </a:extLst>
          </p:cNvPr>
          <p:cNvSpPr>
            <a:spLocks noGrp="1"/>
          </p:cNvSpPr>
          <p:nvPr>
            <p:ph type="title"/>
          </p:nvPr>
        </p:nvSpPr>
        <p:spPr>
          <a:xfrm>
            <a:off x="254000" y="415831"/>
            <a:ext cx="11598030" cy="1280890"/>
          </a:xfrm>
        </p:spPr>
        <p:txBody>
          <a:bodyPr vert="horz" lIns="91440" tIns="45720" rIns="91440" bIns="45720" rtlCol="0" anchor="t">
            <a:noAutofit/>
          </a:bodyPr>
          <a:lstStyle/>
          <a:p>
            <a:r>
              <a:rPr lang="en-US" sz="5400" b="1" dirty="0"/>
              <a:t>Increasing the Palatability of Food</a:t>
            </a:r>
          </a:p>
        </p:txBody>
      </p:sp>
      <p:sp>
        <p:nvSpPr>
          <p:cNvPr id="3" name="Content Placeholder 2">
            <a:extLst>
              <a:ext uri="{FF2B5EF4-FFF2-40B4-BE49-F238E27FC236}">
                <a16:creationId xmlns:a16="http://schemas.microsoft.com/office/drawing/2014/main" id="{F0463BDE-3274-D6A0-A082-9D5A8E40E294}"/>
              </a:ext>
            </a:extLst>
          </p:cNvPr>
          <p:cNvSpPr>
            <a:spLocks noGrp="1"/>
          </p:cNvSpPr>
          <p:nvPr>
            <p:ph sz="half" idx="1"/>
          </p:nvPr>
        </p:nvSpPr>
        <p:spPr>
          <a:xfrm>
            <a:off x="5540327" y="2082799"/>
            <a:ext cx="6421120" cy="3966310"/>
          </a:xfrm>
        </p:spPr>
        <p:txBody>
          <a:bodyPr vert="horz" lIns="91440" tIns="45720" rIns="91440" bIns="45720" rtlCol="0">
            <a:normAutofit/>
          </a:bodyPr>
          <a:lstStyle/>
          <a:p>
            <a:r>
              <a:rPr lang="en-US" sz="2400" dirty="0"/>
              <a:t>Flat or wide-brimmed food dishes </a:t>
            </a:r>
          </a:p>
          <a:p>
            <a:r>
              <a:rPr lang="en-US" sz="2400" dirty="0"/>
              <a:t>Warming food?</a:t>
            </a:r>
          </a:p>
          <a:p>
            <a:r>
              <a:rPr lang="en-US" sz="2400" dirty="0"/>
              <a:t>Any diet change should only be made </a:t>
            </a:r>
            <a:r>
              <a:rPr lang="en-US" sz="2400" b="1" u="sng" dirty="0"/>
              <a:t>after the cat returns home </a:t>
            </a:r>
            <a:r>
              <a:rPr lang="en-US" sz="2400" dirty="0"/>
              <a:t>and has resumed a normal appetite</a:t>
            </a:r>
          </a:p>
          <a:p>
            <a:pPr lvl="1">
              <a:buFont typeface="Arial" panose="020B0604020202020204" pitchFamily="34" charset="0"/>
              <a:buChar char="•"/>
            </a:pPr>
            <a:r>
              <a:rPr lang="en-US" sz="2400" dirty="0"/>
              <a:t>Including therapeutic diets!  </a:t>
            </a:r>
          </a:p>
          <a:p>
            <a:pPr lvl="1"/>
            <a:endParaRPr lang="en-US" sz="2600" dirty="0"/>
          </a:p>
          <a:p>
            <a:endParaRPr lang="en-US" sz="2600" dirty="0"/>
          </a:p>
          <a:p>
            <a:endParaRPr lang="en-US" dirty="0"/>
          </a:p>
        </p:txBody>
      </p:sp>
      <p:pic>
        <p:nvPicPr>
          <p:cNvPr id="6" name="Content Placeholder 5" descr="A cat eating food from a bowl&#10;&#10;Description automatically generated">
            <a:extLst>
              <a:ext uri="{FF2B5EF4-FFF2-40B4-BE49-F238E27FC236}">
                <a16:creationId xmlns:a16="http://schemas.microsoft.com/office/drawing/2014/main" id="{AA332B66-C658-A6B4-5F6B-D5E48A1F98DC}"/>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3712" r="3" b="844"/>
          <a:stretch/>
        </p:blipFill>
        <p:spPr>
          <a:xfrm>
            <a:off x="698390" y="2082799"/>
            <a:ext cx="4579413" cy="3278173"/>
          </a:xfrm>
          <a:prstGeom prst="rect">
            <a:avLst/>
          </a:prstGeom>
        </p:spPr>
      </p:pic>
      <p:sp>
        <p:nvSpPr>
          <p:cNvPr id="4" name="TextBox 3">
            <a:extLst>
              <a:ext uri="{FF2B5EF4-FFF2-40B4-BE49-F238E27FC236}">
                <a16:creationId xmlns:a16="http://schemas.microsoft.com/office/drawing/2014/main" id="{AF5E0062-9A5F-3EAE-7E0E-E0F3C6891CC9}"/>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91589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9B2C5B7-DB8A-45D1-994E-376537FF68FE}"/>
              </a:ext>
            </a:extLst>
          </p:cNvPr>
          <p:cNvGraphicFramePr/>
          <p:nvPr>
            <p:extLst>
              <p:ext uri="{D42A27DB-BD31-4B8C-83A1-F6EECF244321}">
                <p14:modId xmlns:p14="http://schemas.microsoft.com/office/powerpoint/2010/main" val="3663454152"/>
              </p:ext>
            </p:extLst>
          </p:nvPr>
        </p:nvGraphicFramePr>
        <p:xfrm>
          <a:off x="2025248" y="148842"/>
          <a:ext cx="7057206" cy="132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DA468B7-4DA9-46BC-AFCA-E227CD563B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66127" y="1597398"/>
            <a:ext cx="3668020" cy="5111760"/>
          </a:xfrm>
          <a:prstGeom prst="rect">
            <a:avLst/>
          </a:prstGeom>
        </p:spPr>
      </p:pic>
      <p:sp>
        <p:nvSpPr>
          <p:cNvPr id="10" name="Rectangle 9">
            <a:extLst>
              <a:ext uri="{FF2B5EF4-FFF2-40B4-BE49-F238E27FC236}">
                <a16:creationId xmlns:a16="http://schemas.microsoft.com/office/drawing/2014/main" id="{13BB3E4B-967D-40BC-A669-711583A1310F}"/>
              </a:ext>
            </a:extLst>
          </p:cNvPr>
          <p:cNvSpPr/>
          <p:nvPr/>
        </p:nvSpPr>
        <p:spPr>
          <a:xfrm>
            <a:off x="438351" y="2762927"/>
            <a:ext cx="5024069" cy="1569660"/>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NEVER SYRINGE OR FORCE FEED AN ANOREXIC CAT!</a:t>
            </a:r>
          </a:p>
        </p:txBody>
      </p:sp>
      <p:sp>
        <p:nvSpPr>
          <p:cNvPr id="11" name="Rectangle 10">
            <a:extLst>
              <a:ext uri="{FF2B5EF4-FFF2-40B4-BE49-F238E27FC236}">
                <a16:creationId xmlns:a16="http://schemas.microsoft.com/office/drawing/2014/main" id="{25E457CE-121D-4BA4-8141-4D6F3DBCBFC5}"/>
              </a:ext>
            </a:extLst>
          </p:cNvPr>
          <p:cNvSpPr/>
          <p:nvPr/>
        </p:nvSpPr>
        <p:spPr>
          <a:xfrm>
            <a:off x="5981700" y="5811716"/>
            <a:ext cx="108731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5BD428-8A8F-468C-A531-1E6996618B8B}"/>
              </a:ext>
            </a:extLst>
          </p:cNvPr>
          <p:cNvSpPr/>
          <p:nvPr/>
        </p:nvSpPr>
        <p:spPr>
          <a:xfrm>
            <a:off x="5899638" y="6345432"/>
            <a:ext cx="2514600" cy="15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quot;Not Allowed&quot; Symbol 1">
            <a:extLst>
              <a:ext uri="{FF2B5EF4-FFF2-40B4-BE49-F238E27FC236}">
                <a16:creationId xmlns:a16="http://schemas.microsoft.com/office/drawing/2014/main" id="{5B4D3584-5503-E138-1AE0-319D51D59881}"/>
              </a:ext>
            </a:extLst>
          </p:cNvPr>
          <p:cNvSpPr/>
          <p:nvPr/>
        </p:nvSpPr>
        <p:spPr>
          <a:xfrm>
            <a:off x="5114077" y="1588629"/>
            <a:ext cx="4704332" cy="4956558"/>
          </a:xfrm>
          <a:prstGeom prst="noSmoking">
            <a:avLst>
              <a:gd name="adj" fmla="val 461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F0ED2463-331A-900C-29EB-C7F31302CC12}"/>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8380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0CE5-6F1F-118A-9FEC-1EE63FAFACA3}"/>
              </a:ext>
            </a:extLst>
          </p:cNvPr>
          <p:cNvSpPr>
            <a:spLocks noGrp="1"/>
          </p:cNvSpPr>
          <p:nvPr>
            <p:ph type="title"/>
          </p:nvPr>
        </p:nvSpPr>
        <p:spPr>
          <a:xfrm>
            <a:off x="1706076" y="4849192"/>
            <a:ext cx="8596668" cy="1320800"/>
          </a:xfrm>
        </p:spPr>
        <p:txBody>
          <a:bodyPr>
            <a:normAutofit/>
          </a:bodyPr>
          <a:lstStyle/>
          <a:p>
            <a:pPr algn="ctr"/>
            <a:r>
              <a:rPr lang="en-US" sz="5400" b="1" dirty="0"/>
              <a:t>Still Not Eating?</a:t>
            </a:r>
          </a:p>
        </p:txBody>
      </p:sp>
      <p:graphicFrame>
        <p:nvGraphicFramePr>
          <p:cNvPr id="5" name="Content Placeholder 4">
            <a:extLst>
              <a:ext uri="{FF2B5EF4-FFF2-40B4-BE49-F238E27FC236}">
                <a16:creationId xmlns:a16="http://schemas.microsoft.com/office/drawing/2014/main" id="{6BA99539-E717-7A16-4B06-7CACAF5B708E}"/>
              </a:ext>
            </a:extLst>
          </p:cNvPr>
          <p:cNvGraphicFramePr>
            <a:graphicFrameLocks noGrp="1"/>
          </p:cNvGraphicFramePr>
          <p:nvPr>
            <p:ph sz="half" idx="1"/>
            <p:extLst>
              <p:ext uri="{D42A27DB-BD31-4B8C-83A1-F6EECF244321}">
                <p14:modId xmlns:p14="http://schemas.microsoft.com/office/powerpoint/2010/main" val="1795686993"/>
              </p:ext>
            </p:extLst>
          </p:nvPr>
        </p:nvGraphicFramePr>
        <p:xfrm>
          <a:off x="497541" y="416859"/>
          <a:ext cx="11013739" cy="4876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000F000-07DD-C13C-74E7-7C01E2587896}"/>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04858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976B65B-4950-418B-8F3E-CF47E6657690}"/>
              </a:ext>
            </a:extLst>
          </p:cNvPr>
          <p:cNvGraphicFramePr/>
          <p:nvPr>
            <p:extLst>
              <p:ext uri="{D42A27DB-BD31-4B8C-83A1-F6EECF244321}">
                <p14:modId xmlns:p14="http://schemas.microsoft.com/office/powerpoint/2010/main" val="88209091"/>
              </p:ext>
            </p:extLst>
          </p:nvPr>
        </p:nvGraphicFramePr>
        <p:xfrm>
          <a:off x="1797666" y="575082"/>
          <a:ext cx="8596668" cy="182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975E7126-24BC-4F56-B9F2-F8085339650C}"/>
              </a:ext>
            </a:extLst>
          </p:cNvPr>
          <p:cNvGraphicFramePr/>
          <p:nvPr>
            <p:extLst>
              <p:ext uri="{D42A27DB-BD31-4B8C-83A1-F6EECF244321}">
                <p14:modId xmlns:p14="http://schemas.microsoft.com/office/powerpoint/2010/main" val="3441501546"/>
              </p:ext>
            </p:extLst>
          </p:nvPr>
        </p:nvGraphicFramePr>
        <p:xfrm>
          <a:off x="1955932" y="2998800"/>
          <a:ext cx="8596668" cy="86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58AB5F8C-5967-4CF8-BE87-74A1560DCC21}"/>
              </a:ext>
            </a:extLst>
          </p:cNvPr>
          <p:cNvGraphicFramePr/>
          <p:nvPr>
            <p:extLst>
              <p:ext uri="{D42A27DB-BD31-4B8C-83A1-F6EECF244321}">
                <p14:modId xmlns:p14="http://schemas.microsoft.com/office/powerpoint/2010/main" val="2820365840"/>
              </p:ext>
            </p:extLst>
          </p:nvPr>
        </p:nvGraphicFramePr>
        <p:xfrm>
          <a:off x="2477537" y="4974502"/>
          <a:ext cx="7737231" cy="11693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1">
            <a:extLst>
              <a:ext uri="{FF2B5EF4-FFF2-40B4-BE49-F238E27FC236}">
                <a16:creationId xmlns:a16="http://schemas.microsoft.com/office/drawing/2014/main" id="{A496E2FE-1BC5-FC3A-A39A-AA3A826927D7}"/>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170560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40DC46-5FF6-DDBE-9091-B0AEE88781A2}"/>
              </a:ext>
            </a:extLst>
          </p:cNvPr>
          <p:cNvPicPr>
            <a:picLocks noChangeAspect="1"/>
          </p:cNvPicPr>
          <p:nvPr/>
        </p:nvPicPr>
        <p:blipFill>
          <a:blip r:embed="rId3"/>
          <a:stretch>
            <a:fillRect/>
          </a:stretch>
        </p:blipFill>
        <p:spPr>
          <a:xfrm>
            <a:off x="3866633" y="178015"/>
            <a:ext cx="4628116" cy="623294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B137F9E-7FFC-65A4-E487-AF589D97A125}"/>
              </a:ext>
            </a:extLst>
          </p:cNvPr>
          <p:cNvSpPr txBox="1"/>
          <p:nvPr/>
        </p:nvSpPr>
        <p:spPr>
          <a:xfrm>
            <a:off x="2672769" y="6518682"/>
            <a:ext cx="7015843" cy="261610"/>
          </a:xfrm>
          <a:prstGeom prst="rect">
            <a:avLst/>
          </a:prstGeom>
          <a:noFill/>
        </p:spPr>
        <p:txBody>
          <a:bodyPr wrap="square" rtlCol="0">
            <a:spAutoFit/>
          </a:bodyPr>
          <a:lstStyle/>
          <a:p>
            <a:r>
              <a:rPr lang="en-US" sz="1100" dirty="0"/>
              <a:t>Reference: 2022 ISFM Consensus Guidelines on Management of the Inappetent Hospitalized Cat</a:t>
            </a:r>
          </a:p>
        </p:txBody>
      </p:sp>
      <p:sp>
        <p:nvSpPr>
          <p:cNvPr id="2" name="TextBox 1">
            <a:extLst>
              <a:ext uri="{FF2B5EF4-FFF2-40B4-BE49-F238E27FC236}">
                <a16:creationId xmlns:a16="http://schemas.microsoft.com/office/drawing/2014/main" id="{61741387-EA00-623A-B8DF-82759E13361A}"/>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36952747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at with a broken leg&#10;&#10;Description automatically generated">
            <a:extLst>
              <a:ext uri="{FF2B5EF4-FFF2-40B4-BE49-F238E27FC236}">
                <a16:creationId xmlns:a16="http://schemas.microsoft.com/office/drawing/2014/main" id="{8D3AD774-AD89-D7C4-F43D-9116B82151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61" r="4428" b="1332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5076092" y="1678664"/>
            <a:ext cx="6928339" cy="3174690"/>
          </a:xfrm>
        </p:spPr>
        <p:txBody>
          <a:bodyPr vert="horz" lIns="91440" tIns="45720" rIns="91440" bIns="45720" rtlCol="0" anchor="b">
            <a:noAutofit/>
          </a:bodyPr>
          <a:lstStyle/>
          <a:p>
            <a:pPr algn="ctr">
              <a:lnSpc>
                <a:spcPct val="90000"/>
              </a:lnSpc>
            </a:pPr>
            <a:r>
              <a:rPr lang="en-US" sz="5400" b="1" dirty="0"/>
              <a:t>Initiating the Use of Anti-emetics and Appetite Stimulants</a:t>
            </a:r>
          </a:p>
        </p:txBody>
      </p:sp>
      <p:sp>
        <p:nvSpPr>
          <p:cNvPr id="3" name="TextBox 2">
            <a:extLst>
              <a:ext uri="{FF2B5EF4-FFF2-40B4-BE49-F238E27FC236}">
                <a16:creationId xmlns:a16="http://schemas.microsoft.com/office/drawing/2014/main" id="{1CB3C620-0D58-EAF1-0120-B57548655B26}"/>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420269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61B49EF7-1BE4-4F30-A6BA-F59E79365161}"/>
              </a:ext>
            </a:extLst>
          </p:cNvPr>
          <p:cNvGraphicFramePr>
            <a:graphicFrameLocks noGrp="1"/>
          </p:cNvGraphicFramePr>
          <p:nvPr>
            <p:ph sz="half" idx="1"/>
            <p:extLst>
              <p:ext uri="{D42A27DB-BD31-4B8C-83A1-F6EECF244321}">
                <p14:modId xmlns:p14="http://schemas.microsoft.com/office/powerpoint/2010/main" val="2600413259"/>
              </p:ext>
            </p:extLst>
          </p:nvPr>
        </p:nvGraphicFramePr>
        <p:xfrm>
          <a:off x="1835263" y="1869201"/>
          <a:ext cx="8521473" cy="444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6D1B3388-92A5-444B-83D0-B712E20C3856}"/>
              </a:ext>
            </a:extLst>
          </p:cNvPr>
          <p:cNvGraphicFramePr/>
          <p:nvPr>
            <p:extLst>
              <p:ext uri="{D42A27DB-BD31-4B8C-83A1-F6EECF244321}">
                <p14:modId xmlns:p14="http://schemas.microsoft.com/office/powerpoint/2010/main" val="3212003238"/>
              </p:ext>
            </p:extLst>
          </p:nvPr>
        </p:nvGraphicFramePr>
        <p:xfrm>
          <a:off x="2626191" y="943304"/>
          <a:ext cx="6743700"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extBox 20">
            <a:extLst>
              <a:ext uri="{FF2B5EF4-FFF2-40B4-BE49-F238E27FC236}">
                <a16:creationId xmlns:a16="http://schemas.microsoft.com/office/drawing/2014/main" id="{A33D1C20-B26B-49F6-8DE5-8FB440B78755}"/>
              </a:ext>
            </a:extLst>
          </p:cNvPr>
          <p:cNvSpPr txBox="1"/>
          <p:nvPr/>
        </p:nvSpPr>
        <p:spPr>
          <a:xfrm>
            <a:off x="2626191" y="282268"/>
            <a:ext cx="6939616" cy="461665"/>
          </a:xfrm>
          <a:prstGeom prst="rect">
            <a:avLst/>
          </a:prstGeom>
          <a:noFill/>
        </p:spPr>
        <p:txBody>
          <a:bodyPr wrap="square" rtlCol="0">
            <a:spAutoFit/>
          </a:bodyPr>
          <a:lstStyle/>
          <a:p>
            <a:r>
              <a:rPr lang="en-US" sz="2400" dirty="0"/>
              <a:t>Once a patient is adequately resuscitated</a:t>
            </a:r>
          </a:p>
        </p:txBody>
      </p:sp>
      <p:sp>
        <p:nvSpPr>
          <p:cNvPr id="3" name="TextBox 2">
            <a:extLst>
              <a:ext uri="{FF2B5EF4-FFF2-40B4-BE49-F238E27FC236}">
                <a16:creationId xmlns:a16="http://schemas.microsoft.com/office/drawing/2014/main" id="{0C1C6C7A-3012-FEB1-AE49-73C3617BC73A}"/>
              </a:ext>
            </a:extLst>
          </p:cNvPr>
          <p:cNvSpPr txBox="1"/>
          <p:nvPr/>
        </p:nvSpPr>
        <p:spPr>
          <a:xfrm>
            <a:off x="860727" y="6596390"/>
            <a:ext cx="6935724" cy="261610"/>
          </a:xfrm>
          <a:prstGeom prst="rect">
            <a:avLst/>
          </a:prstGeom>
          <a:noFill/>
        </p:spPr>
        <p:txBody>
          <a:bodyPr wrap="square">
            <a:spAutoFit/>
          </a:bodyPr>
          <a:lstStyle/>
          <a:p>
            <a:r>
              <a:rPr lang="en-US" sz="1100" dirty="0"/>
              <a:t>1. 2022 ISFM Consensus Guidelines on Management of the Inappetent Hospitalized Cat</a:t>
            </a:r>
          </a:p>
        </p:txBody>
      </p:sp>
      <p:sp>
        <p:nvSpPr>
          <p:cNvPr id="2" name="TextBox 1">
            <a:extLst>
              <a:ext uri="{FF2B5EF4-FFF2-40B4-BE49-F238E27FC236}">
                <a16:creationId xmlns:a16="http://schemas.microsoft.com/office/drawing/2014/main" id="{F32AD5C9-3E0F-2FCF-5356-4F0749910F36}"/>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73660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E9726-4562-F25E-D724-1B6675C87004}"/>
              </a:ext>
            </a:extLst>
          </p:cNvPr>
          <p:cNvSpPr>
            <a:spLocks noGrp="1"/>
          </p:cNvSpPr>
          <p:nvPr>
            <p:ph idx="1"/>
          </p:nvPr>
        </p:nvSpPr>
        <p:spPr>
          <a:xfrm>
            <a:off x="1152441" y="1127760"/>
            <a:ext cx="10480759" cy="2102726"/>
          </a:xfrm>
        </p:spPr>
        <p:txBody>
          <a:bodyPr>
            <a:normAutofit/>
          </a:bodyPr>
          <a:lstStyle/>
          <a:p>
            <a:pPr marL="0" indent="0">
              <a:buNone/>
            </a:pPr>
            <a:r>
              <a:rPr lang="en-US" sz="2600" b="1" u="sng" dirty="0" err="1"/>
              <a:t>Dysrexia</a:t>
            </a:r>
            <a:r>
              <a:rPr lang="en-US" sz="2600" b="1" u="sng" dirty="0"/>
              <a:t>: </a:t>
            </a:r>
            <a:r>
              <a:rPr lang="en-US" sz="2600" b="1" dirty="0"/>
              <a:t>a disruption/distortion of normal appetite or eating patterns</a:t>
            </a:r>
          </a:p>
          <a:p>
            <a:pPr lvl="1"/>
            <a:r>
              <a:rPr lang="en-US" sz="2600" b="1" dirty="0" err="1"/>
              <a:t>Hyporexia</a:t>
            </a:r>
            <a:r>
              <a:rPr lang="en-US" sz="2600" dirty="0"/>
              <a:t>: </a:t>
            </a:r>
            <a:r>
              <a:rPr lang="en-US" sz="2600" u="sng" dirty="0"/>
              <a:t>reduction</a:t>
            </a:r>
            <a:r>
              <a:rPr lang="en-US" sz="2600" dirty="0"/>
              <a:t> in appetite, not consuming full MER</a:t>
            </a:r>
          </a:p>
          <a:p>
            <a:pPr lvl="1"/>
            <a:r>
              <a:rPr lang="en-US" sz="2600" b="1" dirty="0"/>
              <a:t>Anorexia</a:t>
            </a:r>
            <a:r>
              <a:rPr lang="en-US" sz="2600" dirty="0"/>
              <a:t>: </a:t>
            </a:r>
            <a:r>
              <a:rPr lang="en-US" sz="2600" u="sng" dirty="0"/>
              <a:t>sustained loss or lack </a:t>
            </a:r>
            <a:r>
              <a:rPr lang="en-US" sz="2600" dirty="0"/>
              <a:t>of appetite</a:t>
            </a:r>
          </a:p>
          <a:p>
            <a:endParaRPr lang="en-US" dirty="0"/>
          </a:p>
        </p:txBody>
      </p:sp>
      <p:graphicFrame>
        <p:nvGraphicFramePr>
          <p:cNvPr id="15" name="Diagram 14">
            <a:extLst>
              <a:ext uri="{FF2B5EF4-FFF2-40B4-BE49-F238E27FC236}">
                <a16:creationId xmlns:a16="http://schemas.microsoft.com/office/drawing/2014/main" id="{2DA9F978-3D11-644A-5006-E847E7D7E294}"/>
              </a:ext>
            </a:extLst>
          </p:cNvPr>
          <p:cNvGraphicFramePr/>
          <p:nvPr>
            <p:extLst>
              <p:ext uri="{D42A27DB-BD31-4B8C-83A1-F6EECF244321}">
                <p14:modId xmlns:p14="http://schemas.microsoft.com/office/powerpoint/2010/main" val="3798871168"/>
              </p:ext>
            </p:extLst>
          </p:nvPr>
        </p:nvGraphicFramePr>
        <p:xfrm>
          <a:off x="2415927" y="4367699"/>
          <a:ext cx="7360145" cy="136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BD6FF84-3289-F783-7160-A279BAEBEE5C}"/>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0441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4820CFA8-76FF-4ACF-9302-53C4D28E3C7C}"/>
              </a:ext>
            </a:extLst>
          </p:cNvPr>
          <p:cNvGraphicFramePr/>
          <p:nvPr>
            <p:extLst>
              <p:ext uri="{D42A27DB-BD31-4B8C-83A1-F6EECF244321}">
                <p14:modId xmlns:p14="http://schemas.microsoft.com/office/powerpoint/2010/main" val="798152748"/>
              </p:ext>
            </p:extLst>
          </p:nvPr>
        </p:nvGraphicFramePr>
        <p:xfrm>
          <a:off x="790049" y="467914"/>
          <a:ext cx="8596668" cy="132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a:extLst>
              <a:ext uri="{FF2B5EF4-FFF2-40B4-BE49-F238E27FC236}">
                <a16:creationId xmlns:a16="http://schemas.microsoft.com/office/drawing/2014/main" id="{0428888E-59BA-DE23-ECE2-9747C90EA772}"/>
              </a:ext>
            </a:extLst>
          </p:cNvPr>
          <p:cNvSpPr>
            <a:spLocks noGrp="1"/>
          </p:cNvSpPr>
          <p:nvPr>
            <p:ph type="body" idx="1"/>
          </p:nvPr>
        </p:nvSpPr>
        <p:spPr>
          <a:xfrm>
            <a:off x="712471" y="1855113"/>
            <a:ext cx="4185623" cy="576262"/>
          </a:xfrm>
        </p:spPr>
        <p:txBody>
          <a:bodyPr/>
          <a:lstStyle/>
          <a:p>
            <a:r>
              <a:rPr lang="en-US" b="1" u="sng" dirty="0"/>
              <a:t>Indications</a:t>
            </a:r>
          </a:p>
        </p:txBody>
      </p:sp>
      <p:sp>
        <p:nvSpPr>
          <p:cNvPr id="9" name="Content Placeholder 8">
            <a:extLst>
              <a:ext uri="{FF2B5EF4-FFF2-40B4-BE49-F238E27FC236}">
                <a16:creationId xmlns:a16="http://schemas.microsoft.com/office/drawing/2014/main" id="{C76BAA3A-AE2A-A11A-8EDB-534A6FA60CC7}"/>
              </a:ext>
            </a:extLst>
          </p:cNvPr>
          <p:cNvSpPr>
            <a:spLocks noGrp="1"/>
          </p:cNvSpPr>
          <p:nvPr>
            <p:ph sz="half" idx="2"/>
          </p:nvPr>
        </p:nvSpPr>
        <p:spPr>
          <a:xfrm>
            <a:off x="675746" y="2605737"/>
            <a:ext cx="4185623" cy="3304117"/>
          </a:xfrm>
        </p:spPr>
        <p:txBody>
          <a:bodyPr>
            <a:noAutofit/>
          </a:bodyPr>
          <a:lstStyle/>
          <a:p>
            <a:r>
              <a:rPr lang="en-US" sz="2000" dirty="0"/>
              <a:t>Encourage voluntary food intake</a:t>
            </a:r>
          </a:p>
          <a:p>
            <a:r>
              <a:rPr lang="en-US" sz="2000" dirty="0"/>
              <a:t>Short-term use</a:t>
            </a:r>
          </a:p>
          <a:p>
            <a:r>
              <a:rPr lang="en-US" sz="2000" dirty="0"/>
              <a:t>Long-term use </a:t>
            </a:r>
          </a:p>
          <a:p>
            <a:r>
              <a:rPr lang="en-US" sz="2000" dirty="0"/>
              <a:t>Behavioral reasons for inappetence</a:t>
            </a:r>
          </a:p>
          <a:p>
            <a:r>
              <a:rPr lang="en-US" sz="2000" dirty="0"/>
              <a:t>Consuming food, but not full MER</a:t>
            </a:r>
          </a:p>
          <a:p>
            <a:r>
              <a:rPr lang="en-US" sz="2000" dirty="0"/>
              <a:t>Unable to place feeding tube </a:t>
            </a:r>
          </a:p>
        </p:txBody>
      </p:sp>
      <p:sp>
        <p:nvSpPr>
          <p:cNvPr id="13" name="Text Placeholder 12">
            <a:extLst>
              <a:ext uri="{FF2B5EF4-FFF2-40B4-BE49-F238E27FC236}">
                <a16:creationId xmlns:a16="http://schemas.microsoft.com/office/drawing/2014/main" id="{6AE837B7-0B91-9FA5-B979-9E088C2CAB9B}"/>
              </a:ext>
            </a:extLst>
          </p:cNvPr>
          <p:cNvSpPr>
            <a:spLocks noGrp="1"/>
          </p:cNvSpPr>
          <p:nvPr>
            <p:ph type="body" sz="quarter" idx="3"/>
          </p:nvPr>
        </p:nvSpPr>
        <p:spPr>
          <a:xfrm>
            <a:off x="5088383" y="1855113"/>
            <a:ext cx="4185618" cy="576262"/>
          </a:xfrm>
        </p:spPr>
        <p:txBody>
          <a:bodyPr/>
          <a:lstStyle/>
          <a:p>
            <a:r>
              <a:rPr lang="en-US" b="1" u="sng" dirty="0"/>
              <a:t>Contraindications</a:t>
            </a:r>
          </a:p>
        </p:txBody>
      </p:sp>
      <p:sp>
        <p:nvSpPr>
          <p:cNvPr id="15" name="Content Placeholder 14">
            <a:extLst>
              <a:ext uri="{FF2B5EF4-FFF2-40B4-BE49-F238E27FC236}">
                <a16:creationId xmlns:a16="http://schemas.microsoft.com/office/drawing/2014/main" id="{D47A34B5-89DE-4F21-76F5-63171205B69B}"/>
              </a:ext>
            </a:extLst>
          </p:cNvPr>
          <p:cNvSpPr>
            <a:spLocks noGrp="1"/>
          </p:cNvSpPr>
          <p:nvPr>
            <p:ph sz="quarter" idx="4"/>
          </p:nvPr>
        </p:nvSpPr>
        <p:spPr>
          <a:xfrm>
            <a:off x="5088384" y="2605737"/>
            <a:ext cx="4185617" cy="3304117"/>
          </a:xfrm>
        </p:spPr>
        <p:txBody>
          <a:bodyPr>
            <a:normAutofit lnSpcReduction="10000"/>
          </a:bodyPr>
          <a:lstStyle/>
          <a:p>
            <a:r>
              <a:rPr lang="en-US" sz="2000" dirty="0"/>
              <a:t>Critically ill patients</a:t>
            </a:r>
          </a:p>
          <a:p>
            <a:r>
              <a:rPr lang="en-US" sz="2000" dirty="0"/>
              <a:t>Actively vomiting </a:t>
            </a:r>
          </a:p>
          <a:p>
            <a:r>
              <a:rPr lang="en-US" sz="2000" dirty="0"/>
              <a:t>Uncontrolled nausea</a:t>
            </a:r>
          </a:p>
          <a:p>
            <a:r>
              <a:rPr lang="en-US" sz="2000" dirty="0"/>
              <a:t>Physical condition        causing decreased food intake </a:t>
            </a:r>
          </a:p>
          <a:p>
            <a:r>
              <a:rPr lang="en-US" sz="2000" dirty="0"/>
              <a:t>Uncontrolled pain</a:t>
            </a:r>
          </a:p>
          <a:p>
            <a:r>
              <a:rPr lang="en-US" sz="2000" dirty="0"/>
              <a:t>Ileus (fluid and gas distension of the bowel)</a:t>
            </a:r>
          </a:p>
        </p:txBody>
      </p:sp>
      <p:pic>
        <p:nvPicPr>
          <p:cNvPr id="3" name="Picture 2">
            <a:extLst>
              <a:ext uri="{FF2B5EF4-FFF2-40B4-BE49-F238E27FC236}">
                <a16:creationId xmlns:a16="http://schemas.microsoft.com/office/drawing/2014/main" id="{4740F8ED-2D60-0B22-71DE-3251597F21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9913" t="3923" r="6428" b="45294"/>
          <a:stretch/>
        </p:blipFill>
        <p:spPr>
          <a:xfrm>
            <a:off x="8725167" y="1609742"/>
            <a:ext cx="3341234" cy="2704311"/>
          </a:xfrm>
          <a:prstGeom prst="rect">
            <a:avLst/>
          </a:prstGeom>
        </p:spPr>
      </p:pic>
      <p:sp>
        <p:nvSpPr>
          <p:cNvPr id="4" name="Oval 3">
            <a:extLst>
              <a:ext uri="{FF2B5EF4-FFF2-40B4-BE49-F238E27FC236}">
                <a16:creationId xmlns:a16="http://schemas.microsoft.com/office/drawing/2014/main" id="{016CCCD3-E879-5B53-11E7-EDC2C7257D04}"/>
              </a:ext>
            </a:extLst>
          </p:cNvPr>
          <p:cNvSpPr/>
          <p:nvPr/>
        </p:nvSpPr>
        <p:spPr>
          <a:xfrm>
            <a:off x="9654989" y="3321424"/>
            <a:ext cx="1223682" cy="1317811"/>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43FD1C-81FE-BEAE-5F12-1D70700D8601}"/>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1402210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18E2B-CCC0-D5CB-4BBE-29059A9C3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78" t="6717" r="-3089" b="660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6797042" y="1596603"/>
            <a:ext cx="3887839" cy="2372168"/>
          </a:xfrm>
        </p:spPr>
        <p:txBody>
          <a:bodyPr vert="horz" lIns="91440" tIns="45720" rIns="91440" bIns="45720" rtlCol="0" anchor="b">
            <a:normAutofit/>
          </a:bodyPr>
          <a:lstStyle/>
          <a:p>
            <a:pPr algn="ctr"/>
            <a:r>
              <a:rPr lang="en-US" sz="5400" b="1" dirty="0"/>
              <a:t>Enteral Nutrition</a:t>
            </a:r>
          </a:p>
        </p:txBody>
      </p:sp>
      <p:sp>
        <p:nvSpPr>
          <p:cNvPr id="3" name="TextBox 2">
            <a:extLst>
              <a:ext uri="{FF2B5EF4-FFF2-40B4-BE49-F238E27FC236}">
                <a16:creationId xmlns:a16="http://schemas.microsoft.com/office/drawing/2014/main" id="{E5D1F255-D079-BA56-4AC2-B41A6962BBE7}"/>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622530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ED8F1203-6A34-585C-C0FB-FBD05CDA326E}"/>
              </a:ext>
            </a:extLst>
          </p:cNvPr>
          <p:cNvGraphicFramePr>
            <a:graphicFrameLocks noGrp="1"/>
          </p:cNvGraphicFramePr>
          <p:nvPr>
            <p:ph sz="half" idx="1"/>
            <p:extLst>
              <p:ext uri="{D42A27DB-BD31-4B8C-83A1-F6EECF244321}">
                <p14:modId xmlns:p14="http://schemas.microsoft.com/office/powerpoint/2010/main" val="3682270635"/>
              </p:ext>
            </p:extLst>
          </p:nvPr>
        </p:nvGraphicFramePr>
        <p:xfrm>
          <a:off x="2811398" y="2001520"/>
          <a:ext cx="6569203" cy="4142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9B2C5B7-DB8A-45D1-994E-376537FF68FE}"/>
              </a:ext>
            </a:extLst>
          </p:cNvPr>
          <p:cNvGraphicFramePr/>
          <p:nvPr>
            <p:extLst>
              <p:ext uri="{D42A27DB-BD31-4B8C-83A1-F6EECF244321}">
                <p14:modId xmlns:p14="http://schemas.microsoft.com/office/powerpoint/2010/main" val="3232729926"/>
              </p:ext>
            </p:extLst>
          </p:nvPr>
        </p:nvGraphicFramePr>
        <p:xfrm>
          <a:off x="2811398" y="325466"/>
          <a:ext cx="6569203" cy="16760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B99B6322-D438-55FE-1139-9E4B31E21D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4843" y="1455593"/>
            <a:ext cx="2371160" cy="3161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2ADF4E1-389E-E030-C55A-10C41AE33763}"/>
              </a:ext>
            </a:extLst>
          </p:cNvPr>
          <p:cNvSpPr txBox="1"/>
          <p:nvPr/>
        </p:nvSpPr>
        <p:spPr>
          <a:xfrm>
            <a:off x="1572126" y="6226294"/>
            <a:ext cx="9055234" cy="369332"/>
          </a:xfrm>
          <a:prstGeom prst="rect">
            <a:avLst/>
          </a:prstGeom>
          <a:noFill/>
        </p:spPr>
        <p:txBody>
          <a:bodyPr wrap="square" rtlCol="0">
            <a:spAutoFit/>
          </a:bodyPr>
          <a:lstStyle/>
          <a:p>
            <a:r>
              <a:rPr lang="en-US" dirty="0"/>
              <a:t>RER = Resting Energy Requirements  MER = Maintenance Energy Requirements</a:t>
            </a:r>
          </a:p>
        </p:txBody>
      </p:sp>
      <p:sp>
        <p:nvSpPr>
          <p:cNvPr id="2" name="TextBox 1">
            <a:extLst>
              <a:ext uri="{FF2B5EF4-FFF2-40B4-BE49-F238E27FC236}">
                <a16:creationId xmlns:a16="http://schemas.microsoft.com/office/drawing/2014/main" id="{8D6F7D7C-5543-61D6-7554-F45108BA36E4}"/>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1482315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3DD37-B831-4908-A834-1269FE3FA0D7}"/>
              </a:ext>
            </a:extLst>
          </p:cNvPr>
          <p:cNvSpPr/>
          <p:nvPr/>
        </p:nvSpPr>
        <p:spPr>
          <a:xfrm>
            <a:off x="5981370" y="504808"/>
            <a:ext cx="4512989" cy="2227730"/>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gn="ctr">
              <a:spcBef>
                <a:spcPct val="0"/>
              </a:spcBef>
              <a:spcAft>
                <a:spcPts val="600"/>
              </a:spcAft>
            </a:pPr>
            <a:r>
              <a:rPr lang="en-US" sz="5400" i="0" dirty="0">
                <a:ln w="0"/>
                <a:solidFill>
                  <a:schemeClr val="accent1"/>
                </a:solidFill>
                <a:effectLst>
                  <a:outerShdw blurRad="38100" dist="25400" dir="5400000" algn="ctr" rotWithShape="0">
                    <a:srgbClr val="6E747A">
                      <a:alpha val="43000"/>
                    </a:srgbClr>
                  </a:outerShdw>
                </a:effectLst>
                <a:latin typeface="+mj-lt"/>
                <a:ea typeface="+mj-ea"/>
                <a:cs typeface="+mj-cs"/>
              </a:rPr>
              <a:t>Thank you! </a:t>
            </a:r>
          </a:p>
        </p:txBody>
      </p:sp>
      <p:sp>
        <p:nvSpPr>
          <p:cNvPr id="3" name="Subtitle 2">
            <a:extLst>
              <a:ext uri="{FF2B5EF4-FFF2-40B4-BE49-F238E27FC236}">
                <a16:creationId xmlns:a16="http://schemas.microsoft.com/office/drawing/2014/main" id="{ACCD066B-8A4D-4F0A-94C3-48322D0EC24C}"/>
              </a:ext>
            </a:extLst>
          </p:cNvPr>
          <p:cNvSpPr>
            <a:spLocks noGrp="1"/>
          </p:cNvSpPr>
          <p:nvPr>
            <p:ph type="subTitle" idx="1"/>
          </p:nvPr>
        </p:nvSpPr>
        <p:spPr>
          <a:xfrm>
            <a:off x="4761254" y="2250857"/>
            <a:ext cx="6953225" cy="3317938"/>
          </a:xfrm>
        </p:spPr>
        <p:txBody>
          <a:bodyPr vert="horz" lIns="91440" tIns="45720" rIns="91440" bIns="45720" rtlCol="0" anchor="t">
            <a:normAutofit/>
          </a:bodyPr>
          <a:lstStyle/>
          <a:p>
            <a:pPr algn="ctr"/>
            <a:r>
              <a:rPr lang="en-US" sz="2400" b="1" dirty="0">
                <a:solidFill>
                  <a:schemeClr val="accent2"/>
                </a:solidFill>
              </a:rPr>
              <a:t>Ashlie Saffire, DVM, DABVP (Feline)</a:t>
            </a:r>
          </a:p>
          <a:p>
            <a:pPr algn="ctr"/>
            <a:r>
              <a:rPr lang="en-US" sz="2400" b="1" dirty="0">
                <a:solidFill>
                  <a:schemeClr val="accent2"/>
                </a:solidFill>
              </a:rPr>
              <a:t>President, </a:t>
            </a:r>
            <a:r>
              <a:rPr lang="en-US" sz="2400" b="1" dirty="0" err="1">
                <a:solidFill>
                  <a:schemeClr val="accent2"/>
                </a:solidFill>
              </a:rPr>
              <a:t>FelineVMA</a:t>
            </a:r>
            <a:endParaRPr lang="en-US" sz="2400" b="1" dirty="0">
              <a:solidFill>
                <a:schemeClr val="accent2"/>
              </a:solidFill>
            </a:endParaRPr>
          </a:p>
          <a:p>
            <a:pPr algn="ctr"/>
            <a:endParaRPr lang="en-US" sz="2400" b="1" dirty="0">
              <a:solidFill>
                <a:schemeClr val="accent2"/>
              </a:solidFill>
            </a:endParaRPr>
          </a:p>
        </p:txBody>
      </p:sp>
      <p:pic>
        <p:nvPicPr>
          <p:cNvPr id="7" name="Picture 6" descr="A cat eating a donut&#10;&#10;Description automatically generated">
            <a:extLst>
              <a:ext uri="{FF2B5EF4-FFF2-40B4-BE49-F238E27FC236}">
                <a16:creationId xmlns:a16="http://schemas.microsoft.com/office/drawing/2014/main" id="{0D38DB55-0CB8-64B9-442B-9FF05F4BC3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488" t="11950" r="1792" b="15257"/>
          <a:stretch/>
        </p:blipFill>
        <p:spPr>
          <a:xfrm rot="5400000">
            <a:off x="-108403" y="1583694"/>
            <a:ext cx="5563365" cy="3958941"/>
          </a:xfrm>
          <a:prstGeom prst="rect">
            <a:avLst/>
          </a:prstGeom>
        </p:spPr>
      </p:pic>
    </p:spTree>
    <p:extLst>
      <p:ext uri="{BB962C8B-B14F-4D97-AF65-F5344CB8AC3E}">
        <p14:creationId xmlns:p14="http://schemas.microsoft.com/office/powerpoint/2010/main" val="201921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32DEB32-385E-4BD2-EFBE-49C52F0C0548}"/>
              </a:ext>
            </a:extLst>
          </p:cNvPr>
          <p:cNvGraphicFramePr/>
          <p:nvPr>
            <p:extLst>
              <p:ext uri="{D42A27DB-BD31-4B8C-83A1-F6EECF244321}">
                <p14:modId xmlns:p14="http://schemas.microsoft.com/office/powerpoint/2010/main" val="2695171575"/>
              </p:ext>
            </p:extLst>
          </p:nvPr>
        </p:nvGraphicFramePr>
        <p:xfrm>
          <a:off x="316232" y="5674659"/>
          <a:ext cx="5822578" cy="80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3DF9D582-41EA-D154-B611-DA124F375922}"/>
              </a:ext>
            </a:extLst>
          </p:cNvPr>
          <p:cNvGraphicFramePr/>
          <p:nvPr>
            <p:extLst>
              <p:ext uri="{D42A27DB-BD31-4B8C-83A1-F6EECF244321}">
                <p14:modId xmlns:p14="http://schemas.microsoft.com/office/powerpoint/2010/main" val="1045411218"/>
              </p:ext>
            </p:extLst>
          </p:nvPr>
        </p:nvGraphicFramePr>
        <p:xfrm>
          <a:off x="437256" y="176495"/>
          <a:ext cx="11317488" cy="63006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158BA9D5-50B8-EE20-2D12-A3D6E0577346}"/>
              </a:ext>
            </a:extLst>
          </p:cNvPr>
          <p:cNvSpPr/>
          <p:nvPr/>
        </p:nvSpPr>
        <p:spPr>
          <a:xfrm>
            <a:off x="437256" y="663203"/>
            <a:ext cx="11317488"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i="0" dirty="0">
                <a:ln w="22225">
                  <a:solidFill>
                    <a:schemeClr val="accent2"/>
                  </a:solidFill>
                  <a:prstDash val="solid"/>
                </a:ln>
                <a:solidFill>
                  <a:schemeClr val="accent2">
                    <a:lumMod val="40000"/>
                    <a:lumOff val="60000"/>
                  </a:schemeClr>
                </a:solidFill>
                <a:latin typeface="Century Gothic" panose="020B0502020202020204" pitchFamily="34" charset="0"/>
              </a:rPr>
              <a:t>During Illness/Hospitalization</a:t>
            </a:r>
          </a:p>
        </p:txBody>
      </p:sp>
      <p:sp>
        <p:nvSpPr>
          <p:cNvPr id="2" name="TextBox 1">
            <a:extLst>
              <a:ext uri="{FF2B5EF4-FFF2-40B4-BE49-F238E27FC236}">
                <a16:creationId xmlns:a16="http://schemas.microsoft.com/office/drawing/2014/main" id="{09E67FDB-D2D4-7C8B-C5BD-FA4981505797}"/>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0918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4820CFA8-76FF-4ACF-9302-53C4D28E3C7C}"/>
              </a:ext>
            </a:extLst>
          </p:cNvPr>
          <p:cNvGraphicFramePr/>
          <p:nvPr>
            <p:extLst>
              <p:ext uri="{D42A27DB-BD31-4B8C-83A1-F6EECF244321}">
                <p14:modId xmlns:p14="http://schemas.microsoft.com/office/powerpoint/2010/main" val="2566866728"/>
              </p:ext>
            </p:extLst>
          </p:nvPr>
        </p:nvGraphicFramePr>
        <p:xfrm>
          <a:off x="785532" y="385339"/>
          <a:ext cx="8596668" cy="132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C9322839-EB22-F0F7-3D0A-366C34D41E68}"/>
              </a:ext>
            </a:extLst>
          </p:cNvPr>
          <p:cNvGraphicFramePr/>
          <p:nvPr>
            <p:extLst>
              <p:ext uri="{D42A27DB-BD31-4B8C-83A1-F6EECF244321}">
                <p14:modId xmlns:p14="http://schemas.microsoft.com/office/powerpoint/2010/main" val="75162287"/>
              </p:ext>
            </p:extLst>
          </p:nvPr>
        </p:nvGraphicFramePr>
        <p:xfrm>
          <a:off x="3486191" y="0"/>
          <a:ext cx="6074904"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6">
            <a:extLst>
              <a:ext uri="{FF2B5EF4-FFF2-40B4-BE49-F238E27FC236}">
                <a16:creationId xmlns:a16="http://schemas.microsoft.com/office/drawing/2014/main" id="{36FFC6C6-C397-A6DE-9941-1209635C7905}"/>
              </a:ext>
            </a:extLst>
          </p:cNvPr>
          <p:cNvGraphicFramePr>
            <a:graphicFrameLocks/>
          </p:cNvGraphicFramePr>
          <p:nvPr>
            <p:extLst>
              <p:ext uri="{D42A27DB-BD31-4B8C-83A1-F6EECF244321}">
                <p14:modId xmlns:p14="http://schemas.microsoft.com/office/powerpoint/2010/main" val="436201275"/>
              </p:ext>
            </p:extLst>
          </p:nvPr>
        </p:nvGraphicFramePr>
        <p:xfrm>
          <a:off x="785532" y="2567186"/>
          <a:ext cx="3981475" cy="17236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1">
            <a:extLst>
              <a:ext uri="{FF2B5EF4-FFF2-40B4-BE49-F238E27FC236}">
                <a16:creationId xmlns:a16="http://schemas.microsoft.com/office/drawing/2014/main" id="{CCDBDAA4-6612-DB18-C8FE-7D1E39494E05}"/>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154014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0" descr="Desk with stethoscope and computer keyboard">
            <a:extLst>
              <a:ext uri="{FF2B5EF4-FFF2-40B4-BE49-F238E27FC236}">
                <a16:creationId xmlns:a16="http://schemas.microsoft.com/office/drawing/2014/main" id="{A0E2C4B5-7BB9-89DC-F1D1-30128009C9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93" r="-2" b="-2"/>
          <a:stretch/>
        </p:blipFill>
        <p:spPr>
          <a:xfrm>
            <a:off x="4269854" y="9454"/>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0EF9915-F6F3-BB7C-62CB-4865A7E08611}"/>
              </a:ext>
            </a:extLst>
          </p:cNvPr>
          <p:cNvSpPr>
            <a:spLocks noGrp="1"/>
          </p:cNvSpPr>
          <p:nvPr>
            <p:ph type="title"/>
          </p:nvPr>
        </p:nvSpPr>
        <p:spPr>
          <a:xfrm>
            <a:off x="229891" y="855768"/>
            <a:ext cx="8911687" cy="1027322"/>
          </a:xfrm>
        </p:spPr>
        <p:txBody>
          <a:bodyPr>
            <a:normAutofit/>
          </a:bodyPr>
          <a:lstStyle/>
          <a:p>
            <a:pPr algn="ctr"/>
            <a:r>
              <a:rPr lang="en-US" sz="5400" b="1" dirty="0"/>
              <a:t>Where Do We Start?!</a:t>
            </a:r>
          </a:p>
        </p:txBody>
      </p:sp>
      <p:sp>
        <p:nvSpPr>
          <p:cNvPr id="5" name="Text Placeholder 4">
            <a:extLst>
              <a:ext uri="{FF2B5EF4-FFF2-40B4-BE49-F238E27FC236}">
                <a16:creationId xmlns:a16="http://schemas.microsoft.com/office/drawing/2014/main" id="{0C06DEB2-E80F-71AE-E612-224D1722E44B}"/>
              </a:ext>
            </a:extLst>
          </p:cNvPr>
          <p:cNvSpPr>
            <a:spLocks noGrp="1"/>
          </p:cNvSpPr>
          <p:nvPr>
            <p:ph type="body" idx="1"/>
          </p:nvPr>
        </p:nvSpPr>
        <p:spPr>
          <a:xfrm>
            <a:off x="308782" y="1835222"/>
            <a:ext cx="7922145" cy="576262"/>
          </a:xfrm>
        </p:spPr>
        <p:txBody>
          <a:bodyPr/>
          <a:lstStyle/>
          <a:p>
            <a:r>
              <a:rPr lang="en-US" b="1" u="sng" dirty="0"/>
              <a:t>DVM’s Role</a:t>
            </a:r>
            <a:r>
              <a:rPr lang="en-US" b="1" dirty="0"/>
              <a:t>	</a:t>
            </a:r>
          </a:p>
        </p:txBody>
      </p:sp>
      <p:sp>
        <p:nvSpPr>
          <p:cNvPr id="3" name="Content Placeholder 2">
            <a:extLst>
              <a:ext uri="{FF2B5EF4-FFF2-40B4-BE49-F238E27FC236}">
                <a16:creationId xmlns:a16="http://schemas.microsoft.com/office/drawing/2014/main" id="{075F146F-E6DD-7E57-1D02-57FB5DE830A7}"/>
              </a:ext>
            </a:extLst>
          </p:cNvPr>
          <p:cNvSpPr>
            <a:spLocks noGrp="1"/>
          </p:cNvSpPr>
          <p:nvPr>
            <p:ph sz="half" idx="2"/>
          </p:nvPr>
        </p:nvSpPr>
        <p:spPr>
          <a:xfrm>
            <a:off x="0" y="2724721"/>
            <a:ext cx="3841110" cy="3921276"/>
          </a:xfrm>
        </p:spPr>
        <p:txBody>
          <a:bodyPr>
            <a:normAutofit/>
          </a:bodyPr>
          <a:lstStyle/>
          <a:p>
            <a:r>
              <a:rPr lang="en-US" sz="2000" dirty="0"/>
              <a:t>Diagnose and address the underlying medical condition</a:t>
            </a:r>
          </a:p>
          <a:p>
            <a:r>
              <a:rPr lang="en-US" sz="2000" dirty="0"/>
              <a:t>Provide appropriate fluid resuscitation, analgesia, and anti-emetic/anti-nausea therapy</a:t>
            </a:r>
          </a:p>
        </p:txBody>
      </p:sp>
      <p:sp>
        <p:nvSpPr>
          <p:cNvPr id="6" name="Text Placeholder 5">
            <a:extLst>
              <a:ext uri="{FF2B5EF4-FFF2-40B4-BE49-F238E27FC236}">
                <a16:creationId xmlns:a16="http://schemas.microsoft.com/office/drawing/2014/main" id="{FBB747F3-6250-0D1E-A1E9-7D9B233850C4}"/>
              </a:ext>
            </a:extLst>
          </p:cNvPr>
          <p:cNvSpPr>
            <a:spLocks noGrp="1"/>
          </p:cNvSpPr>
          <p:nvPr>
            <p:ph type="body" sz="quarter" idx="3"/>
          </p:nvPr>
        </p:nvSpPr>
        <p:spPr>
          <a:xfrm>
            <a:off x="4045309" y="1835222"/>
            <a:ext cx="4185618" cy="576262"/>
          </a:xfrm>
        </p:spPr>
        <p:txBody>
          <a:bodyPr/>
          <a:lstStyle/>
          <a:p>
            <a:r>
              <a:rPr lang="en-US" b="1" u="sng" dirty="0"/>
              <a:t>Nurse’s Role</a:t>
            </a:r>
          </a:p>
        </p:txBody>
      </p:sp>
      <p:sp>
        <p:nvSpPr>
          <p:cNvPr id="7" name="Content Placeholder 6">
            <a:extLst>
              <a:ext uri="{FF2B5EF4-FFF2-40B4-BE49-F238E27FC236}">
                <a16:creationId xmlns:a16="http://schemas.microsoft.com/office/drawing/2014/main" id="{F121472A-71DE-BB46-03EB-835D748FAF67}"/>
              </a:ext>
            </a:extLst>
          </p:cNvPr>
          <p:cNvSpPr>
            <a:spLocks noGrp="1"/>
          </p:cNvSpPr>
          <p:nvPr>
            <p:ph sz="quarter" idx="4"/>
          </p:nvPr>
        </p:nvSpPr>
        <p:spPr>
          <a:xfrm>
            <a:off x="3841109" y="2729403"/>
            <a:ext cx="4725375" cy="4119143"/>
          </a:xfrm>
        </p:spPr>
        <p:txBody>
          <a:bodyPr>
            <a:noAutofit/>
          </a:bodyPr>
          <a:lstStyle/>
          <a:p>
            <a:r>
              <a:rPr lang="en-US" sz="2000" dirty="0"/>
              <a:t>Obtain thorough diet history   from caregiver</a:t>
            </a:r>
          </a:p>
          <a:p>
            <a:pPr lvl="1"/>
            <a:r>
              <a:rPr lang="en-US" sz="2000" dirty="0"/>
              <a:t>Feeding preferences  (amount, how often)</a:t>
            </a:r>
          </a:p>
          <a:p>
            <a:pPr lvl="1"/>
            <a:r>
              <a:rPr lang="en-US" sz="2000" dirty="0"/>
              <a:t>Preferred textures (gravy vs pate)</a:t>
            </a:r>
          </a:p>
          <a:p>
            <a:pPr lvl="1"/>
            <a:r>
              <a:rPr lang="en-US" sz="2000" dirty="0"/>
              <a:t>Preferred flavors</a:t>
            </a:r>
          </a:p>
          <a:p>
            <a:pPr lvl="1"/>
            <a:r>
              <a:rPr lang="en-US" sz="2000" dirty="0"/>
              <a:t>Temperature preference</a:t>
            </a:r>
          </a:p>
          <a:p>
            <a:r>
              <a:rPr lang="en-US" sz="2000" dirty="0"/>
              <a:t>Offering food with unfamiliar taste and textures can contribute to inappetence and food aversion</a:t>
            </a:r>
          </a:p>
        </p:txBody>
      </p:sp>
      <p:sp>
        <p:nvSpPr>
          <p:cNvPr id="8" name="TextBox 7">
            <a:extLst>
              <a:ext uri="{FF2B5EF4-FFF2-40B4-BE49-F238E27FC236}">
                <a16:creationId xmlns:a16="http://schemas.microsoft.com/office/drawing/2014/main" id="{88FBFEC3-4579-0E1F-52E5-68D3C800E093}"/>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260785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FABB-E63C-4520-90C1-5FC324768A5E}"/>
              </a:ext>
            </a:extLst>
          </p:cNvPr>
          <p:cNvSpPr>
            <a:spLocks noGrp="1"/>
          </p:cNvSpPr>
          <p:nvPr>
            <p:ph type="title"/>
          </p:nvPr>
        </p:nvSpPr>
        <p:spPr>
          <a:xfrm>
            <a:off x="1" y="339969"/>
            <a:ext cx="12192000" cy="1590431"/>
          </a:xfrm>
        </p:spPr>
        <p:txBody>
          <a:bodyPr vert="horz" lIns="91440" tIns="45720" rIns="91440" bIns="45720" rtlCol="0" anchor="t">
            <a:noAutofit/>
          </a:bodyPr>
          <a:lstStyle/>
          <a:p>
            <a:r>
              <a:rPr lang="en-US" sz="5400" b="1" u="sng" dirty="0"/>
              <a:t>Increasing Nutritional Intake: HOW?</a:t>
            </a:r>
          </a:p>
        </p:txBody>
      </p:sp>
      <p:sp>
        <p:nvSpPr>
          <p:cNvPr id="9" name="Text Placeholder 8">
            <a:extLst>
              <a:ext uri="{FF2B5EF4-FFF2-40B4-BE49-F238E27FC236}">
                <a16:creationId xmlns:a16="http://schemas.microsoft.com/office/drawing/2014/main" id="{7390033C-CEB9-0CA1-14B8-35DED41FD323}"/>
              </a:ext>
            </a:extLst>
          </p:cNvPr>
          <p:cNvSpPr>
            <a:spLocks noGrp="1"/>
          </p:cNvSpPr>
          <p:nvPr>
            <p:ph type="body" sz="half" idx="2"/>
          </p:nvPr>
        </p:nvSpPr>
        <p:spPr>
          <a:xfrm>
            <a:off x="6336286" y="2160589"/>
            <a:ext cx="5423429" cy="4087811"/>
          </a:xfrm>
        </p:spPr>
        <p:txBody>
          <a:bodyPr vert="horz" lIns="91440" tIns="45720" rIns="91440" bIns="45720" rtlCol="0">
            <a:normAutofit/>
          </a:bodyPr>
          <a:lstStyle/>
          <a:p>
            <a:pPr marL="285750" indent="-285750">
              <a:buFont typeface="Wingdings 3" charset="2"/>
              <a:buChar char=""/>
            </a:pPr>
            <a:r>
              <a:rPr lang="en-US" sz="2400" dirty="0"/>
              <a:t>Optimize the clinic environment</a:t>
            </a:r>
          </a:p>
          <a:p>
            <a:pPr marL="285750" indent="-285750">
              <a:buFont typeface="Wingdings 3" charset="2"/>
              <a:buChar char=""/>
            </a:pPr>
            <a:r>
              <a:rPr lang="en-US" sz="2400" dirty="0"/>
              <a:t>Increase the palatability of food</a:t>
            </a:r>
          </a:p>
          <a:p>
            <a:pPr marL="285750" indent="-285750">
              <a:buFont typeface="Wingdings 3" charset="2"/>
              <a:buChar char=""/>
            </a:pPr>
            <a:r>
              <a:rPr lang="en-US" sz="2400" dirty="0"/>
              <a:t>Initiate the use of appetite stimulants</a:t>
            </a:r>
          </a:p>
          <a:p>
            <a:pPr marL="285750" indent="-285750">
              <a:buFont typeface="Wingdings 3" charset="2"/>
              <a:buChar char=""/>
            </a:pPr>
            <a:r>
              <a:rPr lang="en-US" sz="2400" dirty="0"/>
              <a:t>Provide enteral nutrition (via feeding tubes) if indicated</a:t>
            </a:r>
          </a:p>
        </p:txBody>
      </p:sp>
      <p:pic>
        <p:nvPicPr>
          <p:cNvPr id="38" name="Picture 10" descr="Sleepy kitty">
            <a:extLst>
              <a:ext uri="{FF2B5EF4-FFF2-40B4-BE49-F238E27FC236}">
                <a16:creationId xmlns:a16="http://schemas.microsoft.com/office/drawing/2014/main" id="{6CE0DD02-FCE4-3B5E-DFBE-4344F207CF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359" r="-1" b="-1"/>
          <a:stretch/>
        </p:blipFill>
        <p:spPr>
          <a:xfrm>
            <a:off x="677334" y="2159331"/>
            <a:ext cx="5423429" cy="3882362"/>
          </a:xfrm>
          <a:prstGeom prst="rect">
            <a:avLst/>
          </a:prstGeom>
        </p:spPr>
      </p:pic>
      <p:sp>
        <p:nvSpPr>
          <p:cNvPr id="3" name="TextBox 2">
            <a:extLst>
              <a:ext uri="{FF2B5EF4-FFF2-40B4-BE49-F238E27FC236}">
                <a16:creationId xmlns:a16="http://schemas.microsoft.com/office/drawing/2014/main" id="{28CEA931-64C1-CB8E-8FCD-A8E55AA4BE34}"/>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46818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691-86C4-BEEB-AC97-3306739F371F}"/>
              </a:ext>
            </a:extLst>
          </p:cNvPr>
          <p:cNvSpPr>
            <a:spLocks noGrp="1"/>
          </p:cNvSpPr>
          <p:nvPr>
            <p:ph type="title"/>
          </p:nvPr>
        </p:nvSpPr>
        <p:spPr>
          <a:xfrm>
            <a:off x="1951984" y="4567820"/>
            <a:ext cx="8288032" cy="1096648"/>
          </a:xfrm>
        </p:spPr>
        <p:txBody>
          <a:bodyPr vert="horz" lIns="91440" tIns="45720" rIns="91440" bIns="45720" rtlCol="0" anchor="b">
            <a:normAutofit fontScale="90000"/>
          </a:bodyPr>
          <a:lstStyle/>
          <a:p>
            <a:pPr algn="ctr">
              <a:lnSpc>
                <a:spcPct val="90000"/>
              </a:lnSpc>
            </a:pPr>
            <a:r>
              <a:rPr lang="en-US" sz="4100" dirty="0"/>
              <a:t>Optimizing the Clinic Environment</a:t>
            </a:r>
          </a:p>
        </p:txBody>
      </p:sp>
      <p:sp>
        <p:nvSpPr>
          <p:cNvPr id="3" name="TextBox 2">
            <a:extLst>
              <a:ext uri="{FF2B5EF4-FFF2-40B4-BE49-F238E27FC236}">
                <a16:creationId xmlns:a16="http://schemas.microsoft.com/office/drawing/2014/main" id="{654817A3-565F-3A8C-CDD6-ADE2321507DE}"/>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pic>
        <p:nvPicPr>
          <p:cNvPr id="12" name="Picture 11">
            <a:extLst>
              <a:ext uri="{FF2B5EF4-FFF2-40B4-BE49-F238E27FC236}">
                <a16:creationId xmlns:a16="http://schemas.microsoft.com/office/drawing/2014/main" id="{0F131C67-AB05-7CBE-5CCC-311F94F6EA3D}"/>
              </a:ext>
            </a:extLst>
          </p:cNvPr>
          <p:cNvPicPr>
            <a:picLocks noChangeAspect="1"/>
          </p:cNvPicPr>
          <p:nvPr/>
        </p:nvPicPr>
        <p:blipFill>
          <a:blip r:embed="rId3"/>
          <a:stretch>
            <a:fillRect/>
          </a:stretch>
        </p:blipFill>
        <p:spPr>
          <a:xfrm>
            <a:off x="3649153" y="233916"/>
            <a:ext cx="4893694" cy="4716882"/>
          </a:xfrm>
          <a:prstGeom prst="rect">
            <a:avLst/>
          </a:prstGeom>
        </p:spPr>
      </p:pic>
    </p:spTree>
    <p:extLst>
      <p:ext uri="{BB962C8B-B14F-4D97-AF65-F5344CB8AC3E}">
        <p14:creationId xmlns:p14="http://schemas.microsoft.com/office/powerpoint/2010/main" val="283563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8C9B-470B-2CF4-4F89-F5E8B3A67747}"/>
              </a:ext>
            </a:extLst>
          </p:cNvPr>
          <p:cNvSpPr>
            <a:spLocks noGrp="1"/>
          </p:cNvSpPr>
          <p:nvPr>
            <p:ph type="title"/>
          </p:nvPr>
        </p:nvSpPr>
        <p:spPr>
          <a:xfrm>
            <a:off x="0" y="211015"/>
            <a:ext cx="12192000" cy="1618515"/>
          </a:xfrm>
        </p:spPr>
        <p:txBody>
          <a:bodyPr>
            <a:noAutofit/>
          </a:bodyPr>
          <a:lstStyle/>
          <a:p>
            <a:pPr algn="ctr"/>
            <a:r>
              <a:rPr lang="en-US" sz="5400" b="1" dirty="0"/>
              <a:t>The Cat Inside It’s </a:t>
            </a:r>
            <a:r>
              <a:rPr lang="en-US" sz="5400" b="1" dirty="0">
                <a:solidFill>
                  <a:srgbClr val="FF0000"/>
                </a:solidFill>
              </a:rPr>
              <a:t>Natural</a:t>
            </a:r>
            <a:r>
              <a:rPr lang="en-US" sz="5400" b="1" dirty="0"/>
              <a:t> Environment</a:t>
            </a:r>
          </a:p>
        </p:txBody>
      </p:sp>
      <p:sp>
        <p:nvSpPr>
          <p:cNvPr id="3" name="Content Placeholder 2">
            <a:extLst>
              <a:ext uri="{FF2B5EF4-FFF2-40B4-BE49-F238E27FC236}">
                <a16:creationId xmlns:a16="http://schemas.microsoft.com/office/drawing/2014/main" id="{149C38DC-52E2-CD5D-4920-09ED734047AD}"/>
              </a:ext>
            </a:extLst>
          </p:cNvPr>
          <p:cNvSpPr>
            <a:spLocks noGrp="1"/>
          </p:cNvSpPr>
          <p:nvPr>
            <p:ph idx="1"/>
          </p:nvPr>
        </p:nvSpPr>
        <p:spPr>
          <a:xfrm>
            <a:off x="640470" y="2256246"/>
            <a:ext cx="5455530" cy="4053114"/>
          </a:xfrm>
        </p:spPr>
        <p:txBody>
          <a:bodyPr>
            <a:normAutofit/>
          </a:bodyPr>
          <a:lstStyle/>
          <a:p>
            <a:r>
              <a:rPr lang="en-US" sz="2400" dirty="0"/>
              <a:t>Skilled hunter</a:t>
            </a:r>
          </a:p>
          <a:p>
            <a:r>
              <a:rPr lang="en-US" sz="2400" dirty="0"/>
              <a:t>Heightened sense of smell, hearing, vision, and tactile response</a:t>
            </a:r>
          </a:p>
          <a:p>
            <a:r>
              <a:rPr lang="en-US" sz="2400" dirty="0"/>
              <a:t>Solitary survivor</a:t>
            </a:r>
          </a:p>
          <a:p>
            <a:pPr lvl="1"/>
            <a:r>
              <a:rPr lang="en-US" sz="2133" dirty="0"/>
              <a:t>Hide illness and pain as a survival mechanism</a:t>
            </a:r>
          </a:p>
          <a:p>
            <a:r>
              <a:rPr lang="en-US" sz="2400" dirty="0"/>
              <a:t>Territorial animal</a:t>
            </a:r>
          </a:p>
        </p:txBody>
      </p:sp>
      <p:pic>
        <p:nvPicPr>
          <p:cNvPr id="5" name="Picture 4" descr="A cat running in a field">
            <a:extLst>
              <a:ext uri="{FF2B5EF4-FFF2-40B4-BE49-F238E27FC236}">
                <a16:creationId xmlns:a16="http://schemas.microsoft.com/office/drawing/2014/main" id="{61C1C342-E029-5EBF-E567-992064400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2410" y="2256246"/>
            <a:ext cx="5462325" cy="3646714"/>
          </a:xfrm>
          <a:prstGeom prst="rect">
            <a:avLst/>
          </a:prstGeom>
        </p:spPr>
      </p:pic>
      <p:sp>
        <p:nvSpPr>
          <p:cNvPr id="4" name="TextBox 3">
            <a:extLst>
              <a:ext uri="{FF2B5EF4-FFF2-40B4-BE49-F238E27FC236}">
                <a16:creationId xmlns:a16="http://schemas.microsoft.com/office/drawing/2014/main" id="{90B8F033-A272-0C89-EBEC-B9AD8A9F615E}"/>
              </a:ext>
            </a:extLst>
          </p:cNvPr>
          <p:cNvSpPr txBox="1"/>
          <p:nvPr/>
        </p:nvSpPr>
        <p:spPr>
          <a:xfrm>
            <a:off x="10627360" y="6410960"/>
            <a:ext cx="1564640" cy="369332"/>
          </a:xfrm>
          <a:prstGeom prst="rect">
            <a:avLst/>
          </a:prstGeom>
          <a:noFill/>
        </p:spPr>
        <p:txBody>
          <a:bodyPr wrap="square" rtlCol="0">
            <a:spAutoFit/>
          </a:bodyPr>
          <a:lstStyle/>
          <a:p>
            <a:r>
              <a:rPr lang="en-US" dirty="0"/>
              <a:t>Saffire 2024</a:t>
            </a:r>
          </a:p>
        </p:txBody>
      </p:sp>
    </p:spTree>
    <p:extLst>
      <p:ext uri="{BB962C8B-B14F-4D97-AF65-F5344CB8AC3E}">
        <p14:creationId xmlns:p14="http://schemas.microsoft.com/office/powerpoint/2010/main" val="300388460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132baf4-24f1-45a8-945c-9bb7276c73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2BB2F27B06BD48BB0F33FB18B1C415" ma:contentTypeVersion="11" ma:contentTypeDescription="Create a new document." ma:contentTypeScope="" ma:versionID="95747dc22e2aae45aece95ac51c6c16e">
  <xsd:schema xmlns:xsd="http://www.w3.org/2001/XMLSchema" xmlns:xs="http://www.w3.org/2001/XMLSchema" xmlns:p="http://schemas.microsoft.com/office/2006/metadata/properties" xmlns:ns3="0132baf4-24f1-45a8-945c-9bb7276c735f" targetNamespace="http://schemas.microsoft.com/office/2006/metadata/properties" ma:root="true" ma:fieldsID="5dde0e4d5612ee399e50649fc6b6b6d4" ns3:_="">
    <xsd:import namespace="0132baf4-24f1-45a8-945c-9bb7276c735f"/>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2baf4-24f1-45a8-945c-9bb7276c7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01792-8A98-4BD0-8B26-7C5514B892EF}">
  <ds:schemaRefs>
    <ds:schemaRef ds:uri="http://schemas.microsoft.com/sharepoint/v3/contenttype/forms"/>
  </ds:schemaRefs>
</ds:datastoreItem>
</file>

<file path=customXml/itemProps2.xml><?xml version="1.0" encoding="utf-8"?>
<ds:datastoreItem xmlns:ds="http://schemas.openxmlformats.org/officeDocument/2006/customXml" ds:itemID="{A672E2E9-8302-4F7F-92EE-5132FAC5BE1B}">
  <ds:schemaRefs>
    <ds:schemaRef ds:uri="http://schemas.microsoft.com/office/2006/documentManagement/types"/>
    <ds:schemaRef ds:uri="http://purl.org/dc/terms/"/>
    <ds:schemaRef ds:uri="http://www.w3.org/XML/1998/namespace"/>
    <ds:schemaRef ds:uri="0132baf4-24f1-45a8-945c-9bb7276c735f"/>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E3819C63-1B13-4C5A-8073-023796AB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2baf4-24f1-45a8-945c-9bb7276c7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TotalTime>
  <Words>2028</Words>
  <Application>Microsoft Office PowerPoint</Application>
  <PresentationFormat>Widescreen</PresentationFormat>
  <Paragraphs>289</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-apple-system</vt:lpstr>
      <vt:lpstr>Arial</vt:lpstr>
      <vt:lpstr>Calibri</vt:lpstr>
      <vt:lpstr>Century Gothic</vt:lpstr>
      <vt:lpstr>Corbel</vt:lpstr>
      <vt:lpstr>Wingdings</vt:lpstr>
      <vt:lpstr>Wingdings 3</vt:lpstr>
      <vt:lpstr>Basis</vt:lpstr>
      <vt:lpstr>Wisp</vt:lpstr>
      <vt:lpstr>PowerPoint Presentation</vt:lpstr>
      <vt:lpstr>PowerPoint Presentation</vt:lpstr>
      <vt:lpstr>PowerPoint Presentation</vt:lpstr>
      <vt:lpstr>PowerPoint Presentation</vt:lpstr>
      <vt:lpstr>PowerPoint Presentation</vt:lpstr>
      <vt:lpstr>Where Do We Start?!</vt:lpstr>
      <vt:lpstr>Increasing Nutritional Intake: HOW?</vt:lpstr>
      <vt:lpstr>Optimizing the Clinic Environment</vt:lpstr>
      <vt:lpstr>The Cat Inside It’s Natural Environment</vt:lpstr>
      <vt:lpstr>  What Happens to Patients in the Hospital Setting? </vt:lpstr>
      <vt:lpstr>PowerPoint Presentation</vt:lpstr>
      <vt:lpstr>Create a QUIET environment!</vt:lpstr>
      <vt:lpstr>Optimizing the Clinic Environment</vt:lpstr>
      <vt:lpstr>Optimizing the Clinic Environment</vt:lpstr>
      <vt:lpstr>Optimizing the Clinic Environment</vt:lpstr>
      <vt:lpstr>Optimizing the Clinic Environment</vt:lpstr>
      <vt:lpstr>Optimizing the Clinic Environment</vt:lpstr>
      <vt:lpstr>Optimizing the Clinic Environment</vt:lpstr>
      <vt:lpstr>Optimizing the Clinic Environment</vt:lpstr>
      <vt:lpstr>Increasing the Palatability of Food</vt:lpstr>
      <vt:lpstr>Increasing the Palatability of Food</vt:lpstr>
      <vt:lpstr>Increasing the Palatability of Food</vt:lpstr>
      <vt:lpstr>Increasing the Palatability of Food</vt:lpstr>
      <vt:lpstr>PowerPoint Presentation</vt:lpstr>
      <vt:lpstr>Still Not Eating?</vt:lpstr>
      <vt:lpstr>PowerPoint Presentation</vt:lpstr>
      <vt:lpstr>PowerPoint Presentation</vt:lpstr>
      <vt:lpstr>Initiating the Use of Anti-emetics and Appetite Stimulants</vt:lpstr>
      <vt:lpstr>PowerPoint Presentation</vt:lpstr>
      <vt:lpstr>PowerPoint Presentation</vt:lpstr>
      <vt:lpstr>Enteral Nutrition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Dominguez</dc:creator>
  <cp:lastModifiedBy>Daniel Dominguez</cp:lastModifiedBy>
  <cp:revision>108</cp:revision>
  <cp:lastPrinted>2024-05-28T17:55:00Z</cp:lastPrinted>
  <dcterms:created xsi:type="dcterms:W3CDTF">2021-11-17T23:21:24Z</dcterms:created>
  <dcterms:modified xsi:type="dcterms:W3CDTF">2025-03-24T14:39:57Z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0x0101003F2BB2F27B06BD48BB0F33FB18B1C415</vt:lpwstr>
  </property>
</Properties>
</file>