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753600" cy="73152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5nFOUwbYjOqlPYBxxBjSQ==" hashData="Gllj/9EAKRU4tDwl3zGCH8iT5/vVJdgzFO/WtLTmBONEFh0FIHEQzIKBrTeECj2Vp0YQYYbGLJ+cNkbEJneFp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2967" autoAdjust="0"/>
  </p:normalViewPr>
  <p:slideViewPr>
    <p:cSldViewPr>
      <p:cViewPr varScale="1">
        <p:scale>
          <a:sx n="57" d="100"/>
          <a:sy n="57" d="100"/>
        </p:scale>
        <p:origin x="13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lang="cs-CZ"/>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21.11.2024</a:t>
            </a:fld>
            <a:endParaRPr lang="cs-CZ"/>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lang="cs-CZ"/>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endParaRPr lang="en-US" dirty="0"/>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r>
              <a:rPr lang="en-US" dirty="0"/>
              <a:t>Please review all items in the Agreement, including the Terms &amp; Conditions. Once completed, sign and click the ‘Next’ button to proceed.</a:t>
            </a:r>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endParaRPr lang="en-US" dirty="0"/>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r>
              <a:rPr lang="en-US" dirty="0"/>
              <a:t>SUCCESS! When you see this green check mark, you know that your application has been submitted. The Headquarters Office will review your renewal application within 4-6 business days and reach out to you if there are any questions. </a:t>
            </a:r>
          </a:p>
          <a:p>
            <a:endParaRPr lang="en-US" dirty="0"/>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r>
              <a:rPr lang="en-US" dirty="0"/>
              <a:t>If you have any questions or encounter any issues, please email us at </a:t>
            </a:r>
            <a:r>
              <a:rPr lang="en-US" b="1" dirty="0"/>
              <a:t>info@catvets.com </a:t>
            </a:r>
            <a:r>
              <a:rPr lang="en-US" dirty="0"/>
              <a:t>or call us at 1-800-874-0498.</a:t>
            </a:r>
          </a:p>
          <a:p>
            <a:endParaRPr lang="en-US" dirty="0"/>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r>
              <a:rPr lang="en-US" dirty="0"/>
              <a:t>Since we updated the website in August 2024, the process to renew your Cat Friendly Practice® status is a bit different. If you follow the steps on the next few slides, you should be able to renew your practice without a problem. </a:t>
            </a:r>
          </a:p>
          <a:p>
            <a:endParaRPr lang="en-US" dirty="0"/>
          </a:p>
          <a:p>
            <a:r>
              <a:rPr lang="en-US" b="1" dirty="0"/>
              <a:t>Key Reminders:</a:t>
            </a:r>
          </a:p>
          <a:p>
            <a:r>
              <a:rPr lang="en-US" dirty="0"/>
              <a:t>All Cat Friendly Practices® approvals are valid for </a:t>
            </a:r>
            <a:r>
              <a:rPr lang="en-US" b="1" dirty="0"/>
              <a:t>three (3) years</a:t>
            </a:r>
            <a:r>
              <a:rPr lang="en-US" dirty="0"/>
              <a:t>. </a:t>
            </a:r>
          </a:p>
          <a:p>
            <a:r>
              <a:rPr lang="en-US" dirty="0"/>
              <a:t>At the end of the three-year period, all practices must review the Cat Friendly Practice® Checklist, verify compliance with all criteria, and renew their application. Please note that the CFP Committee updates the Checklist every two years, so new or revised criteria may be included.</a:t>
            </a:r>
          </a:p>
          <a:p>
            <a:endParaRPr lang="en-US" b="1" dirty="0"/>
          </a:p>
          <a:p>
            <a:r>
              <a:rPr lang="en-US" b="1" dirty="0"/>
              <a:t>**First-time Login Instructions:</a:t>
            </a:r>
          </a:p>
          <a:p>
            <a:r>
              <a:rPr lang="en-US" dirty="0"/>
              <a:t>There is a new login process to follow for the first time that you are accessing your account. You only need to follow these instructions once to verify your account, and then you’ll be able to log in normally. Please follow these steps after you click “Sign In” at the very top of the home page on the new catvets.com.</a:t>
            </a:r>
          </a:p>
          <a:p>
            <a:pPr marL="181240" indent="-181240">
              <a:buFont typeface="Arial" panose="020B0604020202020204" pitchFamily="34" charset="0"/>
              <a:buChar char="•"/>
            </a:pPr>
            <a:r>
              <a:rPr lang="en-US" dirty="0"/>
              <a:t>On the pop-up screen, click “Set Up Account.” </a:t>
            </a:r>
            <a:r>
              <a:rPr lang="en-US" b="1" dirty="0"/>
              <a:t>Follow this step even if you have an existing account </a:t>
            </a:r>
            <a:r>
              <a:rPr lang="en-US" dirty="0"/>
              <a:t>and this is your first time logging into the new website.</a:t>
            </a:r>
          </a:p>
          <a:p>
            <a:pPr marL="181240" indent="-181240">
              <a:buFont typeface="Arial" panose="020B0604020202020204" pitchFamily="34" charset="0"/>
              <a:buChar char="•"/>
            </a:pPr>
            <a:r>
              <a:rPr lang="en-US" dirty="0"/>
              <a:t>Enter in your email address, desired password, and First and Last name.</a:t>
            </a:r>
          </a:p>
          <a:p>
            <a:pPr marL="181240" indent="-181240">
              <a:buFont typeface="Arial" panose="020B0604020202020204" pitchFamily="34" charset="0"/>
              <a:buChar char="•"/>
            </a:pPr>
            <a:r>
              <a:rPr lang="en-US" dirty="0"/>
              <a:t>Look in your inbox for a “Welcome to AAFP!” email and click the “Verify” link in that email. Please check your Junk/Spam folder if you do not see the email in your inbox.</a:t>
            </a:r>
          </a:p>
          <a:p>
            <a:pPr marL="181240" indent="-181240">
              <a:buFont typeface="Arial" panose="020B0604020202020204" pitchFamily="34" charset="0"/>
              <a:buChar char="•"/>
            </a:pPr>
            <a:r>
              <a:rPr lang="en-US" dirty="0"/>
              <a:t>If you see a grey error screen with a box of white text, please ensure that you have clicked the “Verify” link in the email you should have received.</a:t>
            </a:r>
          </a:p>
          <a:p>
            <a:pPr marL="181240" indent="-181240">
              <a:buFont typeface="Arial" panose="020B0604020202020204" pitchFamily="34" charset="0"/>
              <a:buChar char="•"/>
            </a:pPr>
            <a:r>
              <a:rPr lang="en-US" dirty="0"/>
              <a:t>Follow the directions on the contact form to complete setting up your account.</a:t>
            </a:r>
          </a:p>
          <a:p>
            <a:pPr marL="181240" indent="-181240">
              <a:buFont typeface="Arial" panose="020B0604020202020204" pitchFamily="34" charset="0"/>
              <a:buChar char="•"/>
            </a:pPr>
            <a:r>
              <a:rPr lang="en-US" dirty="0"/>
              <a:t>Navigate around your Account Center or go back to the website by clicking “My Dashboard” in the top menu.</a:t>
            </a:r>
          </a:p>
          <a:p>
            <a:pPr marL="181240" indent="-181240">
              <a:buFont typeface="Arial" panose="020B0604020202020204" pitchFamily="34" charset="0"/>
              <a:buChar char="•"/>
            </a:pPr>
            <a:endParaRPr lang="en-US" dirty="0"/>
          </a:p>
          <a:p>
            <a:endParaRPr lang="en-US" dirty="0"/>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r>
              <a:rPr lang="en-US" dirty="0"/>
              <a:t>To access the Cat Friendly Practice® (CFP) application, the Guide to Becoming a Cat Friendly Practice, the CFP Checklist, and the FAQs, log into ‘My Dashboard.’ The CFP Program and related resources are exclusive to </a:t>
            </a:r>
            <a:r>
              <a:rPr lang="en-US" dirty="0" err="1"/>
              <a:t>FelineVMA</a:t>
            </a:r>
            <a:r>
              <a:rPr lang="en-US" dirty="0"/>
              <a:t> Members.</a:t>
            </a:r>
          </a:p>
          <a:p>
            <a:endParaRPr lang="en-US" dirty="0"/>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r>
              <a:rPr lang="en-US" dirty="0"/>
              <a:t>Here is where you can access the Cat Friendly Practice® resources as well as the application. </a:t>
            </a:r>
          </a:p>
          <a:p>
            <a:endParaRPr lang="en-US" dirty="0"/>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r>
              <a:rPr lang="en-US" dirty="0"/>
              <a:t>Please note: If you complete a Silver-level designation and later decide to move up to a Gold-level designation, a new application must be completed, and the Silver-level application will need to be deleted.</a:t>
            </a:r>
          </a:p>
          <a:p>
            <a:endParaRPr lang="en-US" dirty="0"/>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endParaRPr lang="en-US" dirty="0"/>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r>
              <a:rPr lang="en-US" dirty="0"/>
              <a:t>If you are completing the application yourself, check the box next to ‘I intend to fill out the application myself.’ If someone else from your team will complete the Checklist on your behalf, leave that box unchecked.</a:t>
            </a:r>
          </a:p>
          <a:p>
            <a:endParaRPr lang="en-US" dirty="0"/>
          </a:p>
          <a:p>
            <a:r>
              <a:rPr lang="en-US" dirty="0"/>
              <a:t>To allow another team member to complete the Checklist:</a:t>
            </a:r>
          </a:p>
          <a:p>
            <a:pPr marL="181240" indent="-181240">
              <a:buFont typeface="Arial" panose="020B0604020202020204" pitchFamily="34" charset="0"/>
              <a:buChar char="•"/>
            </a:pPr>
            <a:r>
              <a:rPr lang="en-US" dirty="0"/>
              <a:t>They must be in our database as a member or non-member and listed as a Cat Advocate.</a:t>
            </a:r>
          </a:p>
          <a:p>
            <a:pPr marL="181240" indent="-181240">
              <a:buFont typeface="Arial" panose="020B0604020202020204" pitchFamily="34" charset="0"/>
              <a:buChar char="•"/>
            </a:pPr>
            <a:r>
              <a:rPr lang="en-US" dirty="0"/>
              <a:t>Ensure all team members include your practice’s name in their user profiles. This connects them to your practice and grants access to the Cat Friendly Practice® renewal application.</a:t>
            </a:r>
          </a:p>
          <a:p>
            <a:endParaRPr lang="en-US" dirty="0"/>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pPr marL="181240" indent="-181240">
              <a:buFont typeface="Arial" panose="020B0604020202020204" pitchFamily="34" charset="0"/>
              <a:buChar char="•"/>
            </a:pPr>
            <a:r>
              <a:rPr lang="en-US" dirty="0"/>
              <a:t>Please read through the criteria and mark off confirming that you fulfill the criteria. </a:t>
            </a:r>
          </a:p>
          <a:p>
            <a:pPr marL="181240" indent="-181240">
              <a:buFont typeface="Arial" panose="020B0604020202020204" pitchFamily="34" charset="0"/>
              <a:buChar char="•"/>
            </a:pPr>
            <a:r>
              <a:rPr lang="en-US" dirty="0"/>
              <a:t>For Gold-level status, all items need to be marked off to submit the renewal application. </a:t>
            </a:r>
          </a:p>
          <a:p>
            <a:pPr marL="181240" indent="-181240">
              <a:buFont typeface="Arial" panose="020B0604020202020204" pitchFamily="34" charset="0"/>
              <a:buChar char="•"/>
            </a:pPr>
            <a:r>
              <a:rPr lang="en-US" dirty="0"/>
              <a:t>If there is a criteria /service that your practice does not provide, do not mark that criteria off. Please email us at </a:t>
            </a:r>
            <a:r>
              <a:rPr lang="en-US" b="1" dirty="0"/>
              <a:t>info@catvets.com</a:t>
            </a:r>
            <a:r>
              <a:rPr lang="en-US" dirty="0"/>
              <a:t>, stating the criteria that is not applicable and providing an explanation. We ask that you refer clients to a practice that is a current Cat Friendly Practice® or a practice you can confirm adheres to the CFP Checklist criteria for that service. Please share the name of the practice(s) in your email. Once we receive your email, the Headquarters Staff can assist in completing your application.</a:t>
            </a:r>
          </a:p>
          <a:p>
            <a:endParaRPr lang="en-US" dirty="0"/>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3079750" y="538163"/>
            <a:ext cx="3594100"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r>
              <a:rPr lang="en-US" dirty="0"/>
              <a:t>The photos from previous applications did not carry over into the new system, so please add current photos that show the entire space of the areas listed below.</a:t>
            </a:r>
          </a:p>
          <a:p>
            <a:endParaRPr lang="en-US" b="1" dirty="0"/>
          </a:p>
          <a:p>
            <a:r>
              <a:rPr lang="en-US" b="1" dirty="0"/>
              <a:t>Required Areas (All Levels):</a:t>
            </a:r>
          </a:p>
          <a:p>
            <a:pPr marL="181240" indent="-181240">
              <a:buFont typeface="Arial" panose="020B0604020202020204" pitchFamily="34" charset="0"/>
              <a:buChar char="•"/>
            </a:pPr>
            <a:r>
              <a:rPr lang="en-US" dirty="0"/>
              <a:t>Waiting area</a:t>
            </a:r>
          </a:p>
          <a:p>
            <a:pPr marL="181240" indent="-181240">
              <a:buFont typeface="Arial" panose="020B0604020202020204" pitchFamily="34" charset="0"/>
              <a:buChar char="•"/>
            </a:pPr>
            <a:r>
              <a:rPr lang="en-US" dirty="0"/>
              <a:t>Cat Ward and Hospitalization cages </a:t>
            </a:r>
          </a:p>
          <a:p>
            <a:pPr marL="181240" indent="-181240">
              <a:buFont typeface="Arial" panose="020B0604020202020204" pitchFamily="34" charset="0"/>
              <a:buChar char="•"/>
            </a:pPr>
            <a:r>
              <a:rPr lang="en-US" dirty="0"/>
              <a:t>Isolation facilities</a:t>
            </a:r>
          </a:p>
          <a:p>
            <a:pPr marL="181240" indent="-181240">
              <a:buFont typeface="Arial" panose="020B0604020202020204" pitchFamily="34" charset="0"/>
              <a:buChar char="•"/>
            </a:pPr>
            <a:r>
              <a:rPr lang="en-US" dirty="0"/>
              <a:t>Operating Room</a:t>
            </a:r>
          </a:p>
          <a:p>
            <a:pPr marL="181240" indent="-181240">
              <a:buFont typeface="Arial" panose="020B0604020202020204" pitchFamily="34" charset="0"/>
              <a:buChar char="•"/>
            </a:pPr>
            <a:r>
              <a:rPr lang="en-US" dirty="0"/>
              <a:t>Daily Hospitalization Inpatient Sheet</a:t>
            </a:r>
          </a:p>
          <a:p>
            <a:endParaRPr lang="en-US" b="1" dirty="0"/>
          </a:p>
          <a:p>
            <a:r>
              <a:rPr lang="en-US" b="1" dirty="0"/>
              <a:t>For Gold-level only:</a:t>
            </a:r>
          </a:p>
          <a:p>
            <a:pPr marL="181240" indent="-181240">
              <a:buFont typeface="Arial" panose="020B0604020202020204" pitchFamily="34" charset="0"/>
              <a:buChar char="•"/>
            </a:pPr>
            <a:r>
              <a:rPr lang="en-US" dirty="0"/>
              <a:t>Cat-only examination room</a:t>
            </a:r>
          </a:p>
          <a:p>
            <a:pPr marL="181240" indent="-181240">
              <a:buFont typeface="Arial" panose="020B0604020202020204" pitchFamily="34" charset="0"/>
              <a:buChar char="•"/>
            </a:pPr>
            <a:r>
              <a:rPr lang="en-US" dirty="0"/>
              <a:t>Dedicated dental space</a:t>
            </a:r>
          </a:p>
          <a:p>
            <a:endParaRPr lang="en-US" dirty="0"/>
          </a:p>
          <a:p>
            <a:r>
              <a:rPr lang="en-US" dirty="0"/>
              <a:t>If needed, we can retrieve most of the older photos and add them to your application upon request.</a:t>
            </a:r>
          </a:p>
          <a:p>
            <a:endParaRPr lang="en-US" dirty="0"/>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www.catvets.com/" TargetMode="External"/><Relationship Id="rId4" Type="http://schemas.openxmlformats.org/officeDocument/2006/relationships/hyperlink" Target="mailto:info@catvet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1.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1046193" y="176149"/>
            <a:ext cx="3070800" cy="1132451"/>
            <a:chOff x="0" y="0"/>
            <a:chExt cx="1137333" cy="419426"/>
          </a:xfrm>
        </p:grpSpPr>
        <p:sp>
          <p:nvSpPr>
            <p:cNvPr id="4" name="Freeform 4"/>
            <p:cNvSpPr/>
            <p:nvPr/>
          </p:nvSpPr>
          <p:spPr>
            <a:xfrm>
              <a:off x="0" y="0"/>
              <a:ext cx="1137333" cy="419426"/>
            </a:xfrm>
            <a:custGeom>
              <a:avLst/>
              <a:gdLst/>
              <a:ahLst/>
              <a:cxnLst/>
              <a:rect l="l" t="t" r="r" b="b"/>
              <a:pathLst>
                <a:path w="1137333" h="419426">
                  <a:moveTo>
                    <a:pt x="90761" y="0"/>
                  </a:moveTo>
                  <a:lnTo>
                    <a:pt x="1046572" y="0"/>
                  </a:lnTo>
                  <a:cubicBezTo>
                    <a:pt x="1070644" y="0"/>
                    <a:pt x="1093729" y="9562"/>
                    <a:pt x="1110750" y="26583"/>
                  </a:cubicBezTo>
                  <a:cubicBezTo>
                    <a:pt x="1127771" y="43604"/>
                    <a:pt x="1137333" y="66690"/>
                    <a:pt x="1137333" y="90761"/>
                  </a:cubicBezTo>
                  <a:lnTo>
                    <a:pt x="1137333" y="328665"/>
                  </a:lnTo>
                  <a:cubicBezTo>
                    <a:pt x="1137333" y="352737"/>
                    <a:pt x="1127771" y="375822"/>
                    <a:pt x="1110750" y="392843"/>
                  </a:cubicBezTo>
                  <a:cubicBezTo>
                    <a:pt x="1093729" y="409864"/>
                    <a:pt x="1070644" y="419426"/>
                    <a:pt x="1046572" y="419426"/>
                  </a:cubicBezTo>
                  <a:lnTo>
                    <a:pt x="90761" y="419426"/>
                  </a:lnTo>
                  <a:cubicBezTo>
                    <a:pt x="66690" y="419426"/>
                    <a:pt x="43604" y="409864"/>
                    <a:pt x="26583" y="392843"/>
                  </a:cubicBezTo>
                  <a:cubicBezTo>
                    <a:pt x="9562" y="375822"/>
                    <a:pt x="0" y="352737"/>
                    <a:pt x="0" y="328665"/>
                  </a:cubicBezTo>
                  <a:lnTo>
                    <a:pt x="0" y="90761"/>
                  </a:lnTo>
                  <a:cubicBezTo>
                    <a:pt x="0" y="66690"/>
                    <a:pt x="9562" y="43604"/>
                    <a:pt x="26583" y="26583"/>
                  </a:cubicBezTo>
                  <a:cubicBezTo>
                    <a:pt x="43604" y="9562"/>
                    <a:pt x="66690" y="0"/>
                    <a:pt x="90761" y="0"/>
                  </a:cubicBezTo>
                  <a:close/>
                </a:path>
              </a:pathLst>
            </a:custGeom>
            <a:solidFill>
              <a:srgbClr val="FFFFFF"/>
            </a:solidFill>
          </p:spPr>
          <p:txBody>
            <a:bodyPr/>
            <a:lstStyle/>
            <a:p>
              <a:endParaRPr lang="en-US"/>
            </a:p>
          </p:txBody>
        </p:sp>
        <p:sp>
          <p:nvSpPr>
            <p:cNvPr id="5" name="TextBox 5"/>
            <p:cNvSpPr txBox="1"/>
            <p:nvPr/>
          </p:nvSpPr>
          <p:spPr>
            <a:xfrm>
              <a:off x="0" y="-28575"/>
              <a:ext cx="1137333" cy="448001"/>
            </a:xfrm>
            <a:prstGeom prst="rect">
              <a:avLst/>
            </a:prstGeom>
          </p:spPr>
          <p:txBody>
            <a:bodyPr lIns="50800" tIns="50800" rIns="50800" bIns="50800" rtlCol="0" anchor="ctr"/>
            <a:lstStyle/>
            <a:p>
              <a:pPr algn="ctr">
                <a:lnSpc>
                  <a:spcPts val="1279"/>
                </a:lnSpc>
              </a:pPr>
              <a:endParaRPr/>
            </a:p>
          </p:txBody>
        </p:sp>
      </p:grpSp>
      <p:sp>
        <p:nvSpPr>
          <p:cNvPr id="6" name="Freeform 6"/>
          <p:cNvSpPr/>
          <p:nvPr/>
        </p:nvSpPr>
        <p:spPr>
          <a:xfrm>
            <a:off x="1356652" y="396591"/>
            <a:ext cx="2163361" cy="540841"/>
          </a:xfrm>
          <a:custGeom>
            <a:avLst/>
            <a:gdLst/>
            <a:ahLst/>
            <a:cxnLst/>
            <a:rect l="l" t="t" r="r" b="b"/>
            <a:pathLst>
              <a:path w="2163361" h="540841">
                <a:moveTo>
                  <a:pt x="0" y="0"/>
                </a:moveTo>
                <a:lnTo>
                  <a:pt x="2163361" y="0"/>
                </a:lnTo>
                <a:lnTo>
                  <a:pt x="2163361" y="540840"/>
                </a:lnTo>
                <a:lnTo>
                  <a:pt x="0" y="540840"/>
                </a:lnTo>
                <a:lnTo>
                  <a:pt x="0" y="0"/>
                </a:lnTo>
                <a:close/>
              </a:path>
            </a:pathLst>
          </a:custGeom>
          <a:blipFill>
            <a:blip r:embed="rId4"/>
            <a:stretch>
              <a:fillRect/>
            </a:stretch>
          </a:blipFill>
        </p:spPr>
        <p:txBody>
          <a:bodyPr/>
          <a:lstStyle/>
          <a:p>
            <a:endParaRPr lang="en-US" dirty="0"/>
          </a:p>
        </p:txBody>
      </p:sp>
      <p:sp>
        <p:nvSpPr>
          <p:cNvPr id="7" name="Freeform 7"/>
          <p:cNvSpPr/>
          <p:nvPr/>
        </p:nvSpPr>
        <p:spPr>
          <a:xfrm>
            <a:off x="731520" y="4620252"/>
            <a:ext cx="3700147" cy="1423134"/>
          </a:xfrm>
          <a:custGeom>
            <a:avLst/>
            <a:gdLst/>
            <a:ahLst/>
            <a:cxnLst/>
            <a:rect l="l" t="t" r="r" b="b"/>
            <a:pathLst>
              <a:path w="3700147" h="1423134">
                <a:moveTo>
                  <a:pt x="0" y="0"/>
                </a:moveTo>
                <a:lnTo>
                  <a:pt x="3700147" y="0"/>
                </a:lnTo>
                <a:lnTo>
                  <a:pt x="3700147" y="1423134"/>
                </a:lnTo>
                <a:lnTo>
                  <a:pt x="0" y="1423134"/>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426247" y="2211035"/>
            <a:ext cx="4450553" cy="1887248"/>
          </a:xfrm>
          <a:prstGeom prst="rect">
            <a:avLst/>
          </a:prstGeom>
        </p:spPr>
        <p:txBody>
          <a:bodyPr lIns="0" tIns="0" rIns="0" bIns="0" rtlCol="0" anchor="t">
            <a:spAutoFit/>
          </a:bodyPr>
          <a:lstStyle/>
          <a:p>
            <a:pPr algn="ctr">
              <a:lnSpc>
                <a:spcPts val="4939"/>
              </a:lnSpc>
            </a:pPr>
            <a:r>
              <a:rPr lang="en-US" sz="4703" b="1" spc="44" dirty="0">
                <a:solidFill>
                  <a:srgbClr val="000000"/>
                </a:solidFill>
                <a:latin typeface="Calibri"/>
                <a:ea typeface="Calibri"/>
                <a:cs typeface="Calibri"/>
                <a:sym typeface="Calibri"/>
              </a:rPr>
              <a:t>How to Renew Your Cat Friendly Practice® Status</a:t>
            </a:r>
          </a:p>
        </p:txBody>
      </p:sp>
      <p:sp>
        <p:nvSpPr>
          <p:cNvPr id="9" name="TextBox 9"/>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a:solidFill>
                  <a:srgbClr val="FFFFFF"/>
                </a:solidFill>
                <a:latin typeface="Calibri"/>
                <a:ea typeface="Calibri"/>
                <a:cs typeface="Calibri"/>
                <a:sym typeface="Calibri"/>
              </a:rPr>
              <a:t>www.catvets.com/cfp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3.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a:solidFill>
                  <a:srgbClr val="FFFFFF"/>
                </a:solidFill>
                <a:latin typeface="Calibri"/>
                <a:ea typeface="Calibri"/>
                <a:cs typeface="Calibri"/>
                <a:sym typeface="Calibri"/>
              </a:rPr>
              <a:t>www.catvets.com/cfp</a:t>
            </a:r>
          </a:p>
        </p:txBody>
      </p:sp>
      <p:sp>
        <p:nvSpPr>
          <p:cNvPr id="5" name="TextBox 5"/>
          <p:cNvSpPr txBox="1"/>
          <p:nvPr/>
        </p:nvSpPr>
        <p:spPr>
          <a:xfrm>
            <a:off x="1554415" y="6026043"/>
            <a:ext cx="6465824" cy="1809533"/>
          </a:xfrm>
          <a:prstGeom prst="rect">
            <a:avLst/>
          </a:prstGeom>
        </p:spPr>
        <p:txBody>
          <a:bodyPr lIns="0" tIns="0" rIns="0" bIns="0" rtlCol="0" anchor="t">
            <a:spAutoFit/>
          </a:bodyPr>
          <a:lstStyle/>
          <a:p>
            <a:pPr algn="ctr">
              <a:lnSpc>
                <a:spcPts val="3464"/>
              </a:lnSpc>
            </a:pPr>
            <a:r>
              <a:rPr lang="en-US" sz="2886" b="1" spc="27">
                <a:solidFill>
                  <a:srgbClr val="002060"/>
                </a:solidFill>
                <a:latin typeface="Calibri"/>
                <a:ea typeface="Calibri"/>
                <a:cs typeface="Calibri"/>
                <a:sym typeface="Calibri"/>
              </a:rPr>
              <a:t>Step 9 – Read, check off, and sign Agreement.</a:t>
            </a:r>
          </a:p>
          <a:p>
            <a:pPr algn="l">
              <a:lnSpc>
                <a:spcPts val="3464"/>
              </a:lnSpc>
            </a:pPr>
            <a:endParaRPr lang="en-US" sz="2886" b="1" spc="27">
              <a:solidFill>
                <a:srgbClr val="002060"/>
              </a:solidFill>
              <a:latin typeface="Calibri"/>
              <a:ea typeface="Calibri"/>
              <a:cs typeface="Calibri"/>
              <a:sym typeface="Calibri"/>
            </a:endParaRPr>
          </a:p>
          <a:p>
            <a:pPr algn="l">
              <a:lnSpc>
                <a:spcPts val="3464"/>
              </a:lnSpc>
            </a:pPr>
            <a:endParaRPr lang="en-US" sz="2886" b="1" spc="27">
              <a:solidFill>
                <a:srgbClr val="002060"/>
              </a:solidFill>
              <a:latin typeface="Calibri"/>
              <a:ea typeface="Calibri"/>
              <a:cs typeface="Calibri"/>
              <a:sym typeface="Calibri"/>
            </a:endParaRPr>
          </a:p>
        </p:txBody>
      </p:sp>
      <p:sp>
        <p:nvSpPr>
          <p:cNvPr id="7" name="TextBox 7"/>
          <p:cNvSpPr txBox="1"/>
          <p:nvPr/>
        </p:nvSpPr>
        <p:spPr>
          <a:xfrm>
            <a:off x="579120" y="340747"/>
            <a:ext cx="8595360" cy="723927"/>
          </a:xfrm>
          <a:prstGeom prst="rect">
            <a:avLst/>
          </a:prstGeom>
        </p:spPr>
        <p:txBody>
          <a:bodyPr lIns="0" tIns="0" rIns="0" bIns="0" rtlCol="0" anchor="t">
            <a:spAutoFit/>
          </a:bodyPr>
          <a:lstStyle/>
          <a:p>
            <a:pPr algn="ctr">
              <a:lnSpc>
                <a:spcPts val="5068"/>
              </a:lnSpc>
            </a:pPr>
            <a:r>
              <a:rPr lang="en-US" sz="4223" b="1" spc="39">
                <a:solidFill>
                  <a:srgbClr val="000000"/>
                </a:solidFill>
                <a:latin typeface="Calibri"/>
                <a:ea typeface="Calibri"/>
                <a:cs typeface="Calibri"/>
                <a:sym typeface="Calibri"/>
              </a:rPr>
              <a:t>Cat Friendly Practice® Renewal Steps</a:t>
            </a:r>
          </a:p>
        </p:txBody>
      </p:sp>
      <p:sp>
        <p:nvSpPr>
          <p:cNvPr id="8" name="Freeform 8"/>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4"/>
            <a:stretch>
              <a:fillRect t="-272" b="-272"/>
            </a:stretch>
          </a:blipFill>
        </p:spPr>
        <p:txBody>
          <a:bodyPr/>
          <a:lstStyle/>
          <a:p>
            <a:endParaRPr lang="en-US"/>
          </a:p>
        </p:txBody>
      </p:sp>
      <p:pic>
        <p:nvPicPr>
          <p:cNvPr id="9" name="Picture 8">
            <a:extLst>
              <a:ext uri="{FF2B5EF4-FFF2-40B4-BE49-F238E27FC236}">
                <a16:creationId xmlns:a16="http://schemas.microsoft.com/office/drawing/2014/main" id="{7751D053-C79A-D900-AEC2-522BA7936FFC}"/>
              </a:ext>
            </a:extLst>
          </p:cNvPr>
          <p:cNvPicPr>
            <a:picLocks noChangeAspect="1"/>
          </p:cNvPicPr>
          <p:nvPr/>
        </p:nvPicPr>
        <p:blipFill>
          <a:blip r:embed="rId5"/>
          <a:srcRect l="24565" t="14058" r="29414" b="9480"/>
          <a:stretch/>
        </p:blipFill>
        <p:spPr>
          <a:xfrm>
            <a:off x="2042472" y="1073760"/>
            <a:ext cx="5668657" cy="4967262"/>
          </a:xfrm>
          <a:prstGeom prst="rect">
            <a:avLst/>
          </a:prstGeom>
        </p:spPr>
      </p:pic>
      <p:sp>
        <p:nvSpPr>
          <p:cNvPr id="6" name="Freeform 6"/>
          <p:cNvSpPr/>
          <p:nvPr/>
        </p:nvSpPr>
        <p:spPr>
          <a:xfrm>
            <a:off x="6858000" y="1064674"/>
            <a:ext cx="640259" cy="158027"/>
          </a:xfrm>
          <a:custGeom>
            <a:avLst/>
            <a:gdLst/>
            <a:ahLst/>
            <a:cxnLst/>
            <a:rect l="l" t="t" r="r" b="b"/>
            <a:pathLst>
              <a:path w="326835" h="58927">
                <a:moveTo>
                  <a:pt x="0" y="0"/>
                </a:moveTo>
                <a:lnTo>
                  <a:pt x="326835" y="0"/>
                </a:lnTo>
                <a:lnTo>
                  <a:pt x="326835" y="58927"/>
                </a:lnTo>
                <a:lnTo>
                  <a:pt x="0" y="589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3.png"/>
          <p:cNvSpPr/>
          <p:nvPr/>
        </p:nvSpPr>
        <p:spPr>
          <a:xfrm>
            <a:off x="0" y="0"/>
            <a:ext cx="9768841" cy="7315200"/>
          </a:xfrm>
          <a:custGeom>
            <a:avLst/>
            <a:gdLst/>
            <a:ahLst/>
            <a:cxnLst/>
            <a:rect l="l" t="t" r="r" b="b"/>
            <a:pathLst>
              <a:path w="9768841" h="7315200">
                <a:moveTo>
                  <a:pt x="0" y="0"/>
                </a:moveTo>
                <a:lnTo>
                  <a:pt x="9768841" y="0"/>
                </a:lnTo>
                <a:lnTo>
                  <a:pt x="9768841" y="7315200"/>
                </a:lnTo>
                <a:lnTo>
                  <a:pt x="0" y="7315200"/>
                </a:lnTo>
                <a:lnTo>
                  <a:pt x="0" y="0"/>
                </a:lnTo>
                <a:close/>
              </a:path>
            </a:pathLst>
          </a:custGeom>
          <a:blipFill>
            <a:blip r:embed="rId3"/>
            <a:stretch>
              <a:fillRect t="-78" b="-78"/>
            </a:stretch>
          </a:blipFill>
        </p:spPr>
        <p:txBody>
          <a:bodyPr/>
          <a:lstStyle/>
          <a:p>
            <a:endParaRPr lang="en-US"/>
          </a:p>
        </p:txBody>
      </p:sp>
      <p:sp>
        <p:nvSpPr>
          <p:cNvPr id="3" name="TextBox 3"/>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a:solidFill>
                  <a:srgbClr val="FFFFFF"/>
                </a:solidFill>
                <a:latin typeface="Calibri"/>
                <a:ea typeface="Calibri"/>
                <a:cs typeface="Calibri"/>
                <a:sym typeface="Calibri"/>
              </a:rPr>
              <a:t>www.catvets.com/cfp</a:t>
            </a:r>
          </a:p>
        </p:txBody>
      </p:sp>
      <p:sp>
        <p:nvSpPr>
          <p:cNvPr id="4" name="TextBox 4"/>
          <p:cNvSpPr txBox="1"/>
          <p:nvPr/>
        </p:nvSpPr>
        <p:spPr>
          <a:xfrm>
            <a:off x="1567033" y="5926166"/>
            <a:ext cx="6619534" cy="952554"/>
          </a:xfrm>
          <a:prstGeom prst="rect">
            <a:avLst/>
          </a:prstGeom>
        </p:spPr>
        <p:txBody>
          <a:bodyPr lIns="0" tIns="0" rIns="0" bIns="0" rtlCol="0" anchor="t">
            <a:spAutoFit/>
          </a:bodyPr>
          <a:lstStyle/>
          <a:p>
            <a:pPr algn="ctr">
              <a:lnSpc>
                <a:spcPts val="3583"/>
              </a:lnSpc>
            </a:pPr>
            <a:r>
              <a:rPr lang="en-US" sz="2986" b="1" spc="27" dirty="0">
                <a:solidFill>
                  <a:srgbClr val="002060"/>
                </a:solidFill>
                <a:latin typeface="Calibri"/>
                <a:ea typeface="Calibri"/>
                <a:cs typeface="Calibri"/>
                <a:sym typeface="Calibri"/>
              </a:rPr>
              <a:t>Step 10 – Click the ‘Submit Application’ button.</a:t>
            </a:r>
          </a:p>
        </p:txBody>
      </p:sp>
      <p:grpSp>
        <p:nvGrpSpPr>
          <p:cNvPr id="5" name="Group 5"/>
          <p:cNvGrpSpPr/>
          <p:nvPr/>
        </p:nvGrpSpPr>
        <p:grpSpPr>
          <a:xfrm>
            <a:off x="1475594" y="1466348"/>
            <a:ext cx="6802414" cy="4382505"/>
            <a:chOff x="0" y="0"/>
            <a:chExt cx="9069885" cy="5843339"/>
          </a:xfrm>
        </p:grpSpPr>
        <p:sp>
          <p:nvSpPr>
            <p:cNvPr id="6" name="Freeform 6"/>
            <p:cNvSpPr/>
            <p:nvPr/>
          </p:nvSpPr>
          <p:spPr>
            <a:xfrm>
              <a:off x="0" y="0"/>
              <a:ext cx="9069885" cy="5843339"/>
            </a:xfrm>
            <a:custGeom>
              <a:avLst/>
              <a:gdLst/>
              <a:ahLst/>
              <a:cxnLst/>
              <a:rect l="l" t="t" r="r" b="b"/>
              <a:pathLst>
                <a:path w="9069885" h="5843339">
                  <a:moveTo>
                    <a:pt x="0" y="0"/>
                  </a:moveTo>
                  <a:lnTo>
                    <a:pt x="9069885" y="0"/>
                  </a:lnTo>
                  <a:lnTo>
                    <a:pt x="9069885" y="5843339"/>
                  </a:lnTo>
                  <a:lnTo>
                    <a:pt x="0" y="5843339"/>
                  </a:lnTo>
                  <a:lnTo>
                    <a:pt x="0" y="0"/>
                  </a:lnTo>
                  <a:close/>
                </a:path>
              </a:pathLst>
            </a:custGeom>
            <a:blipFill>
              <a:blip r:embed="rId4"/>
              <a:stretch>
                <a:fillRect l="-33961" t="-36745" r="-54201" b="-27539"/>
              </a:stretch>
            </a:blipFill>
          </p:spPr>
          <p:txBody>
            <a:bodyPr/>
            <a:lstStyle/>
            <a:p>
              <a:endParaRPr lang="en-US"/>
            </a:p>
          </p:txBody>
        </p:sp>
        <p:sp>
          <p:nvSpPr>
            <p:cNvPr id="7" name="Freeform 7"/>
            <p:cNvSpPr/>
            <p:nvPr/>
          </p:nvSpPr>
          <p:spPr>
            <a:xfrm>
              <a:off x="7243659" y="118166"/>
              <a:ext cx="1314027" cy="97210"/>
            </a:xfrm>
            <a:custGeom>
              <a:avLst/>
              <a:gdLst/>
              <a:ahLst/>
              <a:cxnLst/>
              <a:rect l="l" t="t" r="r" b="b"/>
              <a:pathLst>
                <a:path w="1314027" h="97210">
                  <a:moveTo>
                    <a:pt x="0" y="0"/>
                  </a:moveTo>
                  <a:lnTo>
                    <a:pt x="1314027" y="0"/>
                  </a:lnTo>
                  <a:lnTo>
                    <a:pt x="1314027" y="97210"/>
                  </a:lnTo>
                  <a:lnTo>
                    <a:pt x="0" y="972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8" name="Freeform 8"/>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7"/>
            <a:stretch>
              <a:fillRect t="-272" b="-272"/>
            </a:stretch>
          </a:blipFill>
        </p:spPr>
        <p:txBody>
          <a:bodyPr/>
          <a:lstStyle/>
          <a:p>
            <a:endParaRPr lang="en-US"/>
          </a:p>
        </p:txBody>
      </p:sp>
      <p:sp>
        <p:nvSpPr>
          <p:cNvPr id="9" name="TextBox 9"/>
          <p:cNvSpPr txBox="1"/>
          <p:nvPr/>
        </p:nvSpPr>
        <p:spPr>
          <a:xfrm>
            <a:off x="579120" y="340747"/>
            <a:ext cx="8595360" cy="723927"/>
          </a:xfrm>
          <a:prstGeom prst="rect">
            <a:avLst/>
          </a:prstGeom>
        </p:spPr>
        <p:txBody>
          <a:bodyPr lIns="0" tIns="0" rIns="0" bIns="0" rtlCol="0" anchor="t">
            <a:spAutoFit/>
          </a:bodyPr>
          <a:lstStyle/>
          <a:p>
            <a:pPr algn="ctr">
              <a:lnSpc>
                <a:spcPts val="5068"/>
              </a:lnSpc>
            </a:pPr>
            <a:r>
              <a:rPr lang="en-US" sz="4223" b="1" spc="39">
                <a:solidFill>
                  <a:srgbClr val="000000"/>
                </a:solidFill>
                <a:latin typeface="Calibri"/>
                <a:ea typeface="Calibri"/>
                <a:cs typeface="Calibri"/>
                <a:sym typeface="Calibri"/>
              </a:rPr>
              <a:t>Cat Friendly Practice® Renewal Steps</a:t>
            </a:r>
          </a:p>
        </p:txBody>
      </p:sp>
      <p:sp>
        <p:nvSpPr>
          <p:cNvPr id="10" name="Freeform 10"/>
          <p:cNvSpPr/>
          <p:nvPr/>
        </p:nvSpPr>
        <p:spPr>
          <a:xfrm>
            <a:off x="7133901" y="1956882"/>
            <a:ext cx="1134582" cy="83031"/>
          </a:xfrm>
          <a:custGeom>
            <a:avLst/>
            <a:gdLst/>
            <a:ahLst/>
            <a:cxnLst/>
            <a:rect l="l" t="t" r="r" b="b"/>
            <a:pathLst>
              <a:path w="1134582" h="83031">
                <a:moveTo>
                  <a:pt x="0" y="0"/>
                </a:moveTo>
                <a:lnTo>
                  <a:pt x="1134581" y="0"/>
                </a:lnTo>
                <a:lnTo>
                  <a:pt x="1134581" y="83031"/>
                </a:lnTo>
                <a:lnTo>
                  <a:pt x="0" y="830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10.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a:p>
        </p:txBody>
      </p:sp>
      <p:sp>
        <p:nvSpPr>
          <p:cNvPr id="3" name="Freeform 3" descr="5.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4"/>
            <a:stretch>
              <a:fillRect/>
            </a:stretch>
          </a:blipFill>
        </p:spPr>
        <p:txBody>
          <a:bodyPr/>
          <a:lstStyle/>
          <a:p>
            <a:endParaRPr lang="en-US"/>
          </a:p>
        </p:txBody>
      </p:sp>
      <p:sp>
        <p:nvSpPr>
          <p:cNvPr id="4" name="Freeform 4" descr="13.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a:solidFill>
                  <a:srgbClr val="FFFFFF"/>
                </a:solidFill>
                <a:latin typeface="Calibri"/>
                <a:ea typeface="Calibri"/>
                <a:cs typeface="Calibri"/>
                <a:sym typeface="Calibri"/>
              </a:rPr>
              <a:t>www.catvets.com/cfp</a:t>
            </a:r>
          </a:p>
        </p:txBody>
      </p:sp>
      <p:sp>
        <p:nvSpPr>
          <p:cNvPr id="6" name="TextBox 6"/>
          <p:cNvSpPr txBox="1"/>
          <p:nvPr/>
        </p:nvSpPr>
        <p:spPr>
          <a:xfrm>
            <a:off x="1719200" y="6019800"/>
            <a:ext cx="5867873" cy="644472"/>
          </a:xfrm>
          <a:prstGeom prst="rect">
            <a:avLst/>
          </a:prstGeom>
        </p:spPr>
        <p:txBody>
          <a:bodyPr lIns="0" tIns="0" rIns="0" bIns="0" rtlCol="0" anchor="t">
            <a:spAutoFit/>
          </a:bodyPr>
          <a:lstStyle/>
          <a:p>
            <a:pPr algn="ctr">
              <a:lnSpc>
                <a:spcPts val="4815"/>
              </a:lnSpc>
            </a:pPr>
            <a:r>
              <a:rPr lang="en-US" sz="5400" b="1" spc="37" dirty="0">
                <a:solidFill>
                  <a:srgbClr val="000000"/>
                </a:solidFill>
                <a:latin typeface="Calibri"/>
                <a:ea typeface="Calibri"/>
                <a:cs typeface="Calibri"/>
                <a:sym typeface="Calibri"/>
              </a:rPr>
              <a:t>You are done!</a:t>
            </a:r>
          </a:p>
        </p:txBody>
      </p:sp>
      <p:sp>
        <p:nvSpPr>
          <p:cNvPr id="7" name="Freeform 7"/>
          <p:cNvSpPr/>
          <p:nvPr/>
        </p:nvSpPr>
        <p:spPr>
          <a:xfrm>
            <a:off x="1649903" y="1450157"/>
            <a:ext cx="6453795" cy="4414887"/>
          </a:xfrm>
          <a:custGeom>
            <a:avLst/>
            <a:gdLst/>
            <a:ahLst/>
            <a:cxnLst/>
            <a:rect l="l" t="t" r="r" b="b"/>
            <a:pathLst>
              <a:path w="6453795" h="4414887">
                <a:moveTo>
                  <a:pt x="0" y="0"/>
                </a:moveTo>
                <a:lnTo>
                  <a:pt x="6453795" y="0"/>
                </a:lnTo>
                <a:lnTo>
                  <a:pt x="6453795" y="4414887"/>
                </a:lnTo>
                <a:lnTo>
                  <a:pt x="0" y="4414887"/>
                </a:lnTo>
                <a:lnTo>
                  <a:pt x="0" y="0"/>
                </a:lnTo>
                <a:close/>
              </a:path>
            </a:pathLst>
          </a:custGeom>
          <a:blipFill>
            <a:blip r:embed="rId6"/>
            <a:stretch>
              <a:fillRect l="-52040" t="-35760" r="-45810" b="-26928"/>
            </a:stretch>
          </a:blipFill>
        </p:spPr>
        <p:txBody>
          <a:bodyPr/>
          <a:lstStyle/>
          <a:p>
            <a:endParaRPr lang="en-US"/>
          </a:p>
        </p:txBody>
      </p:sp>
      <p:sp>
        <p:nvSpPr>
          <p:cNvPr id="8" name="TextBox 8"/>
          <p:cNvSpPr txBox="1"/>
          <p:nvPr/>
        </p:nvSpPr>
        <p:spPr>
          <a:xfrm>
            <a:off x="579120" y="340747"/>
            <a:ext cx="8595360" cy="723927"/>
          </a:xfrm>
          <a:prstGeom prst="rect">
            <a:avLst/>
          </a:prstGeom>
        </p:spPr>
        <p:txBody>
          <a:bodyPr lIns="0" tIns="0" rIns="0" bIns="0" rtlCol="0" anchor="t">
            <a:spAutoFit/>
          </a:bodyPr>
          <a:lstStyle/>
          <a:p>
            <a:pPr algn="ctr">
              <a:lnSpc>
                <a:spcPts val="5068"/>
              </a:lnSpc>
            </a:pPr>
            <a:r>
              <a:rPr lang="en-US" sz="4223" b="1" spc="39">
                <a:solidFill>
                  <a:srgbClr val="000000"/>
                </a:solidFill>
                <a:latin typeface="Calibri"/>
                <a:ea typeface="Calibri"/>
                <a:cs typeface="Calibri"/>
                <a:sym typeface="Calibri"/>
              </a:rPr>
              <a:t>Cat Friendly Practice® Renewal Steps</a:t>
            </a:r>
          </a:p>
        </p:txBody>
      </p:sp>
      <p:sp>
        <p:nvSpPr>
          <p:cNvPr id="9" name="Freeform 9"/>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7"/>
            <a:stretch>
              <a:fillRect t="-272" b="-272"/>
            </a:stretch>
          </a:blipFill>
        </p:spPr>
        <p:txBody>
          <a:bodyPr/>
          <a:lstStyle/>
          <a:p>
            <a:endParaRPr lang="en-US"/>
          </a:p>
        </p:txBody>
      </p:sp>
      <p:sp>
        <p:nvSpPr>
          <p:cNvPr id="10" name="Freeform 10"/>
          <p:cNvSpPr/>
          <p:nvPr/>
        </p:nvSpPr>
        <p:spPr>
          <a:xfrm>
            <a:off x="6016293" y="1556525"/>
            <a:ext cx="1111553" cy="81346"/>
          </a:xfrm>
          <a:custGeom>
            <a:avLst/>
            <a:gdLst/>
            <a:ahLst/>
            <a:cxnLst/>
            <a:rect l="l" t="t" r="r" b="b"/>
            <a:pathLst>
              <a:path w="1111553" h="81346">
                <a:moveTo>
                  <a:pt x="0" y="0"/>
                </a:moveTo>
                <a:lnTo>
                  <a:pt x="1111553" y="0"/>
                </a:lnTo>
                <a:lnTo>
                  <a:pt x="1111553" y="81346"/>
                </a:lnTo>
                <a:lnTo>
                  <a:pt x="0" y="813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6358481" y="1967942"/>
            <a:ext cx="928328" cy="67937"/>
          </a:xfrm>
          <a:custGeom>
            <a:avLst/>
            <a:gdLst/>
            <a:ahLst/>
            <a:cxnLst/>
            <a:rect l="l" t="t" r="r" b="b"/>
            <a:pathLst>
              <a:path w="928328" h="67937">
                <a:moveTo>
                  <a:pt x="0" y="0"/>
                </a:moveTo>
                <a:lnTo>
                  <a:pt x="928328" y="0"/>
                </a:lnTo>
                <a:lnTo>
                  <a:pt x="928328" y="67937"/>
                </a:lnTo>
                <a:lnTo>
                  <a:pt x="0" y="679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1.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dirty="0"/>
          </a:p>
        </p:txBody>
      </p:sp>
      <p:sp>
        <p:nvSpPr>
          <p:cNvPr id="3" name="TextBox 3"/>
          <p:cNvSpPr txBox="1"/>
          <p:nvPr/>
        </p:nvSpPr>
        <p:spPr>
          <a:xfrm>
            <a:off x="561274" y="857055"/>
            <a:ext cx="4034556" cy="1436291"/>
          </a:xfrm>
          <a:prstGeom prst="rect">
            <a:avLst/>
          </a:prstGeom>
        </p:spPr>
        <p:txBody>
          <a:bodyPr lIns="0" tIns="0" rIns="0" bIns="0" rtlCol="0" anchor="t">
            <a:spAutoFit/>
          </a:bodyPr>
          <a:lstStyle/>
          <a:p>
            <a:pPr algn="ctr">
              <a:lnSpc>
                <a:spcPts val="5631"/>
              </a:lnSpc>
            </a:pPr>
            <a:r>
              <a:rPr lang="en-US" sz="4693" b="1" spc="43" dirty="0">
                <a:solidFill>
                  <a:srgbClr val="000000"/>
                </a:solidFill>
                <a:latin typeface="Calibri"/>
                <a:ea typeface="Calibri"/>
                <a:cs typeface="Calibri"/>
                <a:sym typeface="Calibri"/>
              </a:rPr>
              <a:t>For More Information</a:t>
            </a:r>
          </a:p>
        </p:txBody>
      </p:sp>
      <p:sp>
        <p:nvSpPr>
          <p:cNvPr id="4" name="TextBox 4"/>
          <p:cNvSpPr txBox="1"/>
          <p:nvPr/>
        </p:nvSpPr>
        <p:spPr>
          <a:xfrm>
            <a:off x="637903" y="4133850"/>
            <a:ext cx="4027197" cy="1809533"/>
          </a:xfrm>
          <a:prstGeom prst="rect">
            <a:avLst/>
          </a:prstGeom>
        </p:spPr>
        <p:txBody>
          <a:bodyPr lIns="0" tIns="0" rIns="0" bIns="0" rtlCol="0" anchor="t">
            <a:spAutoFit/>
          </a:bodyPr>
          <a:lstStyle/>
          <a:p>
            <a:pPr algn="ctr">
              <a:lnSpc>
                <a:spcPts val="3481"/>
              </a:lnSpc>
            </a:pPr>
            <a:r>
              <a:rPr lang="en-US" sz="2901" spc="27">
                <a:solidFill>
                  <a:srgbClr val="000000"/>
                </a:solidFill>
                <a:latin typeface="Calibri"/>
                <a:ea typeface="Calibri"/>
                <a:cs typeface="Calibri"/>
                <a:sym typeface="Calibri"/>
              </a:rPr>
              <a:t>Questions? Email </a:t>
            </a:r>
            <a:r>
              <a:rPr lang="en-US" sz="2901" u="sng" spc="27">
                <a:solidFill>
                  <a:srgbClr val="0000FF"/>
                </a:solidFill>
                <a:latin typeface="Calibri"/>
                <a:ea typeface="Calibri"/>
                <a:cs typeface="Calibri"/>
                <a:sym typeface="Calibri"/>
                <a:hlinkClick r:id="rId4" tooltip="mailto:info@catvets.com"/>
              </a:rPr>
              <a:t>info@catvets.com</a:t>
            </a:r>
          </a:p>
          <a:p>
            <a:pPr algn="ctr">
              <a:lnSpc>
                <a:spcPts val="3481"/>
              </a:lnSpc>
            </a:pPr>
            <a:r>
              <a:rPr lang="en-US" sz="2901" spc="27">
                <a:solidFill>
                  <a:srgbClr val="000000"/>
                </a:solidFill>
                <a:latin typeface="Calibri"/>
                <a:ea typeface="Calibri"/>
                <a:cs typeface="Calibri"/>
                <a:sym typeface="Calibri"/>
              </a:rPr>
              <a:t>Or visit </a:t>
            </a:r>
            <a:r>
              <a:rPr lang="en-US" sz="2901" u="sng" spc="27">
                <a:solidFill>
                  <a:srgbClr val="0000FF"/>
                </a:solidFill>
                <a:latin typeface="Calibri"/>
                <a:ea typeface="Calibri"/>
                <a:cs typeface="Calibri"/>
                <a:sym typeface="Calibri"/>
                <a:hlinkClick r:id="rId5" tooltip="http://www.catvets.com/"/>
              </a:rPr>
              <a:t>www.catvets.com</a:t>
            </a:r>
          </a:p>
        </p:txBody>
      </p:sp>
      <p:sp>
        <p:nvSpPr>
          <p:cNvPr id="5" name="TextBox 5"/>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a:solidFill>
                  <a:srgbClr val="FFFFFF"/>
                </a:solidFill>
                <a:latin typeface="Calibri"/>
                <a:ea typeface="Calibri"/>
                <a:cs typeface="Calibri"/>
                <a:sym typeface="Calibri"/>
              </a:rPr>
              <a:t>www.catvets.com/cfp</a:t>
            </a:r>
          </a:p>
        </p:txBody>
      </p:sp>
      <p:sp>
        <p:nvSpPr>
          <p:cNvPr id="6" name="Freeform 6"/>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6"/>
            <a:stretch>
              <a:fillRect t="-272" b="-272"/>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11.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a:solidFill>
                  <a:srgbClr val="FFFFFF"/>
                </a:solidFill>
                <a:latin typeface="Calibri"/>
                <a:ea typeface="Calibri"/>
                <a:cs typeface="Calibri"/>
                <a:sym typeface="Calibri"/>
              </a:rPr>
              <a:t>www.catvets.com/cfp</a:t>
            </a:r>
          </a:p>
        </p:txBody>
      </p:sp>
      <p:sp>
        <p:nvSpPr>
          <p:cNvPr id="4" name="TextBox 4"/>
          <p:cNvSpPr txBox="1"/>
          <p:nvPr/>
        </p:nvSpPr>
        <p:spPr>
          <a:xfrm>
            <a:off x="1772408" y="6031176"/>
            <a:ext cx="6208783" cy="552504"/>
          </a:xfrm>
          <a:prstGeom prst="rect">
            <a:avLst/>
          </a:prstGeom>
        </p:spPr>
        <p:txBody>
          <a:bodyPr lIns="0" tIns="0" rIns="0" bIns="0" rtlCol="0" anchor="t">
            <a:spAutoFit/>
          </a:bodyPr>
          <a:lstStyle/>
          <a:p>
            <a:pPr algn="ctr">
              <a:lnSpc>
                <a:spcPts val="2047"/>
              </a:lnSpc>
            </a:pPr>
            <a:r>
              <a:rPr lang="en-US" sz="1706" i="1" spc="15">
                <a:solidFill>
                  <a:srgbClr val="002060"/>
                </a:solidFill>
                <a:latin typeface="Calibri"/>
                <a:ea typeface="Calibri"/>
                <a:cs typeface="Calibri"/>
                <a:sym typeface="Calibri"/>
              </a:rPr>
              <a:t>**If you have not logged into the website since August 15, 2024, please follow the steps in the notes below.</a:t>
            </a:r>
          </a:p>
        </p:txBody>
      </p:sp>
      <p:sp>
        <p:nvSpPr>
          <p:cNvPr id="5" name="TextBox 5"/>
          <p:cNvSpPr txBox="1"/>
          <p:nvPr/>
        </p:nvSpPr>
        <p:spPr>
          <a:xfrm>
            <a:off x="579120" y="358712"/>
            <a:ext cx="8595360" cy="633507"/>
          </a:xfrm>
          <a:prstGeom prst="rect">
            <a:avLst/>
          </a:prstGeom>
        </p:spPr>
        <p:txBody>
          <a:bodyPr lIns="0" tIns="0" rIns="0" bIns="0" rtlCol="0" anchor="t">
            <a:spAutoFit/>
          </a:bodyPr>
          <a:lstStyle/>
          <a:p>
            <a:pPr algn="l">
              <a:lnSpc>
                <a:spcPts val="5068"/>
              </a:lnSpc>
            </a:pPr>
            <a:r>
              <a:rPr lang="en-US" sz="4223" b="1" spc="39" dirty="0">
                <a:solidFill>
                  <a:srgbClr val="000000"/>
                </a:solidFill>
                <a:latin typeface="Calibri"/>
                <a:ea typeface="Calibri"/>
                <a:cs typeface="Calibri"/>
                <a:sym typeface="Calibri"/>
              </a:rPr>
              <a:t>Cat Friendly Practice® Renewal Steps</a:t>
            </a:r>
          </a:p>
        </p:txBody>
      </p:sp>
      <p:sp>
        <p:nvSpPr>
          <p:cNvPr id="6" name="Freeform 6"/>
          <p:cNvSpPr/>
          <p:nvPr/>
        </p:nvSpPr>
        <p:spPr>
          <a:xfrm>
            <a:off x="332057" y="1504071"/>
            <a:ext cx="9089488" cy="4013793"/>
          </a:xfrm>
          <a:custGeom>
            <a:avLst/>
            <a:gdLst/>
            <a:ahLst/>
            <a:cxnLst/>
            <a:rect l="l" t="t" r="r" b="b"/>
            <a:pathLst>
              <a:path w="9089488" h="4013793">
                <a:moveTo>
                  <a:pt x="0" y="0"/>
                </a:moveTo>
                <a:lnTo>
                  <a:pt x="9089488" y="0"/>
                </a:lnTo>
                <a:lnTo>
                  <a:pt x="9089488" y="4013794"/>
                </a:lnTo>
                <a:lnTo>
                  <a:pt x="0" y="4013794"/>
                </a:lnTo>
                <a:lnTo>
                  <a:pt x="0" y="0"/>
                </a:lnTo>
                <a:close/>
              </a:path>
            </a:pathLst>
          </a:custGeom>
          <a:blipFill>
            <a:blip r:embed="rId4"/>
            <a:stretch>
              <a:fillRect/>
            </a:stretch>
          </a:blipFill>
        </p:spPr>
        <p:txBody>
          <a:bodyPr/>
          <a:lstStyle/>
          <a:p>
            <a:endParaRPr lang="en-US"/>
          </a:p>
        </p:txBody>
      </p:sp>
      <p:grpSp>
        <p:nvGrpSpPr>
          <p:cNvPr id="7" name="Group 7"/>
          <p:cNvGrpSpPr/>
          <p:nvPr/>
        </p:nvGrpSpPr>
        <p:grpSpPr>
          <a:xfrm>
            <a:off x="5031838" y="1415791"/>
            <a:ext cx="707364" cy="434594"/>
            <a:chOff x="0" y="0"/>
            <a:chExt cx="943152" cy="579459"/>
          </a:xfrm>
        </p:grpSpPr>
        <p:sp>
          <p:nvSpPr>
            <p:cNvPr id="8" name="Freeform 8"/>
            <p:cNvSpPr/>
            <p:nvPr/>
          </p:nvSpPr>
          <p:spPr>
            <a:xfrm>
              <a:off x="0" y="0"/>
              <a:ext cx="943102" cy="579501"/>
            </a:xfrm>
            <a:custGeom>
              <a:avLst/>
              <a:gdLst/>
              <a:ahLst/>
              <a:cxnLst/>
              <a:rect l="l" t="t" r="r" b="b"/>
              <a:pathLst>
                <a:path w="943102" h="579501">
                  <a:moveTo>
                    <a:pt x="0" y="289687"/>
                  </a:moveTo>
                  <a:cubicBezTo>
                    <a:pt x="0" y="118618"/>
                    <a:pt x="225425" y="0"/>
                    <a:pt x="471551" y="0"/>
                  </a:cubicBezTo>
                  <a:cubicBezTo>
                    <a:pt x="717677" y="0"/>
                    <a:pt x="943102" y="118618"/>
                    <a:pt x="943102" y="289687"/>
                  </a:cubicBezTo>
                  <a:lnTo>
                    <a:pt x="916051" y="289687"/>
                  </a:lnTo>
                  <a:lnTo>
                    <a:pt x="943102" y="289687"/>
                  </a:lnTo>
                  <a:cubicBezTo>
                    <a:pt x="943102" y="460756"/>
                    <a:pt x="717677" y="579374"/>
                    <a:pt x="471551" y="579374"/>
                  </a:cubicBezTo>
                  <a:lnTo>
                    <a:pt x="471551" y="552323"/>
                  </a:lnTo>
                  <a:lnTo>
                    <a:pt x="471551" y="579374"/>
                  </a:lnTo>
                  <a:cubicBezTo>
                    <a:pt x="225425" y="579501"/>
                    <a:pt x="0" y="460883"/>
                    <a:pt x="0" y="289687"/>
                  </a:cubicBezTo>
                  <a:lnTo>
                    <a:pt x="27051" y="289687"/>
                  </a:lnTo>
                  <a:lnTo>
                    <a:pt x="54229" y="289687"/>
                  </a:lnTo>
                  <a:lnTo>
                    <a:pt x="27051" y="289687"/>
                  </a:lnTo>
                  <a:lnTo>
                    <a:pt x="0" y="289687"/>
                  </a:lnTo>
                  <a:moveTo>
                    <a:pt x="54229" y="289687"/>
                  </a:moveTo>
                  <a:cubicBezTo>
                    <a:pt x="54229" y="304673"/>
                    <a:pt x="42037" y="316738"/>
                    <a:pt x="27178" y="316738"/>
                  </a:cubicBezTo>
                  <a:cubicBezTo>
                    <a:pt x="12319" y="316738"/>
                    <a:pt x="0" y="304673"/>
                    <a:pt x="0" y="289687"/>
                  </a:cubicBezTo>
                  <a:cubicBezTo>
                    <a:pt x="0" y="274701"/>
                    <a:pt x="12192" y="262636"/>
                    <a:pt x="27051" y="262636"/>
                  </a:cubicBezTo>
                  <a:cubicBezTo>
                    <a:pt x="41910" y="262636"/>
                    <a:pt x="54102" y="274828"/>
                    <a:pt x="54102" y="289687"/>
                  </a:cubicBezTo>
                  <a:cubicBezTo>
                    <a:pt x="54102" y="408686"/>
                    <a:pt x="226695" y="525272"/>
                    <a:pt x="471551" y="525272"/>
                  </a:cubicBezTo>
                  <a:cubicBezTo>
                    <a:pt x="716407" y="525272"/>
                    <a:pt x="889000" y="408686"/>
                    <a:pt x="889000" y="289687"/>
                  </a:cubicBezTo>
                  <a:cubicBezTo>
                    <a:pt x="889000" y="170688"/>
                    <a:pt x="716407" y="54229"/>
                    <a:pt x="471551" y="54229"/>
                  </a:cubicBezTo>
                  <a:lnTo>
                    <a:pt x="471551" y="27051"/>
                  </a:lnTo>
                  <a:lnTo>
                    <a:pt x="471551" y="54229"/>
                  </a:lnTo>
                  <a:cubicBezTo>
                    <a:pt x="226695" y="54229"/>
                    <a:pt x="54102" y="170815"/>
                    <a:pt x="54102" y="289814"/>
                  </a:cubicBezTo>
                  <a:close/>
                </a:path>
              </a:pathLst>
            </a:custGeom>
            <a:solidFill>
              <a:srgbClr val="FF0000"/>
            </a:solidFill>
          </p:spPr>
          <p:txBody>
            <a:bodyPr/>
            <a:lstStyle/>
            <a:p>
              <a:endParaRPr lang="en-US"/>
            </a:p>
          </p:txBody>
        </p:sp>
      </p:grpSp>
      <p:sp>
        <p:nvSpPr>
          <p:cNvPr id="9" name="TextBox 9"/>
          <p:cNvSpPr txBox="1"/>
          <p:nvPr/>
        </p:nvSpPr>
        <p:spPr>
          <a:xfrm>
            <a:off x="1001857" y="5564424"/>
            <a:ext cx="7749886" cy="504852"/>
          </a:xfrm>
          <a:prstGeom prst="rect">
            <a:avLst/>
          </a:prstGeom>
        </p:spPr>
        <p:txBody>
          <a:bodyPr lIns="0" tIns="0" rIns="0" bIns="0" rtlCol="0" anchor="t">
            <a:spAutoFit/>
          </a:bodyPr>
          <a:lstStyle/>
          <a:p>
            <a:pPr algn="ctr">
              <a:lnSpc>
                <a:spcPts val="3583"/>
              </a:lnSpc>
              <a:spcBef>
                <a:spcPct val="0"/>
              </a:spcBef>
            </a:pPr>
            <a:r>
              <a:rPr lang="en-US" sz="2986" b="1" spc="27">
                <a:solidFill>
                  <a:srgbClr val="002060"/>
                </a:solidFill>
                <a:latin typeface="Calibri"/>
                <a:ea typeface="Calibri"/>
                <a:cs typeface="Calibri"/>
                <a:sym typeface="Calibri"/>
              </a:rPr>
              <a:t>Step 1 – Go to catvets.com and click on ‘Sign In.’</a:t>
            </a:r>
          </a:p>
        </p:txBody>
      </p:sp>
      <p:sp>
        <p:nvSpPr>
          <p:cNvPr id="10" name="Freeform 10"/>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5"/>
            <a:stretch>
              <a:fillRect t="-272" b="-272"/>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10.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a:p>
        </p:txBody>
      </p:sp>
      <p:sp>
        <p:nvSpPr>
          <p:cNvPr id="3" name="Freeform 3" descr="5.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4"/>
            <a:stretch>
              <a:fillRect/>
            </a:stretch>
          </a:blipFill>
        </p:spPr>
        <p:txBody>
          <a:bodyPr/>
          <a:lstStyle/>
          <a:p>
            <a:endParaRPr lang="en-US"/>
          </a:p>
        </p:txBody>
      </p:sp>
      <p:sp>
        <p:nvSpPr>
          <p:cNvPr id="4" name="Freeform 4" descr="13.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a:solidFill>
                  <a:srgbClr val="FFFFFF"/>
                </a:solidFill>
                <a:latin typeface="Calibri"/>
                <a:ea typeface="Calibri"/>
                <a:cs typeface="Calibri"/>
                <a:sym typeface="Calibri"/>
              </a:rPr>
              <a:t>www.catvets.com/cfp</a:t>
            </a:r>
          </a:p>
        </p:txBody>
      </p:sp>
      <p:sp>
        <p:nvSpPr>
          <p:cNvPr id="6" name="TextBox 6"/>
          <p:cNvSpPr txBox="1"/>
          <p:nvPr/>
        </p:nvSpPr>
        <p:spPr>
          <a:xfrm>
            <a:off x="579120" y="340747"/>
            <a:ext cx="8595360" cy="723927"/>
          </a:xfrm>
          <a:prstGeom prst="rect">
            <a:avLst/>
          </a:prstGeom>
        </p:spPr>
        <p:txBody>
          <a:bodyPr lIns="0" tIns="0" rIns="0" bIns="0" rtlCol="0" anchor="t">
            <a:spAutoFit/>
          </a:bodyPr>
          <a:lstStyle/>
          <a:p>
            <a:pPr algn="ctr">
              <a:lnSpc>
                <a:spcPts val="5068"/>
              </a:lnSpc>
            </a:pPr>
            <a:r>
              <a:rPr lang="en-US" sz="4223" b="1" spc="39" dirty="0">
                <a:solidFill>
                  <a:srgbClr val="000000"/>
                </a:solidFill>
                <a:latin typeface="Calibri"/>
                <a:ea typeface="Calibri"/>
                <a:cs typeface="Calibri"/>
                <a:sym typeface="Calibri"/>
              </a:rPr>
              <a:t>Cat Friendly Practice® Renewal Steps</a:t>
            </a:r>
          </a:p>
        </p:txBody>
      </p:sp>
      <p:sp>
        <p:nvSpPr>
          <p:cNvPr id="7" name="TextBox 7"/>
          <p:cNvSpPr txBox="1"/>
          <p:nvPr/>
        </p:nvSpPr>
        <p:spPr>
          <a:xfrm>
            <a:off x="4175545" y="1489241"/>
            <a:ext cx="1402511" cy="333375"/>
          </a:xfrm>
          <a:prstGeom prst="rect">
            <a:avLst/>
          </a:prstGeom>
        </p:spPr>
        <p:txBody>
          <a:bodyPr lIns="0" tIns="0" rIns="0" bIns="0" rtlCol="0" anchor="t">
            <a:spAutoFit/>
          </a:bodyPr>
          <a:lstStyle/>
          <a:p>
            <a:pPr algn="ctr">
              <a:lnSpc>
                <a:spcPts val="2304"/>
              </a:lnSpc>
            </a:pPr>
            <a:r>
              <a:rPr lang="en-US" sz="1920" b="1" spc="17">
                <a:solidFill>
                  <a:srgbClr val="000000"/>
                </a:solidFill>
                <a:latin typeface="Calibri"/>
                <a:ea typeface="Calibri"/>
                <a:cs typeface="Calibri"/>
                <a:sym typeface="Calibri"/>
              </a:rPr>
              <a:t>(2006 – 2011)</a:t>
            </a:r>
          </a:p>
        </p:txBody>
      </p:sp>
      <p:sp>
        <p:nvSpPr>
          <p:cNvPr id="8" name="TextBox 8"/>
          <p:cNvSpPr txBox="1"/>
          <p:nvPr/>
        </p:nvSpPr>
        <p:spPr>
          <a:xfrm>
            <a:off x="579121" y="5417089"/>
            <a:ext cx="8595360" cy="1647717"/>
          </a:xfrm>
          <a:prstGeom prst="rect">
            <a:avLst/>
          </a:prstGeom>
        </p:spPr>
        <p:txBody>
          <a:bodyPr lIns="0" tIns="0" rIns="0" bIns="0" rtlCol="0" anchor="t">
            <a:spAutoFit/>
          </a:bodyPr>
          <a:lstStyle/>
          <a:p>
            <a:pPr algn="ctr">
              <a:lnSpc>
                <a:spcPts val="3464"/>
              </a:lnSpc>
            </a:pPr>
            <a:r>
              <a:rPr lang="en-US" sz="2886" b="1" spc="27">
                <a:solidFill>
                  <a:srgbClr val="002060"/>
                </a:solidFill>
                <a:latin typeface="Calibri"/>
                <a:ea typeface="Calibri"/>
                <a:cs typeface="Calibri"/>
                <a:sym typeface="Calibri"/>
              </a:rPr>
              <a:t>Step 2 – Click on ‘My Dashboard.’ Then, under Practice Resources &amp; Tools, click on the ‘Cat Friendly Practice® Program.’</a:t>
            </a:r>
          </a:p>
          <a:p>
            <a:pPr algn="l">
              <a:lnSpc>
                <a:spcPts val="2184"/>
              </a:lnSpc>
            </a:pPr>
            <a:r>
              <a:rPr lang="en-US" sz="1820" spc="17">
                <a:solidFill>
                  <a:srgbClr val="777777"/>
                </a:solidFill>
                <a:latin typeface="Calibri"/>
                <a:ea typeface="Calibri"/>
                <a:cs typeface="Calibri"/>
                <a:sym typeface="Calibri"/>
              </a:rPr>
              <a:t>.</a:t>
            </a:r>
          </a:p>
        </p:txBody>
      </p:sp>
      <p:sp>
        <p:nvSpPr>
          <p:cNvPr id="9" name="Freeform 9"/>
          <p:cNvSpPr/>
          <p:nvPr/>
        </p:nvSpPr>
        <p:spPr>
          <a:xfrm>
            <a:off x="470055" y="1168314"/>
            <a:ext cx="8813488" cy="4254787"/>
          </a:xfrm>
          <a:custGeom>
            <a:avLst/>
            <a:gdLst/>
            <a:ahLst/>
            <a:cxnLst/>
            <a:rect l="l" t="t" r="r" b="b"/>
            <a:pathLst>
              <a:path w="8813488" h="4254787">
                <a:moveTo>
                  <a:pt x="0" y="0"/>
                </a:moveTo>
                <a:lnTo>
                  <a:pt x="8813488" y="0"/>
                </a:lnTo>
                <a:lnTo>
                  <a:pt x="8813488" y="4254787"/>
                </a:lnTo>
                <a:lnTo>
                  <a:pt x="0" y="4254787"/>
                </a:lnTo>
                <a:lnTo>
                  <a:pt x="0" y="0"/>
                </a:lnTo>
                <a:close/>
              </a:path>
            </a:pathLst>
          </a:custGeom>
          <a:blipFill>
            <a:blip r:embed="rId6"/>
            <a:stretch>
              <a:fillRect/>
            </a:stretch>
          </a:blipFill>
        </p:spPr>
        <p:txBody>
          <a:bodyPr/>
          <a:lstStyle/>
          <a:p>
            <a:endParaRPr lang="en-US"/>
          </a:p>
        </p:txBody>
      </p:sp>
      <p:grpSp>
        <p:nvGrpSpPr>
          <p:cNvPr id="10" name="Group 10"/>
          <p:cNvGrpSpPr/>
          <p:nvPr/>
        </p:nvGrpSpPr>
        <p:grpSpPr>
          <a:xfrm>
            <a:off x="6237184" y="1119556"/>
            <a:ext cx="884976" cy="434594"/>
            <a:chOff x="0" y="0"/>
            <a:chExt cx="1179968" cy="579459"/>
          </a:xfrm>
        </p:grpSpPr>
        <p:sp>
          <p:nvSpPr>
            <p:cNvPr id="11" name="Freeform 11"/>
            <p:cNvSpPr/>
            <p:nvPr/>
          </p:nvSpPr>
          <p:spPr>
            <a:xfrm>
              <a:off x="0" y="0"/>
              <a:ext cx="1179957" cy="579501"/>
            </a:xfrm>
            <a:custGeom>
              <a:avLst/>
              <a:gdLst/>
              <a:ahLst/>
              <a:cxnLst/>
              <a:rect l="l" t="t" r="r" b="b"/>
              <a:pathLst>
                <a:path w="1179957" h="579501">
                  <a:moveTo>
                    <a:pt x="0" y="289687"/>
                  </a:moveTo>
                  <a:cubicBezTo>
                    <a:pt x="0" y="115316"/>
                    <a:pt x="284734" y="0"/>
                    <a:pt x="590042" y="0"/>
                  </a:cubicBezTo>
                  <a:cubicBezTo>
                    <a:pt x="895350" y="0"/>
                    <a:pt x="1179957" y="115316"/>
                    <a:pt x="1179957" y="289687"/>
                  </a:cubicBezTo>
                  <a:lnTo>
                    <a:pt x="1152906" y="289687"/>
                  </a:lnTo>
                  <a:lnTo>
                    <a:pt x="1179957" y="289687"/>
                  </a:lnTo>
                  <a:cubicBezTo>
                    <a:pt x="1179957" y="464058"/>
                    <a:pt x="895223" y="579374"/>
                    <a:pt x="589915" y="579374"/>
                  </a:cubicBezTo>
                  <a:lnTo>
                    <a:pt x="589915" y="552323"/>
                  </a:lnTo>
                  <a:lnTo>
                    <a:pt x="589915" y="579374"/>
                  </a:lnTo>
                  <a:cubicBezTo>
                    <a:pt x="284734" y="579501"/>
                    <a:pt x="0" y="464185"/>
                    <a:pt x="0" y="289687"/>
                  </a:cubicBezTo>
                  <a:lnTo>
                    <a:pt x="27051" y="289687"/>
                  </a:lnTo>
                  <a:lnTo>
                    <a:pt x="54229" y="289687"/>
                  </a:lnTo>
                  <a:lnTo>
                    <a:pt x="27051" y="289687"/>
                  </a:lnTo>
                  <a:lnTo>
                    <a:pt x="0" y="289687"/>
                  </a:lnTo>
                  <a:moveTo>
                    <a:pt x="54229" y="289687"/>
                  </a:moveTo>
                  <a:cubicBezTo>
                    <a:pt x="54229" y="304673"/>
                    <a:pt x="42037" y="316738"/>
                    <a:pt x="27178" y="316738"/>
                  </a:cubicBezTo>
                  <a:cubicBezTo>
                    <a:pt x="12319" y="316738"/>
                    <a:pt x="0" y="304673"/>
                    <a:pt x="0" y="289687"/>
                  </a:cubicBezTo>
                  <a:cubicBezTo>
                    <a:pt x="0" y="274701"/>
                    <a:pt x="12192" y="262636"/>
                    <a:pt x="27051" y="262636"/>
                  </a:cubicBezTo>
                  <a:cubicBezTo>
                    <a:pt x="41910" y="262636"/>
                    <a:pt x="54102" y="274828"/>
                    <a:pt x="54102" y="289687"/>
                  </a:cubicBezTo>
                  <a:cubicBezTo>
                    <a:pt x="54102" y="405384"/>
                    <a:pt x="273431" y="525272"/>
                    <a:pt x="589915" y="525272"/>
                  </a:cubicBezTo>
                  <a:cubicBezTo>
                    <a:pt x="906399" y="525272"/>
                    <a:pt x="1125728" y="405384"/>
                    <a:pt x="1125728" y="289687"/>
                  </a:cubicBezTo>
                  <a:cubicBezTo>
                    <a:pt x="1125728" y="173990"/>
                    <a:pt x="906399" y="54229"/>
                    <a:pt x="590042" y="54229"/>
                  </a:cubicBezTo>
                  <a:lnTo>
                    <a:pt x="590042" y="27051"/>
                  </a:lnTo>
                  <a:lnTo>
                    <a:pt x="590042" y="54229"/>
                  </a:lnTo>
                  <a:cubicBezTo>
                    <a:pt x="273558" y="54229"/>
                    <a:pt x="54229" y="173990"/>
                    <a:pt x="54229" y="289687"/>
                  </a:cubicBezTo>
                  <a:close/>
                </a:path>
              </a:pathLst>
            </a:custGeom>
            <a:solidFill>
              <a:srgbClr val="FF0000"/>
            </a:solidFill>
          </p:spPr>
          <p:txBody>
            <a:bodyPr/>
            <a:lstStyle/>
            <a:p>
              <a:endParaRPr lang="en-US"/>
            </a:p>
          </p:txBody>
        </p:sp>
      </p:grpSp>
      <p:grpSp>
        <p:nvGrpSpPr>
          <p:cNvPr id="12" name="Group 12"/>
          <p:cNvGrpSpPr/>
          <p:nvPr/>
        </p:nvGrpSpPr>
        <p:grpSpPr>
          <a:xfrm>
            <a:off x="4501804" y="4828286"/>
            <a:ext cx="1873597" cy="434594"/>
            <a:chOff x="0" y="0"/>
            <a:chExt cx="2498129" cy="579459"/>
          </a:xfrm>
        </p:grpSpPr>
        <p:sp>
          <p:nvSpPr>
            <p:cNvPr id="13" name="Freeform 13"/>
            <p:cNvSpPr/>
            <p:nvPr/>
          </p:nvSpPr>
          <p:spPr>
            <a:xfrm>
              <a:off x="0" y="0"/>
              <a:ext cx="2498090" cy="579501"/>
            </a:xfrm>
            <a:custGeom>
              <a:avLst/>
              <a:gdLst/>
              <a:ahLst/>
              <a:cxnLst/>
              <a:rect l="l" t="t" r="r" b="b"/>
              <a:pathLst>
                <a:path w="2498090" h="579501">
                  <a:moveTo>
                    <a:pt x="0" y="289687"/>
                  </a:moveTo>
                  <a:lnTo>
                    <a:pt x="27051" y="289687"/>
                  </a:lnTo>
                  <a:lnTo>
                    <a:pt x="0" y="289687"/>
                  </a:lnTo>
                  <a:cubicBezTo>
                    <a:pt x="0" y="110109"/>
                    <a:pt x="595122" y="0"/>
                    <a:pt x="1249045" y="0"/>
                  </a:cubicBezTo>
                  <a:cubicBezTo>
                    <a:pt x="1902968" y="0"/>
                    <a:pt x="2498090" y="110109"/>
                    <a:pt x="2498090" y="289687"/>
                  </a:cubicBezTo>
                  <a:lnTo>
                    <a:pt x="2471039" y="289687"/>
                  </a:lnTo>
                  <a:lnTo>
                    <a:pt x="2498090" y="289687"/>
                  </a:lnTo>
                  <a:cubicBezTo>
                    <a:pt x="2498090" y="469265"/>
                    <a:pt x="1902968" y="579374"/>
                    <a:pt x="1249045" y="579374"/>
                  </a:cubicBezTo>
                  <a:lnTo>
                    <a:pt x="1249045" y="552323"/>
                  </a:lnTo>
                  <a:lnTo>
                    <a:pt x="1249045" y="579374"/>
                  </a:lnTo>
                  <a:cubicBezTo>
                    <a:pt x="595122" y="579501"/>
                    <a:pt x="0" y="469265"/>
                    <a:pt x="0" y="289687"/>
                  </a:cubicBezTo>
                  <a:lnTo>
                    <a:pt x="27051" y="289687"/>
                  </a:lnTo>
                  <a:lnTo>
                    <a:pt x="54229" y="289687"/>
                  </a:lnTo>
                  <a:lnTo>
                    <a:pt x="27051" y="289687"/>
                  </a:lnTo>
                  <a:lnTo>
                    <a:pt x="0" y="289687"/>
                  </a:lnTo>
                  <a:moveTo>
                    <a:pt x="54229" y="289687"/>
                  </a:moveTo>
                  <a:cubicBezTo>
                    <a:pt x="54229" y="304673"/>
                    <a:pt x="42037" y="316738"/>
                    <a:pt x="27178" y="316738"/>
                  </a:cubicBezTo>
                  <a:cubicBezTo>
                    <a:pt x="12319" y="316738"/>
                    <a:pt x="0" y="304673"/>
                    <a:pt x="0" y="289687"/>
                  </a:cubicBezTo>
                  <a:cubicBezTo>
                    <a:pt x="0" y="274701"/>
                    <a:pt x="12192" y="262636"/>
                    <a:pt x="27051" y="262636"/>
                  </a:cubicBezTo>
                  <a:cubicBezTo>
                    <a:pt x="41910" y="262636"/>
                    <a:pt x="54102" y="274828"/>
                    <a:pt x="54102" y="289687"/>
                  </a:cubicBezTo>
                  <a:cubicBezTo>
                    <a:pt x="54102" y="400177"/>
                    <a:pt x="553212" y="525272"/>
                    <a:pt x="1248918" y="525272"/>
                  </a:cubicBezTo>
                  <a:cubicBezTo>
                    <a:pt x="1944624" y="525272"/>
                    <a:pt x="2443734" y="400304"/>
                    <a:pt x="2443734" y="289687"/>
                  </a:cubicBezTo>
                  <a:cubicBezTo>
                    <a:pt x="2443734" y="179070"/>
                    <a:pt x="1944878" y="54229"/>
                    <a:pt x="1249045" y="54229"/>
                  </a:cubicBezTo>
                  <a:lnTo>
                    <a:pt x="1249045" y="27051"/>
                  </a:lnTo>
                  <a:lnTo>
                    <a:pt x="1249045" y="54229"/>
                  </a:lnTo>
                  <a:cubicBezTo>
                    <a:pt x="553212" y="54229"/>
                    <a:pt x="54229" y="179197"/>
                    <a:pt x="54229" y="289814"/>
                  </a:cubicBezTo>
                  <a:close/>
                </a:path>
              </a:pathLst>
            </a:custGeom>
            <a:solidFill>
              <a:srgbClr val="FF0000"/>
            </a:solidFill>
          </p:spPr>
          <p:txBody>
            <a:bodyPr/>
            <a:lstStyle/>
            <a:p>
              <a:endParaRPr lang="en-US"/>
            </a:p>
          </p:txBody>
        </p:sp>
      </p:grpSp>
      <p:sp>
        <p:nvSpPr>
          <p:cNvPr id="14" name="Freeform 14"/>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7"/>
            <a:stretch>
              <a:fillRect t="-272" b="-272"/>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11.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2282063" y="5781322"/>
            <a:ext cx="5189473" cy="952554"/>
          </a:xfrm>
          <a:prstGeom prst="rect">
            <a:avLst/>
          </a:prstGeom>
        </p:spPr>
        <p:txBody>
          <a:bodyPr lIns="0" tIns="0" rIns="0" bIns="0" rtlCol="0" anchor="t">
            <a:spAutoFit/>
          </a:bodyPr>
          <a:lstStyle/>
          <a:p>
            <a:pPr algn="ctr">
              <a:lnSpc>
                <a:spcPts val="3583"/>
              </a:lnSpc>
            </a:pPr>
            <a:r>
              <a:rPr lang="en-US" sz="2986" b="1" spc="27">
                <a:solidFill>
                  <a:srgbClr val="002060"/>
                </a:solidFill>
                <a:latin typeface="Calibri"/>
                <a:ea typeface="Calibri"/>
                <a:cs typeface="Calibri"/>
                <a:sym typeface="Calibri"/>
              </a:rPr>
              <a:t>Step 3 – Click on green ‘Apply or Renew’ button. </a:t>
            </a:r>
          </a:p>
        </p:txBody>
      </p:sp>
      <p:sp>
        <p:nvSpPr>
          <p:cNvPr id="4" name="Freeform 4"/>
          <p:cNvSpPr/>
          <p:nvPr/>
        </p:nvSpPr>
        <p:spPr>
          <a:xfrm>
            <a:off x="2281489" y="1118208"/>
            <a:ext cx="5281487" cy="4674544"/>
          </a:xfrm>
          <a:custGeom>
            <a:avLst/>
            <a:gdLst/>
            <a:ahLst/>
            <a:cxnLst/>
            <a:rect l="l" t="t" r="r" b="b"/>
            <a:pathLst>
              <a:path w="5281487" h="4674544">
                <a:moveTo>
                  <a:pt x="0" y="0"/>
                </a:moveTo>
                <a:lnTo>
                  <a:pt x="5281487" y="0"/>
                </a:lnTo>
                <a:lnTo>
                  <a:pt x="5281487" y="4674544"/>
                </a:lnTo>
                <a:lnTo>
                  <a:pt x="0" y="4674544"/>
                </a:lnTo>
                <a:lnTo>
                  <a:pt x="0" y="0"/>
                </a:lnTo>
                <a:close/>
              </a:path>
            </a:pathLst>
          </a:custGeom>
          <a:blipFill>
            <a:blip r:embed="rId4"/>
            <a:stretch>
              <a:fillRect l="-48170" t="-20594" r="-51144" b="-6077"/>
            </a:stretch>
          </a:blipFill>
        </p:spPr>
        <p:txBody>
          <a:bodyPr/>
          <a:lstStyle/>
          <a:p>
            <a:endParaRPr lang="en-US"/>
          </a:p>
        </p:txBody>
      </p:sp>
      <p:grpSp>
        <p:nvGrpSpPr>
          <p:cNvPr id="5" name="Group 5"/>
          <p:cNvGrpSpPr/>
          <p:nvPr/>
        </p:nvGrpSpPr>
        <p:grpSpPr>
          <a:xfrm>
            <a:off x="6109619" y="1583216"/>
            <a:ext cx="1473677" cy="422491"/>
            <a:chOff x="0" y="0"/>
            <a:chExt cx="1964902" cy="563321"/>
          </a:xfrm>
        </p:grpSpPr>
        <p:sp>
          <p:nvSpPr>
            <p:cNvPr id="6" name="Freeform 6"/>
            <p:cNvSpPr/>
            <p:nvPr/>
          </p:nvSpPr>
          <p:spPr>
            <a:xfrm>
              <a:off x="0" y="0"/>
              <a:ext cx="1964944" cy="563372"/>
            </a:xfrm>
            <a:custGeom>
              <a:avLst/>
              <a:gdLst/>
              <a:ahLst/>
              <a:cxnLst/>
              <a:rect l="l" t="t" r="r" b="b"/>
              <a:pathLst>
                <a:path w="1964944" h="563372">
                  <a:moveTo>
                    <a:pt x="0" y="281686"/>
                  </a:moveTo>
                  <a:lnTo>
                    <a:pt x="27051" y="281686"/>
                  </a:lnTo>
                  <a:lnTo>
                    <a:pt x="0" y="281686"/>
                  </a:lnTo>
                  <a:cubicBezTo>
                    <a:pt x="0" y="107315"/>
                    <a:pt x="472313" y="0"/>
                    <a:pt x="982472" y="0"/>
                  </a:cubicBezTo>
                  <a:lnTo>
                    <a:pt x="982472" y="27051"/>
                  </a:lnTo>
                  <a:lnTo>
                    <a:pt x="982472" y="0"/>
                  </a:lnTo>
                  <a:cubicBezTo>
                    <a:pt x="1492631" y="0"/>
                    <a:pt x="1964944" y="107315"/>
                    <a:pt x="1964944" y="281686"/>
                  </a:cubicBezTo>
                  <a:cubicBezTo>
                    <a:pt x="1964944" y="456057"/>
                    <a:pt x="1492504" y="563372"/>
                    <a:pt x="982472" y="563372"/>
                  </a:cubicBezTo>
                  <a:lnTo>
                    <a:pt x="982472" y="536194"/>
                  </a:lnTo>
                  <a:lnTo>
                    <a:pt x="982472" y="563245"/>
                  </a:lnTo>
                  <a:cubicBezTo>
                    <a:pt x="472313" y="563372"/>
                    <a:pt x="0" y="455930"/>
                    <a:pt x="0" y="281686"/>
                  </a:cubicBezTo>
                  <a:lnTo>
                    <a:pt x="27051" y="281686"/>
                  </a:lnTo>
                  <a:lnTo>
                    <a:pt x="54229" y="281686"/>
                  </a:lnTo>
                  <a:lnTo>
                    <a:pt x="27051" y="281686"/>
                  </a:lnTo>
                  <a:lnTo>
                    <a:pt x="0" y="281686"/>
                  </a:lnTo>
                  <a:moveTo>
                    <a:pt x="54229" y="281686"/>
                  </a:moveTo>
                  <a:cubicBezTo>
                    <a:pt x="54229" y="296672"/>
                    <a:pt x="42037" y="308737"/>
                    <a:pt x="27178" y="308737"/>
                  </a:cubicBezTo>
                  <a:cubicBezTo>
                    <a:pt x="12319" y="308737"/>
                    <a:pt x="0" y="296672"/>
                    <a:pt x="0" y="281686"/>
                  </a:cubicBezTo>
                  <a:cubicBezTo>
                    <a:pt x="0" y="266700"/>
                    <a:pt x="12192" y="254635"/>
                    <a:pt x="27051" y="254635"/>
                  </a:cubicBezTo>
                  <a:cubicBezTo>
                    <a:pt x="41910" y="254635"/>
                    <a:pt x="54102" y="266827"/>
                    <a:pt x="54102" y="281686"/>
                  </a:cubicBezTo>
                  <a:cubicBezTo>
                    <a:pt x="54102" y="388620"/>
                    <a:pt x="437261" y="509143"/>
                    <a:pt x="982345" y="509143"/>
                  </a:cubicBezTo>
                  <a:cubicBezTo>
                    <a:pt x="1527429" y="509143"/>
                    <a:pt x="1910588" y="388620"/>
                    <a:pt x="1910588" y="281686"/>
                  </a:cubicBezTo>
                  <a:lnTo>
                    <a:pt x="1937639" y="281686"/>
                  </a:lnTo>
                  <a:lnTo>
                    <a:pt x="1910588" y="281686"/>
                  </a:lnTo>
                  <a:cubicBezTo>
                    <a:pt x="1910588" y="174752"/>
                    <a:pt x="1527429" y="54229"/>
                    <a:pt x="982345" y="54229"/>
                  </a:cubicBezTo>
                  <a:lnTo>
                    <a:pt x="982345" y="27051"/>
                  </a:lnTo>
                  <a:lnTo>
                    <a:pt x="982345" y="54229"/>
                  </a:lnTo>
                  <a:cubicBezTo>
                    <a:pt x="437134" y="54229"/>
                    <a:pt x="54102" y="174752"/>
                    <a:pt x="54102" y="281686"/>
                  </a:cubicBezTo>
                  <a:close/>
                </a:path>
              </a:pathLst>
            </a:custGeom>
            <a:solidFill>
              <a:srgbClr val="FF0000"/>
            </a:solidFill>
          </p:spPr>
          <p:txBody>
            <a:bodyPr/>
            <a:lstStyle/>
            <a:p>
              <a:endParaRPr lang="en-US"/>
            </a:p>
          </p:txBody>
        </p:sp>
      </p:grpSp>
      <p:sp>
        <p:nvSpPr>
          <p:cNvPr id="7" name="TextBox 7"/>
          <p:cNvSpPr txBox="1"/>
          <p:nvPr/>
        </p:nvSpPr>
        <p:spPr>
          <a:xfrm>
            <a:off x="579120" y="358712"/>
            <a:ext cx="8595360" cy="633507"/>
          </a:xfrm>
          <a:prstGeom prst="rect">
            <a:avLst/>
          </a:prstGeom>
        </p:spPr>
        <p:txBody>
          <a:bodyPr lIns="0" tIns="0" rIns="0" bIns="0" rtlCol="0" anchor="t">
            <a:spAutoFit/>
          </a:bodyPr>
          <a:lstStyle/>
          <a:p>
            <a:pPr algn="ctr">
              <a:lnSpc>
                <a:spcPts val="5068"/>
              </a:lnSpc>
            </a:pPr>
            <a:r>
              <a:rPr lang="en-US" sz="4223" b="1" spc="39" dirty="0">
                <a:solidFill>
                  <a:srgbClr val="000000"/>
                </a:solidFill>
                <a:latin typeface="Calibri"/>
                <a:ea typeface="Calibri"/>
                <a:cs typeface="Calibri"/>
                <a:sym typeface="Calibri"/>
              </a:rPr>
              <a:t>Cat Friendly Practice® Renewal Steps</a:t>
            </a:r>
          </a:p>
        </p:txBody>
      </p:sp>
      <p:sp>
        <p:nvSpPr>
          <p:cNvPr id="8" name="Freeform 8"/>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5"/>
            <a:stretch>
              <a:fillRect t="-272" b="-272"/>
            </a:stretch>
          </a:blipFill>
        </p:spPr>
        <p:txBody>
          <a:bodyPr/>
          <a:lstStyle/>
          <a:p>
            <a:endParaRPr lang="en-US"/>
          </a:p>
        </p:txBody>
      </p:sp>
      <p:sp>
        <p:nvSpPr>
          <p:cNvPr id="9" name="TextBox 9"/>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a:solidFill>
                  <a:srgbClr val="FFFFFF"/>
                </a:solidFill>
                <a:latin typeface="Calibri"/>
                <a:ea typeface="Calibri"/>
                <a:cs typeface="Calibri"/>
                <a:sym typeface="Calibri"/>
              </a:rPr>
              <a:t>www.catvets.com/cfp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10.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a:p>
        </p:txBody>
      </p:sp>
      <p:sp>
        <p:nvSpPr>
          <p:cNvPr id="3" name="Freeform 3" descr="5.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4"/>
            <a:stretch>
              <a:fillRect/>
            </a:stretch>
          </a:blipFill>
        </p:spPr>
        <p:txBody>
          <a:bodyPr/>
          <a:lstStyle/>
          <a:p>
            <a:endParaRPr lang="en-US"/>
          </a:p>
        </p:txBody>
      </p:sp>
      <p:sp>
        <p:nvSpPr>
          <p:cNvPr id="4" name="Freeform 4" descr="14.png"/>
          <p:cNvSpPr/>
          <p:nvPr/>
        </p:nvSpPr>
        <p:spPr>
          <a:xfrm>
            <a:off x="-16106" y="16701"/>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a:solidFill>
                  <a:srgbClr val="FFFFFF"/>
                </a:solidFill>
                <a:latin typeface="Calibri"/>
                <a:ea typeface="Calibri"/>
                <a:cs typeface="Calibri"/>
                <a:sym typeface="Calibri"/>
              </a:rPr>
              <a:t>www.catvets.com/cfp</a:t>
            </a:r>
          </a:p>
        </p:txBody>
      </p:sp>
      <p:sp>
        <p:nvSpPr>
          <p:cNvPr id="6" name="TextBox 6"/>
          <p:cNvSpPr txBox="1"/>
          <p:nvPr/>
        </p:nvSpPr>
        <p:spPr>
          <a:xfrm>
            <a:off x="334807" y="462002"/>
            <a:ext cx="9148406" cy="742923"/>
          </a:xfrm>
          <a:prstGeom prst="rect">
            <a:avLst/>
          </a:prstGeom>
        </p:spPr>
        <p:txBody>
          <a:bodyPr lIns="0" tIns="0" rIns="0" bIns="0" rtlCol="0" anchor="t">
            <a:spAutoFit/>
          </a:bodyPr>
          <a:lstStyle/>
          <a:p>
            <a:pPr algn="ctr">
              <a:lnSpc>
                <a:spcPts val="5120"/>
              </a:lnSpc>
            </a:pPr>
            <a:r>
              <a:rPr lang="en-US" sz="4266" b="1" spc="39" dirty="0">
                <a:solidFill>
                  <a:srgbClr val="000000"/>
                </a:solidFill>
                <a:latin typeface="Calibri"/>
                <a:ea typeface="Calibri"/>
                <a:cs typeface="Calibri"/>
                <a:sym typeface="Calibri"/>
              </a:rPr>
              <a:t>Cat Friendly Practice® Renewal Steps</a:t>
            </a:r>
          </a:p>
        </p:txBody>
      </p:sp>
      <p:sp>
        <p:nvSpPr>
          <p:cNvPr id="7" name="TextBox 7"/>
          <p:cNvSpPr txBox="1"/>
          <p:nvPr/>
        </p:nvSpPr>
        <p:spPr>
          <a:xfrm>
            <a:off x="1131824" y="5288451"/>
            <a:ext cx="7489952" cy="952351"/>
          </a:xfrm>
          <a:prstGeom prst="rect">
            <a:avLst/>
          </a:prstGeom>
        </p:spPr>
        <p:txBody>
          <a:bodyPr lIns="0" tIns="0" rIns="0" bIns="0" rtlCol="0" anchor="t">
            <a:spAutoFit/>
          </a:bodyPr>
          <a:lstStyle/>
          <a:p>
            <a:pPr algn="ctr">
              <a:lnSpc>
                <a:spcPts val="3583"/>
              </a:lnSpc>
            </a:pPr>
            <a:r>
              <a:rPr lang="en-US" sz="2986" b="1" spc="27">
                <a:solidFill>
                  <a:srgbClr val="002060"/>
                </a:solidFill>
                <a:latin typeface="Calibri"/>
                <a:ea typeface="Calibri"/>
                <a:cs typeface="Calibri"/>
                <a:sym typeface="Calibri"/>
              </a:rPr>
              <a:t>Step 4 – Select the level to renew Cat Friendly Practice®. </a:t>
            </a:r>
          </a:p>
        </p:txBody>
      </p:sp>
      <p:sp>
        <p:nvSpPr>
          <p:cNvPr id="8" name="Freeform 8"/>
          <p:cNvSpPr/>
          <p:nvPr/>
        </p:nvSpPr>
        <p:spPr>
          <a:xfrm>
            <a:off x="211157" y="1278141"/>
            <a:ext cx="9299074" cy="3814987"/>
          </a:xfrm>
          <a:custGeom>
            <a:avLst/>
            <a:gdLst/>
            <a:ahLst/>
            <a:cxnLst/>
            <a:rect l="l" t="t" r="r" b="b"/>
            <a:pathLst>
              <a:path w="9299074" h="3814987">
                <a:moveTo>
                  <a:pt x="0" y="0"/>
                </a:moveTo>
                <a:lnTo>
                  <a:pt x="9299074" y="0"/>
                </a:lnTo>
                <a:lnTo>
                  <a:pt x="9299074" y="3814986"/>
                </a:lnTo>
                <a:lnTo>
                  <a:pt x="0" y="3814986"/>
                </a:lnTo>
                <a:lnTo>
                  <a:pt x="0" y="0"/>
                </a:lnTo>
                <a:close/>
              </a:path>
            </a:pathLst>
          </a:custGeom>
          <a:blipFill>
            <a:blip r:embed="rId6"/>
            <a:stretch>
              <a:fillRect l="-1049" t="-24445" r="-24959" b="-48325"/>
            </a:stretch>
          </a:blipFill>
        </p:spPr>
        <p:txBody>
          <a:bodyPr/>
          <a:lstStyle/>
          <a:p>
            <a:endParaRPr lang="en-US"/>
          </a:p>
        </p:txBody>
      </p:sp>
      <p:sp>
        <p:nvSpPr>
          <p:cNvPr id="9" name="Freeform 9"/>
          <p:cNvSpPr/>
          <p:nvPr/>
        </p:nvSpPr>
        <p:spPr>
          <a:xfrm>
            <a:off x="8061435" y="2034610"/>
            <a:ext cx="1254032" cy="175190"/>
          </a:xfrm>
          <a:custGeom>
            <a:avLst/>
            <a:gdLst/>
            <a:ahLst/>
            <a:cxnLst/>
            <a:rect l="l" t="t" r="r" b="b"/>
            <a:pathLst>
              <a:path w="1254032" h="175190">
                <a:moveTo>
                  <a:pt x="0" y="0"/>
                </a:moveTo>
                <a:lnTo>
                  <a:pt x="1254032" y="0"/>
                </a:lnTo>
                <a:lnTo>
                  <a:pt x="1254032" y="175190"/>
                </a:lnTo>
                <a:lnTo>
                  <a:pt x="0" y="1751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9"/>
            <a:stretch>
              <a:fillRect t="-272" b="-272"/>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11.png"/>
          <p:cNvSpPr/>
          <p:nvPr/>
        </p:nvSpPr>
        <p:spPr>
          <a:xfrm>
            <a:off x="-13547"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855472" y="5288451"/>
            <a:ext cx="8042656" cy="1399952"/>
          </a:xfrm>
          <a:prstGeom prst="rect">
            <a:avLst/>
          </a:prstGeom>
        </p:spPr>
        <p:txBody>
          <a:bodyPr lIns="0" tIns="0" rIns="0" bIns="0" rtlCol="0" anchor="t">
            <a:spAutoFit/>
          </a:bodyPr>
          <a:lstStyle/>
          <a:p>
            <a:pPr algn="ctr">
              <a:lnSpc>
                <a:spcPts val="3590"/>
              </a:lnSpc>
            </a:pPr>
            <a:r>
              <a:rPr lang="en-US" sz="2992" b="1" spc="27">
                <a:solidFill>
                  <a:srgbClr val="002060"/>
                </a:solidFill>
                <a:latin typeface="Calibri"/>
                <a:ea typeface="Calibri"/>
                <a:cs typeface="Calibri"/>
                <a:sym typeface="Calibri"/>
              </a:rPr>
              <a:t>Step 5 – Click on the ‘Submit Application/Renewal’ button.</a:t>
            </a:r>
          </a:p>
          <a:p>
            <a:pPr algn="ctr">
              <a:lnSpc>
                <a:spcPts val="3590"/>
              </a:lnSpc>
            </a:pPr>
            <a:endParaRPr lang="en-US" sz="2992" b="1" spc="27">
              <a:solidFill>
                <a:srgbClr val="002060"/>
              </a:solidFill>
              <a:latin typeface="Calibri"/>
              <a:ea typeface="Calibri"/>
              <a:cs typeface="Calibri"/>
              <a:sym typeface="Calibri"/>
            </a:endParaRPr>
          </a:p>
        </p:txBody>
      </p:sp>
      <p:sp>
        <p:nvSpPr>
          <p:cNvPr id="4" name="TextBox 4"/>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a:solidFill>
                  <a:srgbClr val="FFFFFF"/>
                </a:solidFill>
                <a:latin typeface="Calibri"/>
                <a:ea typeface="Calibri"/>
                <a:cs typeface="Calibri"/>
                <a:sym typeface="Calibri"/>
              </a:rPr>
              <a:t>www.catvets.com/cfp</a:t>
            </a:r>
          </a:p>
        </p:txBody>
      </p:sp>
      <p:sp>
        <p:nvSpPr>
          <p:cNvPr id="5" name="Freeform 5"/>
          <p:cNvSpPr/>
          <p:nvPr/>
        </p:nvSpPr>
        <p:spPr>
          <a:xfrm>
            <a:off x="440486" y="1191170"/>
            <a:ext cx="8872626" cy="4089577"/>
          </a:xfrm>
          <a:custGeom>
            <a:avLst/>
            <a:gdLst/>
            <a:ahLst/>
            <a:cxnLst/>
            <a:rect l="l" t="t" r="r" b="b"/>
            <a:pathLst>
              <a:path w="8872626" h="4089577">
                <a:moveTo>
                  <a:pt x="0" y="0"/>
                </a:moveTo>
                <a:lnTo>
                  <a:pt x="8872627" y="0"/>
                </a:lnTo>
                <a:lnTo>
                  <a:pt x="8872627" y="4089577"/>
                </a:lnTo>
                <a:lnTo>
                  <a:pt x="0" y="4089577"/>
                </a:lnTo>
                <a:lnTo>
                  <a:pt x="0" y="0"/>
                </a:lnTo>
                <a:close/>
              </a:path>
            </a:pathLst>
          </a:custGeom>
          <a:blipFill>
            <a:blip r:embed="rId4"/>
            <a:stretch>
              <a:fillRect l="-3785" t="-20852" r="-15737" b="-25011"/>
            </a:stretch>
          </a:blipFill>
        </p:spPr>
        <p:txBody>
          <a:bodyPr/>
          <a:lstStyle/>
          <a:p>
            <a:endParaRPr lang="en-US"/>
          </a:p>
        </p:txBody>
      </p:sp>
      <p:grpSp>
        <p:nvGrpSpPr>
          <p:cNvPr id="6" name="Group 6"/>
          <p:cNvGrpSpPr/>
          <p:nvPr/>
        </p:nvGrpSpPr>
        <p:grpSpPr>
          <a:xfrm>
            <a:off x="7044071" y="2765906"/>
            <a:ext cx="1551815" cy="490372"/>
            <a:chOff x="0" y="0"/>
            <a:chExt cx="2069087" cy="653830"/>
          </a:xfrm>
        </p:grpSpPr>
        <p:sp>
          <p:nvSpPr>
            <p:cNvPr id="7" name="Freeform 7"/>
            <p:cNvSpPr/>
            <p:nvPr/>
          </p:nvSpPr>
          <p:spPr>
            <a:xfrm>
              <a:off x="0" y="0"/>
              <a:ext cx="2069084" cy="653796"/>
            </a:xfrm>
            <a:custGeom>
              <a:avLst/>
              <a:gdLst/>
              <a:ahLst/>
              <a:cxnLst/>
              <a:rect l="l" t="t" r="r" b="b"/>
              <a:pathLst>
                <a:path w="2069084" h="653796">
                  <a:moveTo>
                    <a:pt x="0" y="326898"/>
                  </a:moveTo>
                  <a:lnTo>
                    <a:pt x="27051" y="326898"/>
                  </a:lnTo>
                  <a:lnTo>
                    <a:pt x="0" y="326898"/>
                  </a:lnTo>
                  <a:cubicBezTo>
                    <a:pt x="0" y="128143"/>
                    <a:pt x="493649" y="0"/>
                    <a:pt x="1034542" y="0"/>
                  </a:cubicBezTo>
                  <a:lnTo>
                    <a:pt x="1034542" y="27051"/>
                  </a:lnTo>
                  <a:lnTo>
                    <a:pt x="1034542" y="0"/>
                  </a:lnTo>
                  <a:cubicBezTo>
                    <a:pt x="1575435" y="0"/>
                    <a:pt x="2069084" y="128143"/>
                    <a:pt x="2069084" y="326898"/>
                  </a:cubicBezTo>
                  <a:lnTo>
                    <a:pt x="2042033" y="326898"/>
                  </a:lnTo>
                  <a:lnTo>
                    <a:pt x="2069084" y="326898"/>
                  </a:lnTo>
                  <a:cubicBezTo>
                    <a:pt x="2069084" y="525653"/>
                    <a:pt x="1575435" y="653796"/>
                    <a:pt x="1034542" y="653796"/>
                  </a:cubicBezTo>
                  <a:lnTo>
                    <a:pt x="1034542" y="626745"/>
                  </a:lnTo>
                  <a:lnTo>
                    <a:pt x="1034542" y="653796"/>
                  </a:lnTo>
                  <a:cubicBezTo>
                    <a:pt x="493649" y="653796"/>
                    <a:pt x="0" y="525653"/>
                    <a:pt x="0" y="326898"/>
                  </a:cubicBezTo>
                  <a:lnTo>
                    <a:pt x="27051" y="326898"/>
                  </a:lnTo>
                  <a:lnTo>
                    <a:pt x="54229" y="326898"/>
                  </a:lnTo>
                  <a:lnTo>
                    <a:pt x="27051" y="326898"/>
                  </a:lnTo>
                  <a:lnTo>
                    <a:pt x="0" y="326898"/>
                  </a:lnTo>
                  <a:moveTo>
                    <a:pt x="54229" y="326898"/>
                  </a:moveTo>
                  <a:cubicBezTo>
                    <a:pt x="54229" y="341884"/>
                    <a:pt x="42037" y="353949"/>
                    <a:pt x="27178" y="353949"/>
                  </a:cubicBezTo>
                  <a:cubicBezTo>
                    <a:pt x="12319" y="353949"/>
                    <a:pt x="0" y="341884"/>
                    <a:pt x="0" y="326898"/>
                  </a:cubicBezTo>
                  <a:cubicBezTo>
                    <a:pt x="0" y="311912"/>
                    <a:pt x="12192" y="299847"/>
                    <a:pt x="27051" y="299847"/>
                  </a:cubicBezTo>
                  <a:cubicBezTo>
                    <a:pt x="41910" y="299847"/>
                    <a:pt x="54102" y="312039"/>
                    <a:pt x="54102" y="326898"/>
                  </a:cubicBezTo>
                  <a:cubicBezTo>
                    <a:pt x="54102" y="459359"/>
                    <a:pt x="462534" y="599567"/>
                    <a:pt x="1034415" y="599567"/>
                  </a:cubicBezTo>
                  <a:cubicBezTo>
                    <a:pt x="1606296" y="599567"/>
                    <a:pt x="2014728" y="459359"/>
                    <a:pt x="2014728" y="326898"/>
                  </a:cubicBezTo>
                  <a:cubicBezTo>
                    <a:pt x="2014728" y="194437"/>
                    <a:pt x="1606423" y="54229"/>
                    <a:pt x="1034542" y="54229"/>
                  </a:cubicBezTo>
                  <a:lnTo>
                    <a:pt x="1034542" y="27051"/>
                  </a:lnTo>
                  <a:lnTo>
                    <a:pt x="1034542" y="54229"/>
                  </a:lnTo>
                  <a:cubicBezTo>
                    <a:pt x="462661" y="54229"/>
                    <a:pt x="54229" y="194437"/>
                    <a:pt x="54229" y="326898"/>
                  </a:cubicBezTo>
                  <a:close/>
                </a:path>
              </a:pathLst>
            </a:custGeom>
            <a:solidFill>
              <a:srgbClr val="FF0000"/>
            </a:solidFill>
          </p:spPr>
          <p:txBody>
            <a:bodyPr/>
            <a:lstStyle/>
            <a:p>
              <a:endParaRPr lang="en-US"/>
            </a:p>
          </p:txBody>
        </p:sp>
      </p:grpSp>
      <p:sp>
        <p:nvSpPr>
          <p:cNvPr id="8" name="Freeform 8"/>
          <p:cNvSpPr/>
          <p:nvPr/>
        </p:nvSpPr>
        <p:spPr>
          <a:xfrm>
            <a:off x="7383510" y="1831794"/>
            <a:ext cx="1254032" cy="175190"/>
          </a:xfrm>
          <a:custGeom>
            <a:avLst/>
            <a:gdLst/>
            <a:ahLst/>
            <a:cxnLst/>
            <a:rect l="l" t="t" r="r" b="b"/>
            <a:pathLst>
              <a:path w="1254032" h="175190">
                <a:moveTo>
                  <a:pt x="0" y="0"/>
                </a:moveTo>
                <a:lnTo>
                  <a:pt x="1254032" y="0"/>
                </a:lnTo>
                <a:lnTo>
                  <a:pt x="1254032" y="175190"/>
                </a:lnTo>
                <a:lnTo>
                  <a:pt x="0" y="1751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579120" y="358712"/>
            <a:ext cx="8595360" cy="633507"/>
          </a:xfrm>
          <a:prstGeom prst="rect">
            <a:avLst/>
          </a:prstGeom>
        </p:spPr>
        <p:txBody>
          <a:bodyPr lIns="0" tIns="0" rIns="0" bIns="0" rtlCol="0" anchor="t">
            <a:spAutoFit/>
          </a:bodyPr>
          <a:lstStyle/>
          <a:p>
            <a:pPr algn="ctr">
              <a:lnSpc>
                <a:spcPts val="5068"/>
              </a:lnSpc>
            </a:pPr>
            <a:r>
              <a:rPr lang="en-US" sz="4223" b="1" spc="39" dirty="0">
                <a:solidFill>
                  <a:srgbClr val="000000"/>
                </a:solidFill>
                <a:latin typeface="Calibri"/>
                <a:ea typeface="Calibri"/>
                <a:cs typeface="Calibri"/>
                <a:sym typeface="Calibri"/>
              </a:rPr>
              <a:t>Cat Friendly Practice® Renewal Steps</a:t>
            </a:r>
          </a:p>
        </p:txBody>
      </p:sp>
      <p:sp>
        <p:nvSpPr>
          <p:cNvPr id="10" name="Freeform 10"/>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7"/>
            <a:stretch>
              <a:fillRect t="-272" b="-272"/>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11.png"/>
          <p:cNvSpPr/>
          <p:nvPr/>
        </p:nvSpPr>
        <p:spPr>
          <a:xfrm>
            <a:off x="-13547" y="-13831"/>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a:solidFill>
                  <a:srgbClr val="FFFFFF"/>
                </a:solidFill>
                <a:latin typeface="Calibri"/>
                <a:ea typeface="Calibri"/>
                <a:cs typeface="Calibri"/>
                <a:sym typeface="Calibri"/>
              </a:rPr>
              <a:t>www.catvets.com/cfp</a:t>
            </a:r>
          </a:p>
        </p:txBody>
      </p:sp>
      <p:sp>
        <p:nvSpPr>
          <p:cNvPr id="4" name="TextBox 4"/>
          <p:cNvSpPr txBox="1"/>
          <p:nvPr/>
        </p:nvSpPr>
        <p:spPr>
          <a:xfrm>
            <a:off x="973091" y="5732216"/>
            <a:ext cx="7871838" cy="1847552"/>
          </a:xfrm>
          <a:prstGeom prst="rect">
            <a:avLst/>
          </a:prstGeom>
        </p:spPr>
        <p:txBody>
          <a:bodyPr lIns="0" tIns="0" rIns="0" bIns="0" rtlCol="0" anchor="t">
            <a:spAutoFit/>
          </a:bodyPr>
          <a:lstStyle/>
          <a:p>
            <a:pPr algn="ctr">
              <a:lnSpc>
                <a:spcPts val="3551"/>
              </a:lnSpc>
            </a:pPr>
            <a:r>
              <a:rPr lang="en-US" sz="2959" b="1" spc="27" dirty="0">
                <a:solidFill>
                  <a:srgbClr val="002060"/>
                </a:solidFill>
                <a:latin typeface="Calibri"/>
                <a:ea typeface="Calibri"/>
                <a:cs typeface="Calibri"/>
                <a:sym typeface="Calibri"/>
              </a:rPr>
              <a:t>Step 6 – Read the top box, mark as appropriate, and add in your Cat Advocates.</a:t>
            </a:r>
          </a:p>
          <a:p>
            <a:pPr algn="l">
              <a:lnSpc>
                <a:spcPts val="3551"/>
              </a:lnSpc>
            </a:pPr>
            <a:endParaRPr lang="en-US" sz="2959" b="1" spc="27" dirty="0">
              <a:solidFill>
                <a:srgbClr val="002060"/>
              </a:solidFill>
              <a:latin typeface="Calibri"/>
              <a:ea typeface="Calibri"/>
              <a:cs typeface="Calibri"/>
              <a:sym typeface="Calibri"/>
            </a:endParaRPr>
          </a:p>
          <a:p>
            <a:pPr algn="l">
              <a:lnSpc>
                <a:spcPts val="3551"/>
              </a:lnSpc>
            </a:pPr>
            <a:endParaRPr lang="en-US" sz="2959" b="1" spc="27" dirty="0">
              <a:solidFill>
                <a:srgbClr val="002060"/>
              </a:solidFill>
              <a:latin typeface="Calibri"/>
              <a:ea typeface="Calibri"/>
              <a:cs typeface="Calibri"/>
              <a:sym typeface="Calibri"/>
            </a:endParaRPr>
          </a:p>
        </p:txBody>
      </p:sp>
      <p:sp>
        <p:nvSpPr>
          <p:cNvPr id="5" name="Freeform 5"/>
          <p:cNvSpPr/>
          <p:nvPr/>
        </p:nvSpPr>
        <p:spPr>
          <a:xfrm>
            <a:off x="614038" y="1067191"/>
            <a:ext cx="8522091" cy="4592199"/>
          </a:xfrm>
          <a:custGeom>
            <a:avLst/>
            <a:gdLst/>
            <a:ahLst/>
            <a:cxnLst/>
            <a:rect l="l" t="t" r="r" b="b"/>
            <a:pathLst>
              <a:path w="8522091" h="4592199">
                <a:moveTo>
                  <a:pt x="0" y="0"/>
                </a:moveTo>
                <a:lnTo>
                  <a:pt x="8522091" y="0"/>
                </a:lnTo>
                <a:lnTo>
                  <a:pt x="8522091" y="4592200"/>
                </a:lnTo>
                <a:lnTo>
                  <a:pt x="0" y="4592200"/>
                </a:lnTo>
                <a:lnTo>
                  <a:pt x="0" y="0"/>
                </a:lnTo>
                <a:close/>
              </a:path>
            </a:pathLst>
          </a:custGeom>
          <a:blipFill>
            <a:blip r:embed="rId4"/>
            <a:stretch>
              <a:fillRect l="-2220" t="-19006" r="-18870" b="-7398"/>
            </a:stretch>
          </a:blipFill>
        </p:spPr>
        <p:txBody>
          <a:bodyPr/>
          <a:lstStyle/>
          <a:p>
            <a:endParaRPr lang="en-US"/>
          </a:p>
        </p:txBody>
      </p:sp>
      <p:sp>
        <p:nvSpPr>
          <p:cNvPr id="6" name="Freeform 6"/>
          <p:cNvSpPr/>
          <p:nvPr/>
        </p:nvSpPr>
        <p:spPr>
          <a:xfrm>
            <a:off x="7372824" y="1706729"/>
            <a:ext cx="1111553" cy="81346"/>
          </a:xfrm>
          <a:custGeom>
            <a:avLst/>
            <a:gdLst/>
            <a:ahLst/>
            <a:cxnLst/>
            <a:rect l="l" t="t" r="r" b="b"/>
            <a:pathLst>
              <a:path w="1111553" h="81346">
                <a:moveTo>
                  <a:pt x="0" y="0"/>
                </a:moveTo>
                <a:lnTo>
                  <a:pt x="1111553" y="0"/>
                </a:lnTo>
                <a:lnTo>
                  <a:pt x="1111553" y="81346"/>
                </a:lnTo>
                <a:lnTo>
                  <a:pt x="0" y="813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8240405" y="2136059"/>
            <a:ext cx="477783" cy="166251"/>
          </a:xfrm>
          <a:custGeom>
            <a:avLst/>
            <a:gdLst/>
            <a:ahLst/>
            <a:cxnLst/>
            <a:rect l="l" t="t" r="r" b="b"/>
            <a:pathLst>
              <a:path w="477783" h="166251">
                <a:moveTo>
                  <a:pt x="0" y="0"/>
                </a:moveTo>
                <a:lnTo>
                  <a:pt x="477783" y="0"/>
                </a:lnTo>
                <a:lnTo>
                  <a:pt x="477783" y="166251"/>
                </a:lnTo>
                <a:lnTo>
                  <a:pt x="0" y="1662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AutoShape 8"/>
          <p:cNvSpPr/>
          <p:nvPr/>
        </p:nvSpPr>
        <p:spPr>
          <a:xfrm rot="1713467">
            <a:off x="1818236" y="3021061"/>
            <a:ext cx="752648" cy="0"/>
          </a:xfrm>
          <a:prstGeom prst="line">
            <a:avLst/>
          </a:prstGeom>
          <a:ln w="19050" cap="rnd">
            <a:solidFill>
              <a:srgbClr val="4F81BD"/>
            </a:solidFill>
            <a:prstDash val="solid"/>
            <a:headEnd type="none" w="sm" len="sm"/>
            <a:tailEnd type="triangle" w="lg" len="med"/>
          </a:ln>
        </p:spPr>
        <p:txBody>
          <a:bodyPr/>
          <a:lstStyle/>
          <a:p>
            <a:endParaRPr lang="en-US"/>
          </a:p>
        </p:txBody>
      </p:sp>
      <p:sp>
        <p:nvSpPr>
          <p:cNvPr id="9" name="AutoShape 9"/>
          <p:cNvSpPr/>
          <p:nvPr/>
        </p:nvSpPr>
        <p:spPr>
          <a:xfrm rot="2122106">
            <a:off x="1729045" y="4763373"/>
            <a:ext cx="810693" cy="0"/>
          </a:xfrm>
          <a:prstGeom prst="line">
            <a:avLst/>
          </a:prstGeom>
          <a:ln w="19050" cap="rnd">
            <a:solidFill>
              <a:srgbClr val="4F81BD"/>
            </a:solidFill>
            <a:prstDash val="solid"/>
            <a:headEnd type="none" w="sm" len="sm"/>
            <a:tailEnd type="triangle" w="lg" len="med"/>
          </a:ln>
        </p:spPr>
        <p:txBody>
          <a:bodyPr/>
          <a:lstStyle/>
          <a:p>
            <a:endParaRPr lang="en-US"/>
          </a:p>
        </p:txBody>
      </p:sp>
      <p:sp>
        <p:nvSpPr>
          <p:cNvPr id="10" name="TextBox 10"/>
          <p:cNvSpPr txBox="1"/>
          <p:nvPr/>
        </p:nvSpPr>
        <p:spPr>
          <a:xfrm>
            <a:off x="579120" y="358712"/>
            <a:ext cx="8595360" cy="633507"/>
          </a:xfrm>
          <a:prstGeom prst="rect">
            <a:avLst/>
          </a:prstGeom>
        </p:spPr>
        <p:txBody>
          <a:bodyPr lIns="0" tIns="0" rIns="0" bIns="0" rtlCol="0" anchor="t">
            <a:spAutoFit/>
          </a:bodyPr>
          <a:lstStyle/>
          <a:p>
            <a:pPr algn="ctr">
              <a:lnSpc>
                <a:spcPts val="5068"/>
              </a:lnSpc>
            </a:pPr>
            <a:r>
              <a:rPr lang="en-US" sz="4223" b="1" spc="39" dirty="0">
                <a:solidFill>
                  <a:srgbClr val="000000"/>
                </a:solidFill>
                <a:latin typeface="Calibri"/>
                <a:ea typeface="Calibri"/>
                <a:cs typeface="Calibri"/>
                <a:sym typeface="Calibri"/>
              </a:rPr>
              <a:t>Cat Friendly Practice® Renewal Steps</a:t>
            </a:r>
          </a:p>
        </p:txBody>
      </p:sp>
      <p:sp>
        <p:nvSpPr>
          <p:cNvPr id="11" name="Freeform 11"/>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9"/>
            <a:stretch>
              <a:fillRect t="-272" b="-272"/>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10.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a:p>
        </p:txBody>
      </p:sp>
      <p:sp>
        <p:nvSpPr>
          <p:cNvPr id="3" name="Freeform 3" descr="5.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4"/>
            <a:stretch>
              <a:fillRect/>
            </a:stretch>
          </a:blipFill>
        </p:spPr>
        <p:txBody>
          <a:bodyPr/>
          <a:lstStyle/>
          <a:p>
            <a:endParaRPr lang="en-US"/>
          </a:p>
        </p:txBody>
      </p:sp>
      <p:sp>
        <p:nvSpPr>
          <p:cNvPr id="4" name="Freeform 4" descr="14.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a:solidFill>
                  <a:srgbClr val="FFFFFF"/>
                </a:solidFill>
                <a:latin typeface="Calibri"/>
                <a:ea typeface="Calibri"/>
                <a:cs typeface="Calibri"/>
                <a:sym typeface="Calibri"/>
              </a:rPr>
              <a:t>www.catvets.com/cfp</a:t>
            </a:r>
          </a:p>
        </p:txBody>
      </p:sp>
      <p:sp>
        <p:nvSpPr>
          <p:cNvPr id="6" name="Freeform 6"/>
          <p:cNvSpPr/>
          <p:nvPr/>
        </p:nvSpPr>
        <p:spPr>
          <a:xfrm>
            <a:off x="1165364" y="1002339"/>
            <a:ext cx="7498871" cy="5041230"/>
          </a:xfrm>
          <a:custGeom>
            <a:avLst/>
            <a:gdLst/>
            <a:ahLst/>
            <a:cxnLst/>
            <a:rect l="l" t="t" r="r" b="b"/>
            <a:pathLst>
              <a:path w="7498871" h="5041230">
                <a:moveTo>
                  <a:pt x="0" y="0"/>
                </a:moveTo>
                <a:lnTo>
                  <a:pt x="7498872" y="0"/>
                </a:lnTo>
                <a:lnTo>
                  <a:pt x="7498872" y="5041230"/>
                </a:lnTo>
                <a:lnTo>
                  <a:pt x="0" y="5041230"/>
                </a:lnTo>
                <a:lnTo>
                  <a:pt x="0" y="0"/>
                </a:lnTo>
                <a:close/>
              </a:path>
            </a:pathLst>
          </a:custGeom>
          <a:blipFill>
            <a:blip r:embed="rId6"/>
            <a:stretch>
              <a:fillRect l="-31574" t="-18038" r="-31029" b="-18016"/>
            </a:stretch>
          </a:blipFill>
        </p:spPr>
        <p:txBody>
          <a:bodyPr/>
          <a:lstStyle/>
          <a:p>
            <a:endParaRPr lang="en-US"/>
          </a:p>
        </p:txBody>
      </p:sp>
      <p:sp>
        <p:nvSpPr>
          <p:cNvPr id="7" name="TextBox 7"/>
          <p:cNvSpPr txBox="1"/>
          <p:nvPr/>
        </p:nvSpPr>
        <p:spPr>
          <a:xfrm>
            <a:off x="300649" y="165193"/>
            <a:ext cx="9148406" cy="742923"/>
          </a:xfrm>
          <a:prstGeom prst="rect">
            <a:avLst/>
          </a:prstGeom>
        </p:spPr>
        <p:txBody>
          <a:bodyPr lIns="0" tIns="0" rIns="0" bIns="0" rtlCol="0" anchor="t">
            <a:spAutoFit/>
          </a:bodyPr>
          <a:lstStyle/>
          <a:p>
            <a:pPr algn="ctr">
              <a:lnSpc>
                <a:spcPts val="5120"/>
              </a:lnSpc>
            </a:pPr>
            <a:r>
              <a:rPr lang="en-US" sz="4266" b="1" spc="39" dirty="0">
                <a:solidFill>
                  <a:srgbClr val="000000"/>
                </a:solidFill>
                <a:latin typeface="Calibri"/>
                <a:ea typeface="Calibri"/>
                <a:cs typeface="Calibri"/>
                <a:sym typeface="Calibri"/>
              </a:rPr>
              <a:t>Cat Friendly Practice® Renewal Steps</a:t>
            </a:r>
          </a:p>
        </p:txBody>
      </p:sp>
      <p:sp>
        <p:nvSpPr>
          <p:cNvPr id="8" name="TextBox 8"/>
          <p:cNvSpPr txBox="1"/>
          <p:nvPr/>
        </p:nvSpPr>
        <p:spPr>
          <a:xfrm>
            <a:off x="1681888" y="6137792"/>
            <a:ext cx="6465824" cy="446404"/>
          </a:xfrm>
          <a:prstGeom prst="rect">
            <a:avLst/>
          </a:prstGeom>
        </p:spPr>
        <p:txBody>
          <a:bodyPr lIns="0" tIns="0" rIns="0" bIns="0" rtlCol="0" anchor="t">
            <a:spAutoFit/>
          </a:bodyPr>
          <a:lstStyle/>
          <a:p>
            <a:pPr algn="ctr">
              <a:lnSpc>
                <a:spcPts val="3551"/>
              </a:lnSpc>
            </a:pPr>
            <a:r>
              <a:rPr lang="en-US" sz="2959" b="1" spc="27" dirty="0">
                <a:solidFill>
                  <a:srgbClr val="002060"/>
                </a:solidFill>
                <a:latin typeface="Calibri"/>
                <a:ea typeface="Calibri"/>
                <a:cs typeface="Calibri"/>
                <a:sym typeface="Calibri"/>
              </a:rPr>
              <a:t>Step 7 – Read and mark off the criteria.</a:t>
            </a:r>
          </a:p>
        </p:txBody>
      </p:sp>
      <p:sp>
        <p:nvSpPr>
          <p:cNvPr id="9" name="Freeform 9"/>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7"/>
            <a:stretch>
              <a:fillRect t="-272" b="-272"/>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10.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txBody>
          <a:bodyPr/>
          <a:lstStyle/>
          <a:p>
            <a:endParaRPr lang="en-US"/>
          </a:p>
        </p:txBody>
      </p:sp>
      <p:sp>
        <p:nvSpPr>
          <p:cNvPr id="3" name="Freeform 3" descr="5.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4"/>
            <a:stretch>
              <a:fillRect/>
            </a:stretch>
          </a:blipFill>
        </p:spPr>
        <p:txBody>
          <a:bodyPr/>
          <a:lstStyle/>
          <a:p>
            <a:endParaRPr lang="en-US"/>
          </a:p>
        </p:txBody>
      </p:sp>
      <p:sp>
        <p:nvSpPr>
          <p:cNvPr id="4" name="Freeform 4" descr="14.png"/>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5634964" y="6998790"/>
            <a:ext cx="3848250" cy="190527"/>
          </a:xfrm>
          <a:prstGeom prst="rect">
            <a:avLst/>
          </a:prstGeom>
        </p:spPr>
        <p:txBody>
          <a:bodyPr lIns="0" tIns="0" rIns="0" bIns="0" rtlCol="0" anchor="t">
            <a:spAutoFit/>
          </a:bodyPr>
          <a:lstStyle/>
          <a:p>
            <a:pPr algn="r">
              <a:lnSpc>
                <a:spcPts val="1280"/>
              </a:lnSpc>
            </a:pPr>
            <a:r>
              <a:rPr lang="en-US" sz="1066" i="1" spc="9">
                <a:solidFill>
                  <a:srgbClr val="FFFFFF"/>
                </a:solidFill>
                <a:latin typeface="Calibri"/>
                <a:ea typeface="Calibri"/>
                <a:cs typeface="Calibri"/>
                <a:sym typeface="Calibri"/>
              </a:rPr>
              <a:t>www.catvets.com/cfp</a:t>
            </a:r>
          </a:p>
        </p:txBody>
      </p:sp>
      <p:sp>
        <p:nvSpPr>
          <p:cNvPr id="6" name="Freeform 6"/>
          <p:cNvSpPr/>
          <p:nvPr/>
        </p:nvSpPr>
        <p:spPr>
          <a:xfrm>
            <a:off x="1286948" y="1088303"/>
            <a:ext cx="7068636" cy="4626034"/>
          </a:xfrm>
          <a:custGeom>
            <a:avLst/>
            <a:gdLst/>
            <a:ahLst/>
            <a:cxnLst/>
            <a:rect l="l" t="t" r="r" b="b"/>
            <a:pathLst>
              <a:path w="7068636" h="4626034">
                <a:moveTo>
                  <a:pt x="0" y="0"/>
                </a:moveTo>
                <a:lnTo>
                  <a:pt x="7068636" y="0"/>
                </a:lnTo>
                <a:lnTo>
                  <a:pt x="7068636" y="4626034"/>
                </a:lnTo>
                <a:lnTo>
                  <a:pt x="0" y="4626034"/>
                </a:lnTo>
                <a:lnTo>
                  <a:pt x="0" y="0"/>
                </a:lnTo>
                <a:close/>
              </a:path>
            </a:pathLst>
          </a:custGeom>
          <a:blipFill>
            <a:blip r:embed="rId6"/>
            <a:stretch>
              <a:fillRect l="-26944" t="-24048" r="-28499" b="-9555"/>
            </a:stretch>
          </a:blipFill>
        </p:spPr>
        <p:txBody>
          <a:bodyPr/>
          <a:lstStyle/>
          <a:p>
            <a:endParaRPr lang="en-US"/>
          </a:p>
        </p:txBody>
      </p:sp>
      <p:sp>
        <p:nvSpPr>
          <p:cNvPr id="7" name="TextBox 7"/>
          <p:cNvSpPr txBox="1"/>
          <p:nvPr/>
        </p:nvSpPr>
        <p:spPr>
          <a:xfrm>
            <a:off x="1643888" y="5795684"/>
            <a:ext cx="6465824" cy="504751"/>
          </a:xfrm>
          <a:prstGeom prst="rect">
            <a:avLst/>
          </a:prstGeom>
        </p:spPr>
        <p:txBody>
          <a:bodyPr lIns="0" tIns="0" rIns="0" bIns="0" rtlCol="0" anchor="t">
            <a:spAutoFit/>
          </a:bodyPr>
          <a:lstStyle/>
          <a:p>
            <a:pPr algn="ctr">
              <a:lnSpc>
                <a:spcPts val="3583"/>
              </a:lnSpc>
            </a:pPr>
            <a:r>
              <a:rPr lang="en-US" sz="2986" b="1" spc="27">
                <a:solidFill>
                  <a:srgbClr val="002060"/>
                </a:solidFill>
                <a:latin typeface="Calibri"/>
                <a:ea typeface="Calibri"/>
                <a:cs typeface="Calibri"/>
                <a:sym typeface="Calibri"/>
              </a:rPr>
              <a:t>Step 8 – Add your photos.</a:t>
            </a:r>
          </a:p>
        </p:txBody>
      </p:sp>
      <p:sp>
        <p:nvSpPr>
          <p:cNvPr id="8" name="Freeform 8"/>
          <p:cNvSpPr/>
          <p:nvPr/>
        </p:nvSpPr>
        <p:spPr>
          <a:xfrm>
            <a:off x="7554009" y="1263403"/>
            <a:ext cx="428172" cy="176203"/>
          </a:xfrm>
          <a:custGeom>
            <a:avLst/>
            <a:gdLst/>
            <a:ahLst/>
            <a:cxnLst/>
            <a:rect l="l" t="t" r="r" b="b"/>
            <a:pathLst>
              <a:path w="428172" h="176203">
                <a:moveTo>
                  <a:pt x="0" y="0"/>
                </a:moveTo>
                <a:lnTo>
                  <a:pt x="428172" y="0"/>
                </a:lnTo>
                <a:lnTo>
                  <a:pt x="428172" y="176203"/>
                </a:lnTo>
                <a:lnTo>
                  <a:pt x="0" y="1762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579120" y="340747"/>
            <a:ext cx="8595360" cy="723927"/>
          </a:xfrm>
          <a:prstGeom prst="rect">
            <a:avLst/>
          </a:prstGeom>
        </p:spPr>
        <p:txBody>
          <a:bodyPr lIns="0" tIns="0" rIns="0" bIns="0" rtlCol="0" anchor="t">
            <a:spAutoFit/>
          </a:bodyPr>
          <a:lstStyle/>
          <a:p>
            <a:pPr algn="ctr">
              <a:lnSpc>
                <a:spcPts val="5068"/>
              </a:lnSpc>
            </a:pPr>
            <a:r>
              <a:rPr lang="en-US" sz="4223" b="1" spc="39">
                <a:solidFill>
                  <a:srgbClr val="000000"/>
                </a:solidFill>
                <a:latin typeface="Calibri"/>
                <a:ea typeface="Calibri"/>
                <a:cs typeface="Calibri"/>
                <a:sym typeface="Calibri"/>
              </a:rPr>
              <a:t>Cat Friendly Practice® Renewal Steps</a:t>
            </a:r>
          </a:p>
        </p:txBody>
      </p:sp>
      <p:sp>
        <p:nvSpPr>
          <p:cNvPr id="10" name="Freeform 10"/>
          <p:cNvSpPr/>
          <p:nvPr/>
        </p:nvSpPr>
        <p:spPr>
          <a:xfrm>
            <a:off x="0" y="6269523"/>
            <a:ext cx="1649414" cy="629346"/>
          </a:xfrm>
          <a:custGeom>
            <a:avLst/>
            <a:gdLst/>
            <a:ahLst/>
            <a:cxnLst/>
            <a:rect l="l" t="t" r="r" b="b"/>
            <a:pathLst>
              <a:path w="1649414" h="629346">
                <a:moveTo>
                  <a:pt x="0" y="0"/>
                </a:moveTo>
                <a:lnTo>
                  <a:pt x="1649414" y="0"/>
                </a:lnTo>
                <a:lnTo>
                  <a:pt x="1649414" y="629346"/>
                </a:lnTo>
                <a:lnTo>
                  <a:pt x="0" y="629346"/>
                </a:lnTo>
                <a:lnTo>
                  <a:pt x="0" y="0"/>
                </a:lnTo>
                <a:close/>
              </a:path>
            </a:pathLst>
          </a:custGeom>
          <a:blipFill>
            <a:blip r:embed="rId9"/>
            <a:stretch>
              <a:fillRect t="-272" b="-272"/>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1249</Words>
  <Application>Microsoft Office PowerPoint</Application>
  <PresentationFormat>Custom</PresentationFormat>
  <Paragraphs>110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CFP renewal.11.19.24.pptx</dc:title>
  <dc:creator/>
  <cp:lastModifiedBy/>
  <cp:revision>4</cp:revision>
  <dcterms:created xsi:type="dcterms:W3CDTF">2006-08-16T00:00:00Z</dcterms:created>
  <dcterms:modified xsi:type="dcterms:W3CDTF">2024-11-21T19:48:14Z</dcterms:modified>
  <dc:identifier>DAGXC9J_RM0</dc:identifier>
</cp:coreProperties>
</file>