
<file path=[Content_Types].xml><?xml version="1.0" encoding="utf-8"?>
<Types xmlns="http://schemas.openxmlformats.org/package/2006/content-types">
  <Default Extension="emf" ContentType="image/x-emf"/>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467" r:id="rId2"/>
    <p:sldId id="540" r:id="rId3"/>
    <p:sldId id="552" r:id="rId4"/>
    <p:sldId id="280" r:id="rId5"/>
    <p:sldId id="276" r:id="rId6"/>
    <p:sldId id="551" r:id="rId7"/>
    <p:sldId id="263" r:id="rId8"/>
    <p:sldId id="549" r:id="rId9"/>
    <p:sldId id="264" r:id="rId10"/>
    <p:sldId id="548" r:id="rId11"/>
    <p:sldId id="271" r:id="rId12"/>
    <p:sldId id="277" r:id="rId13"/>
    <p:sldId id="553" r:id="rId14"/>
    <p:sldId id="268" r:id="rId15"/>
    <p:sldId id="547" r:id="rId16"/>
    <p:sldId id="554"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1BHXHRd7/DANAqOqxHu7Q==" hashData="cbAVPKTnKc9UG3EPT7gsn0mJ4O+VCw29fWgYHx1+TwoyaC3AAIDANxMs58xsJjhDaq35bH8ds6m6G4tTnE8p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06" autoAdjust="0"/>
  </p:normalViewPr>
  <p:slideViewPr>
    <p:cSldViewPr snapToGrid="0">
      <p:cViewPr varScale="1">
        <p:scale>
          <a:sx n="82" d="100"/>
          <a:sy n="82" d="100"/>
        </p:scale>
        <p:origin x="16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77746-38C2-4882-B40C-4319A0D668BB}"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693C6-BB94-44DE-8C01-1210A747D6A2}" type="slidenum">
              <a:rPr lang="en-US" smtClean="0"/>
              <a:t>‹#›</a:t>
            </a:fld>
            <a:endParaRPr lang="en-US"/>
          </a:p>
        </p:txBody>
      </p:sp>
    </p:spTree>
    <p:extLst>
      <p:ext uri="{BB962C8B-B14F-4D97-AF65-F5344CB8AC3E}">
        <p14:creationId xmlns:p14="http://schemas.microsoft.com/office/powerpoint/2010/main" val="45838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A9C8E-721C-2C4B-8C70-E3556C74A173}" type="slidenum">
              <a:rPr lang="en-US" smtClean="0"/>
              <a:t>1</a:t>
            </a:fld>
            <a:endParaRPr lang="en-US"/>
          </a:p>
        </p:txBody>
      </p:sp>
    </p:spTree>
    <p:extLst>
      <p:ext uri="{BB962C8B-B14F-4D97-AF65-F5344CB8AC3E}">
        <p14:creationId xmlns:p14="http://schemas.microsoft.com/office/powerpoint/2010/main" val="111159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studies have shown improved allergic symptoms in humans exposed to cats.  The diet reduces the amount of </a:t>
            </a:r>
            <a:r>
              <a:rPr lang="en-US" dirty="0" err="1"/>
              <a:t>Fel</a:t>
            </a:r>
            <a:r>
              <a:rPr lang="en-US" dirty="0"/>
              <a:t> d1 in the environment by binding it to the cat’s saliva so it no longer acts as an allergen.  The amount of reduction varies with individual cats, much like the amount of </a:t>
            </a:r>
            <a:r>
              <a:rPr lang="en-US" dirty="0" err="1"/>
              <a:t>Fel</a:t>
            </a:r>
            <a:r>
              <a:rPr lang="en-US" dirty="0"/>
              <a:t> d1 that is produced varies from cat to cat.</a:t>
            </a:r>
          </a:p>
        </p:txBody>
      </p:sp>
      <p:sp>
        <p:nvSpPr>
          <p:cNvPr id="4" name="Slide Number Placeholder 3"/>
          <p:cNvSpPr>
            <a:spLocks noGrp="1"/>
          </p:cNvSpPr>
          <p:nvPr>
            <p:ph type="sldNum" sz="quarter" idx="5"/>
          </p:nvPr>
        </p:nvSpPr>
        <p:spPr/>
        <p:txBody>
          <a:bodyPr/>
          <a:lstStyle/>
          <a:p>
            <a:fld id="{700A9C8E-721C-2C4B-8C70-E3556C74A173}" type="slidenum">
              <a:rPr lang="en-US" smtClean="0"/>
              <a:t>11</a:t>
            </a:fld>
            <a:endParaRPr lang="en-US"/>
          </a:p>
        </p:txBody>
      </p:sp>
    </p:spTree>
    <p:extLst>
      <p:ext uri="{BB962C8B-B14F-4D97-AF65-F5344CB8AC3E}">
        <p14:creationId xmlns:p14="http://schemas.microsoft.com/office/powerpoint/2010/main" val="11871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A9C8E-721C-2C4B-8C70-E3556C74A173}" type="slidenum">
              <a:rPr lang="en-US" smtClean="0"/>
              <a:t>12</a:t>
            </a:fld>
            <a:endParaRPr lang="en-US"/>
          </a:p>
        </p:txBody>
      </p:sp>
    </p:spTree>
    <p:extLst>
      <p:ext uri="{BB962C8B-B14F-4D97-AF65-F5344CB8AC3E}">
        <p14:creationId xmlns:p14="http://schemas.microsoft.com/office/powerpoint/2010/main" val="263490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research currently being done to see if cats can be gene edited to eliminate </a:t>
            </a:r>
            <a:r>
              <a:rPr lang="en-US" dirty="0" err="1"/>
              <a:t>Fel</a:t>
            </a:r>
            <a:r>
              <a:rPr lang="en-US" dirty="0"/>
              <a:t> d1.  Unfortunately, there is not a clear understanding of the role of </a:t>
            </a:r>
            <a:r>
              <a:rPr lang="en-US" dirty="0" err="1"/>
              <a:t>Fel</a:t>
            </a:r>
            <a:r>
              <a:rPr lang="en-US" dirty="0"/>
              <a:t> d1, so eliminating it may result in unintended issues or problems for cats.</a:t>
            </a:r>
          </a:p>
        </p:txBody>
      </p:sp>
      <p:sp>
        <p:nvSpPr>
          <p:cNvPr id="4" name="Slide Number Placeholder 3"/>
          <p:cNvSpPr>
            <a:spLocks noGrp="1"/>
          </p:cNvSpPr>
          <p:nvPr>
            <p:ph type="sldNum" sz="quarter" idx="5"/>
          </p:nvPr>
        </p:nvSpPr>
        <p:spPr/>
        <p:txBody>
          <a:bodyPr/>
          <a:lstStyle/>
          <a:p>
            <a:fld id="{700A9C8E-721C-2C4B-8C70-E3556C74A173}" type="slidenum">
              <a:rPr lang="en-US" smtClean="0"/>
              <a:t>13</a:t>
            </a:fld>
            <a:endParaRPr lang="en-US"/>
          </a:p>
        </p:txBody>
      </p:sp>
    </p:spTree>
    <p:extLst>
      <p:ext uri="{BB962C8B-B14F-4D97-AF65-F5344CB8AC3E}">
        <p14:creationId xmlns:p14="http://schemas.microsoft.com/office/powerpoint/2010/main" val="273162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have cat allergies will most commonly become less allergic with consistent exposure to individual cats. </a:t>
            </a:r>
          </a:p>
          <a:p>
            <a:endParaRPr lang="en-US" dirty="0"/>
          </a:p>
        </p:txBody>
      </p:sp>
      <p:sp>
        <p:nvSpPr>
          <p:cNvPr id="4" name="Slide Number Placeholder 3"/>
          <p:cNvSpPr>
            <a:spLocks noGrp="1"/>
          </p:cNvSpPr>
          <p:nvPr>
            <p:ph type="sldNum" sz="quarter" idx="5"/>
          </p:nvPr>
        </p:nvSpPr>
        <p:spPr/>
        <p:txBody>
          <a:bodyPr/>
          <a:lstStyle/>
          <a:p>
            <a:fld id="{700A9C8E-721C-2C4B-8C70-E3556C74A173}" type="slidenum">
              <a:rPr lang="en-US" smtClean="0"/>
              <a:t>14</a:t>
            </a:fld>
            <a:endParaRPr lang="en-US"/>
          </a:p>
        </p:txBody>
      </p:sp>
    </p:spTree>
    <p:extLst>
      <p:ext uri="{BB962C8B-B14F-4D97-AF65-F5344CB8AC3E}">
        <p14:creationId xmlns:p14="http://schemas.microsoft.com/office/powerpoint/2010/main" val="89322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patients always want to keep their cats, and as their physician, I strongly encourage them to do so!  Life with cats is always better!</a:t>
            </a:r>
          </a:p>
        </p:txBody>
      </p:sp>
      <p:sp>
        <p:nvSpPr>
          <p:cNvPr id="4" name="Slide Number Placeholder 3"/>
          <p:cNvSpPr>
            <a:spLocks noGrp="1"/>
          </p:cNvSpPr>
          <p:nvPr>
            <p:ph type="sldNum" sz="quarter" idx="5"/>
          </p:nvPr>
        </p:nvSpPr>
        <p:spPr/>
        <p:txBody>
          <a:bodyPr/>
          <a:lstStyle/>
          <a:p>
            <a:fld id="{700A9C8E-721C-2C4B-8C70-E3556C74A173}" type="slidenum">
              <a:rPr lang="en-US" smtClean="0"/>
              <a:t>15</a:t>
            </a:fld>
            <a:endParaRPr lang="en-US"/>
          </a:p>
        </p:txBody>
      </p:sp>
    </p:spTree>
    <p:extLst>
      <p:ext uri="{BB962C8B-B14F-4D97-AF65-F5344CB8AC3E}">
        <p14:creationId xmlns:p14="http://schemas.microsoft.com/office/powerpoint/2010/main" val="239903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Health exemplifies how different professions intersect and collaborate to achieve the mission of improving animal and human health.</a:t>
            </a:r>
          </a:p>
        </p:txBody>
      </p:sp>
      <p:sp>
        <p:nvSpPr>
          <p:cNvPr id="4" name="Slide Number Placeholder 3"/>
          <p:cNvSpPr>
            <a:spLocks noGrp="1"/>
          </p:cNvSpPr>
          <p:nvPr>
            <p:ph type="sldNum" sz="quarter" idx="5"/>
          </p:nvPr>
        </p:nvSpPr>
        <p:spPr/>
        <p:txBody>
          <a:bodyPr/>
          <a:lstStyle/>
          <a:p>
            <a:fld id="{700A9C8E-721C-2C4B-8C70-E3556C74A173}" type="slidenum">
              <a:rPr lang="en-US" smtClean="0"/>
              <a:t>2</a:t>
            </a:fld>
            <a:endParaRPr lang="en-US"/>
          </a:p>
        </p:txBody>
      </p:sp>
    </p:spTree>
    <p:extLst>
      <p:ext uri="{BB962C8B-B14F-4D97-AF65-F5344CB8AC3E}">
        <p14:creationId xmlns:p14="http://schemas.microsoft.com/office/powerpoint/2010/main" val="99161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of studies have shown a decrease in sensitivity to cats in children who are exposed to cats at a young age, which implies that these children may be less likely to develop cat allergies.</a:t>
            </a:r>
          </a:p>
        </p:txBody>
      </p:sp>
      <p:sp>
        <p:nvSpPr>
          <p:cNvPr id="4" name="Slide Number Placeholder 3"/>
          <p:cNvSpPr>
            <a:spLocks noGrp="1"/>
          </p:cNvSpPr>
          <p:nvPr>
            <p:ph type="sldNum" sz="quarter" idx="5"/>
          </p:nvPr>
        </p:nvSpPr>
        <p:spPr/>
        <p:txBody>
          <a:bodyPr/>
          <a:lstStyle/>
          <a:p>
            <a:fld id="{700A9C8E-721C-2C4B-8C70-E3556C74A173}" type="slidenum">
              <a:rPr lang="en-US" smtClean="0"/>
              <a:t>4</a:t>
            </a:fld>
            <a:endParaRPr lang="en-US"/>
          </a:p>
        </p:txBody>
      </p:sp>
    </p:spTree>
    <p:extLst>
      <p:ext uri="{BB962C8B-B14F-4D97-AF65-F5344CB8AC3E}">
        <p14:creationId xmlns:p14="http://schemas.microsoft.com/office/powerpoint/2010/main" val="23596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large study showed that exposure to cats in children during the first two years of life did not lead to increased asthma, or allergic rhinitis.</a:t>
            </a:r>
          </a:p>
        </p:txBody>
      </p:sp>
      <p:sp>
        <p:nvSpPr>
          <p:cNvPr id="4" name="Slide Number Placeholder 3"/>
          <p:cNvSpPr>
            <a:spLocks noGrp="1"/>
          </p:cNvSpPr>
          <p:nvPr>
            <p:ph type="sldNum" sz="quarter" idx="5"/>
          </p:nvPr>
        </p:nvSpPr>
        <p:spPr/>
        <p:txBody>
          <a:bodyPr/>
          <a:lstStyle/>
          <a:p>
            <a:fld id="{700A9C8E-721C-2C4B-8C70-E3556C74A173}" type="slidenum">
              <a:rPr lang="en-US" smtClean="0"/>
              <a:t>5</a:t>
            </a:fld>
            <a:endParaRPr lang="en-US"/>
          </a:p>
        </p:txBody>
      </p:sp>
    </p:spTree>
    <p:extLst>
      <p:ext uri="{BB962C8B-B14F-4D97-AF65-F5344CB8AC3E}">
        <p14:creationId xmlns:p14="http://schemas.microsoft.com/office/powerpoint/2010/main" val="30030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approaches to mitigating cat allergies, some still in developmental stages.</a:t>
            </a:r>
          </a:p>
        </p:txBody>
      </p:sp>
      <p:sp>
        <p:nvSpPr>
          <p:cNvPr id="4" name="Slide Number Placeholder 3"/>
          <p:cNvSpPr>
            <a:spLocks noGrp="1"/>
          </p:cNvSpPr>
          <p:nvPr>
            <p:ph type="sldNum" sz="quarter" idx="5"/>
          </p:nvPr>
        </p:nvSpPr>
        <p:spPr/>
        <p:txBody>
          <a:bodyPr/>
          <a:lstStyle/>
          <a:p>
            <a:fld id="{700A9C8E-721C-2C4B-8C70-E3556C74A173}" type="slidenum">
              <a:rPr lang="en-US" smtClean="0"/>
              <a:t>6</a:t>
            </a:fld>
            <a:endParaRPr lang="en-US"/>
          </a:p>
        </p:txBody>
      </p:sp>
    </p:spTree>
    <p:extLst>
      <p:ext uri="{BB962C8B-B14F-4D97-AF65-F5344CB8AC3E}">
        <p14:creationId xmlns:p14="http://schemas.microsoft.com/office/powerpoint/2010/main" val="93550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mites live in mattresses and pillows and if covers are used with pore sizes that keep dust mites contained or trapped, it can help reduce allergic symptoms.  </a:t>
            </a:r>
            <a:r>
              <a:rPr lang="en-US" dirty="0" err="1"/>
              <a:t>Fel</a:t>
            </a:r>
            <a:r>
              <a:rPr lang="en-US" dirty="0"/>
              <a:t> d1 is too tiny to be impacted by pore size restrictions.</a:t>
            </a:r>
          </a:p>
        </p:txBody>
      </p:sp>
      <p:sp>
        <p:nvSpPr>
          <p:cNvPr id="4" name="Slide Number Placeholder 3"/>
          <p:cNvSpPr>
            <a:spLocks noGrp="1"/>
          </p:cNvSpPr>
          <p:nvPr>
            <p:ph type="sldNum" sz="quarter" idx="5"/>
          </p:nvPr>
        </p:nvSpPr>
        <p:spPr/>
        <p:txBody>
          <a:bodyPr/>
          <a:lstStyle/>
          <a:p>
            <a:fld id="{700A9C8E-721C-2C4B-8C70-E3556C74A173}" type="slidenum">
              <a:rPr lang="en-US" smtClean="0"/>
              <a:t>7</a:t>
            </a:fld>
            <a:endParaRPr lang="en-US"/>
          </a:p>
        </p:txBody>
      </p:sp>
    </p:spTree>
    <p:extLst>
      <p:ext uri="{BB962C8B-B14F-4D97-AF65-F5344CB8AC3E}">
        <p14:creationId xmlns:p14="http://schemas.microsoft.com/office/powerpoint/2010/main" val="214543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Allergen-specific CD4</a:t>
            </a:r>
            <a:r>
              <a:rPr lang="en-US" baseline="30000" dirty="0"/>
              <a:t>+ </a:t>
            </a:r>
            <a:r>
              <a:rPr lang="en-US" baseline="0" dirty="0"/>
              <a:t>T lymphocyte regulatory cells are induced to produce regulatory cytokines resulting in immune suppression of allergic responses.</a:t>
            </a:r>
          </a:p>
          <a:p>
            <a:r>
              <a:rPr lang="en-US" baseline="0" dirty="0"/>
              <a:t>Treg cells suppress Th2 cell, eosinophils, basophils leading decreased </a:t>
            </a:r>
            <a:r>
              <a:rPr lang="en-US" baseline="0" dirty="0" err="1"/>
              <a:t>IgE</a:t>
            </a:r>
            <a:r>
              <a:rPr lang="en-US" baseline="0" dirty="0"/>
              <a:t> production and inducing IgG4 ‘production.</a:t>
            </a:r>
          </a:p>
        </p:txBody>
      </p:sp>
      <p:sp>
        <p:nvSpPr>
          <p:cNvPr id="4" name="Slide Number Placeholder 3"/>
          <p:cNvSpPr>
            <a:spLocks noGrp="1"/>
          </p:cNvSpPr>
          <p:nvPr>
            <p:ph type="sldNum" sz="quarter" idx="5"/>
          </p:nvPr>
        </p:nvSpPr>
        <p:spPr/>
        <p:txBody>
          <a:bodyPr/>
          <a:lstStyle/>
          <a:p>
            <a:fld id="{700A9C8E-721C-2C4B-8C70-E3556C74A173}" type="slidenum">
              <a:rPr lang="en-US" smtClean="0"/>
              <a:t>8</a:t>
            </a:fld>
            <a:endParaRPr lang="en-US"/>
          </a:p>
        </p:txBody>
      </p:sp>
    </p:spTree>
    <p:extLst>
      <p:ext uri="{BB962C8B-B14F-4D97-AF65-F5344CB8AC3E}">
        <p14:creationId xmlns:p14="http://schemas.microsoft.com/office/powerpoint/2010/main" val="8990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Immunotherapy is administered by various methods and can reduce sensitivity to allergens.  This slide shows three examples—SCIT is via SQ injection, SLIT is by an oral liquid, and ILIT is through an injection into lymph nodes.</a:t>
            </a:r>
          </a:p>
        </p:txBody>
      </p:sp>
      <p:sp>
        <p:nvSpPr>
          <p:cNvPr id="4" name="Slide Number Placeholder 3"/>
          <p:cNvSpPr>
            <a:spLocks noGrp="1"/>
          </p:cNvSpPr>
          <p:nvPr>
            <p:ph type="sldNum" sz="quarter" idx="5"/>
          </p:nvPr>
        </p:nvSpPr>
        <p:spPr/>
        <p:txBody>
          <a:bodyPr/>
          <a:lstStyle/>
          <a:p>
            <a:fld id="{700A9C8E-721C-2C4B-8C70-E3556C74A173}" type="slidenum">
              <a:rPr lang="en-US" smtClean="0"/>
              <a:t>9</a:t>
            </a:fld>
            <a:endParaRPr lang="en-US"/>
          </a:p>
        </p:txBody>
      </p:sp>
    </p:spTree>
    <p:extLst>
      <p:ext uri="{BB962C8B-B14F-4D97-AF65-F5344CB8AC3E}">
        <p14:creationId xmlns:p14="http://schemas.microsoft.com/office/powerpoint/2010/main" val="259647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some novel therapies for treating cat allergies, but more work is needed to assess efficacy.  The advantages of these two examples is they give much longer control than conventional immunotherapy.</a:t>
            </a:r>
          </a:p>
        </p:txBody>
      </p:sp>
      <p:sp>
        <p:nvSpPr>
          <p:cNvPr id="4" name="Slide Number Placeholder 3"/>
          <p:cNvSpPr>
            <a:spLocks noGrp="1"/>
          </p:cNvSpPr>
          <p:nvPr>
            <p:ph type="sldNum" sz="quarter" idx="5"/>
          </p:nvPr>
        </p:nvSpPr>
        <p:spPr/>
        <p:txBody>
          <a:bodyPr/>
          <a:lstStyle/>
          <a:p>
            <a:fld id="{700A9C8E-721C-2C4B-8C70-E3556C74A173}" type="slidenum">
              <a:rPr lang="en-US" smtClean="0"/>
              <a:t>10</a:t>
            </a:fld>
            <a:endParaRPr lang="en-US"/>
          </a:p>
        </p:txBody>
      </p:sp>
    </p:spTree>
    <p:extLst>
      <p:ext uri="{BB962C8B-B14F-4D97-AF65-F5344CB8AC3E}">
        <p14:creationId xmlns:p14="http://schemas.microsoft.com/office/powerpoint/2010/main" val="406095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C35C-F96E-72CD-6B7A-6FD5443A9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480C5-5032-92D1-9D4B-AFD6C9639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7DA65-F1F5-71BF-60DC-9DC667FA6BC2}"/>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08F45145-D4E5-740D-6F87-E99089317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B32F-D64D-3D52-5947-051E651C5D30}"/>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373201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7BFD-7B61-7460-EF51-96D77B559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1C8F4B-991F-0E57-0FEA-1AA4D1F66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DF9F2-9B97-3C19-8313-3E913F3B0B6D}"/>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530CEEDB-C607-F900-FFDC-4FA607126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21E81-3B6E-71E3-D45E-E30DC8A66EC5}"/>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385410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FA62-78DC-5C74-1F48-085ABD5D6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23DE-5B86-8558-5D58-DDAECC424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BD93F-E406-0DDC-2613-92D4CB097EDB}"/>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A085448A-BB77-967B-0737-BC18D6DA4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B003-8D1A-9912-424C-4765FE9DE607}"/>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419864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0791-5C7B-77C7-0139-50AEA2930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A3C1C-E0D7-4E31-EFC5-42FDF8B98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7BB0D-240C-F25F-BF09-0281C0B39811}"/>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1A30D859-52A7-5A9D-37BD-F14D01296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9C11F-216F-04B4-1F43-7971242E4D5E}"/>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405352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72C4-0CC7-B32A-121C-74F789975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370EAE-358B-A0E6-62C6-12DE46234F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44342-A89B-D9BC-46CE-FF209CE7A713}"/>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7E7DC5AD-C9C0-859D-9734-1029B8889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BD99D-290B-EBE5-CBAB-4BE6FF5D4625}"/>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107263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E856-328F-A880-1F81-13CBB2D2C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45759-AC61-1C41-6670-61B5D5599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D3D79-5E42-235A-CE20-A9D110E81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4C917-44CF-826E-2889-75163F7A480B}"/>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6" name="Footer Placeholder 5">
            <a:extLst>
              <a:ext uri="{FF2B5EF4-FFF2-40B4-BE49-F238E27FC236}">
                <a16:creationId xmlns:a16="http://schemas.microsoft.com/office/drawing/2014/main" id="{5D198C7C-3F36-6428-D986-7CB62942C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707DA-3244-E350-849F-1EACEF662B0F}"/>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5896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6C86-499C-75C8-42D0-B561CF73DF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9B9930-24B1-6504-C351-C8179C96F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00828-3ED9-EE18-5D82-6AE908DC7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3D9332-378C-4DCF-0C03-9689C748D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B48FD-ECCE-1DD8-2041-A357E6194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9D679-FCD2-44C5-0CA8-220DEA889D3C}"/>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8" name="Footer Placeholder 7">
            <a:extLst>
              <a:ext uri="{FF2B5EF4-FFF2-40B4-BE49-F238E27FC236}">
                <a16:creationId xmlns:a16="http://schemas.microsoft.com/office/drawing/2014/main" id="{22F249FE-E8B4-E42B-C460-C543908E17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19931-BFBE-D8E2-0F5B-0FDB4B5067C1}"/>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423392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81FB-8A0F-721E-F2C6-5D393DCC17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4FE99-5929-CAE0-4C10-F0DD913B6E9F}"/>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4" name="Footer Placeholder 3">
            <a:extLst>
              <a:ext uri="{FF2B5EF4-FFF2-40B4-BE49-F238E27FC236}">
                <a16:creationId xmlns:a16="http://schemas.microsoft.com/office/drawing/2014/main" id="{E504AB6E-FD76-5D53-988C-A7267D553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238CD-A163-FC68-7602-B13DE1798F60}"/>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33913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2CE07-FD4B-E17F-6D5B-9FF91BCB07B0}"/>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3" name="Footer Placeholder 2">
            <a:extLst>
              <a:ext uri="{FF2B5EF4-FFF2-40B4-BE49-F238E27FC236}">
                <a16:creationId xmlns:a16="http://schemas.microsoft.com/office/drawing/2014/main" id="{4778F7EE-1C46-CE01-73D9-49CE5114E1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A9A0E-4680-5FF2-B187-7D111ECB02CC}"/>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46096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DAA0-F4C8-4F42-CD5E-E30E09C68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A2DBB-423F-A90C-F094-50DCE4C67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D0176-289C-0FA7-0DFA-C57BB0871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4FD3E-B261-C0DD-DFEC-8A4C652C93D4}"/>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6" name="Footer Placeholder 5">
            <a:extLst>
              <a:ext uri="{FF2B5EF4-FFF2-40B4-BE49-F238E27FC236}">
                <a16:creationId xmlns:a16="http://schemas.microsoft.com/office/drawing/2014/main" id="{662B0356-EAF7-9133-C96F-417CF7517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F6325-3C85-7CE3-5392-DEF39FB2571B}"/>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241251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409A-E716-E677-07D3-3D61FEEC1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4BFAFC-CB1C-6F6C-B470-A62968B26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459C2-3492-7D3E-0E3B-EE876DEB9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864CA-2F51-A0CB-1364-D7B05C856DA1}"/>
              </a:ext>
            </a:extLst>
          </p:cNvPr>
          <p:cNvSpPr>
            <a:spLocks noGrp="1"/>
          </p:cNvSpPr>
          <p:nvPr>
            <p:ph type="dt" sz="half" idx="10"/>
          </p:nvPr>
        </p:nvSpPr>
        <p:spPr/>
        <p:txBody>
          <a:bodyPr/>
          <a:lstStyle/>
          <a:p>
            <a:fld id="{5B43660A-631B-4039-9082-77F321B9288A}" type="datetimeFigureOut">
              <a:rPr lang="en-US" smtClean="0"/>
              <a:t>1/24/2024</a:t>
            </a:fld>
            <a:endParaRPr lang="en-US"/>
          </a:p>
        </p:txBody>
      </p:sp>
      <p:sp>
        <p:nvSpPr>
          <p:cNvPr id="6" name="Footer Placeholder 5">
            <a:extLst>
              <a:ext uri="{FF2B5EF4-FFF2-40B4-BE49-F238E27FC236}">
                <a16:creationId xmlns:a16="http://schemas.microsoft.com/office/drawing/2014/main" id="{E788DFCB-4A6B-24D2-C3C7-476819D56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52801-4FF6-9441-F3BC-E21181080F21}"/>
              </a:ext>
            </a:extLst>
          </p:cNvPr>
          <p:cNvSpPr>
            <a:spLocks noGrp="1"/>
          </p:cNvSpPr>
          <p:nvPr>
            <p:ph type="sldNum" sz="quarter" idx="12"/>
          </p:nvPr>
        </p:nvSpPr>
        <p:spPr/>
        <p:txBody>
          <a:bodyPr/>
          <a:lstStyle/>
          <a:p>
            <a:fld id="{2F6401D3-8BCC-4210-A1B3-C5C3ACB05455}" type="slidenum">
              <a:rPr lang="en-US" smtClean="0"/>
              <a:t>‹#›</a:t>
            </a:fld>
            <a:endParaRPr lang="en-US"/>
          </a:p>
        </p:txBody>
      </p:sp>
    </p:spTree>
    <p:extLst>
      <p:ext uri="{BB962C8B-B14F-4D97-AF65-F5344CB8AC3E}">
        <p14:creationId xmlns:p14="http://schemas.microsoft.com/office/powerpoint/2010/main" val="317634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94B8E-EB30-A515-D978-FCA0F515A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792328-9DCF-A17E-5B99-21FB5C38F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6BD6A-228E-9FA7-29BF-452562019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3660A-631B-4039-9082-77F321B9288A}" type="datetimeFigureOut">
              <a:rPr lang="en-US" smtClean="0"/>
              <a:t>1/24/2024</a:t>
            </a:fld>
            <a:endParaRPr lang="en-US"/>
          </a:p>
        </p:txBody>
      </p:sp>
      <p:sp>
        <p:nvSpPr>
          <p:cNvPr id="5" name="Footer Placeholder 4">
            <a:extLst>
              <a:ext uri="{FF2B5EF4-FFF2-40B4-BE49-F238E27FC236}">
                <a16:creationId xmlns:a16="http://schemas.microsoft.com/office/drawing/2014/main" id="{9CA7A796-D7E8-CE95-FC88-6A9593B50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20696-3509-AED2-D6F3-C05155899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01D3-8BCC-4210-A1B3-C5C3ACB05455}" type="slidenum">
              <a:rPr lang="en-US" smtClean="0"/>
              <a:t>‹#›</a:t>
            </a:fld>
            <a:endParaRPr lang="en-US"/>
          </a:p>
        </p:txBody>
      </p:sp>
    </p:spTree>
    <p:extLst>
      <p:ext uri="{BB962C8B-B14F-4D97-AF65-F5344CB8AC3E}">
        <p14:creationId xmlns:p14="http://schemas.microsoft.com/office/powerpoint/2010/main" val="203498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75383" y="1084541"/>
            <a:ext cx="8203763" cy="3170099"/>
          </a:xfrm>
          <a:prstGeom prst="rect">
            <a:avLst/>
          </a:prstGeom>
          <a:noFill/>
        </p:spPr>
        <p:txBody>
          <a:bodyPr wrap="square" lIns="91440" tIns="45720" rIns="91440" bIns="45720" rtlCol="0">
            <a:spAutoFit/>
          </a:bodyPr>
          <a:lstStyle/>
          <a:p>
            <a:pPr algn="ctr"/>
            <a:r>
              <a:rPr lang="en-US" sz="4000" b="1" dirty="0">
                <a:latin typeface="Arial"/>
                <a:cs typeface="Arial"/>
              </a:rPr>
              <a:t>ALLERGIES TO CATS</a:t>
            </a:r>
          </a:p>
          <a:p>
            <a:pPr algn="ctr"/>
            <a:r>
              <a:rPr lang="en-US" sz="4000" b="1" dirty="0">
                <a:latin typeface="Arial"/>
                <a:cs typeface="Arial"/>
              </a:rPr>
              <a:t>A ONE HEALTH </a:t>
            </a:r>
          </a:p>
          <a:p>
            <a:pPr algn="ctr"/>
            <a:r>
              <a:rPr lang="en-US" sz="4000" b="1" dirty="0">
                <a:latin typeface="Arial"/>
                <a:cs typeface="Arial"/>
              </a:rPr>
              <a:t>PERSPECTIVE</a:t>
            </a:r>
          </a:p>
          <a:p>
            <a:pPr algn="ctr"/>
            <a:r>
              <a:rPr lang="en-US" sz="4000" b="1">
                <a:latin typeface="Arial"/>
                <a:cs typeface="Arial"/>
              </a:rPr>
              <a:t>Part Tw</a:t>
            </a:r>
            <a:r>
              <a:rPr lang="en-US" sz="4000" b="1" dirty="0">
                <a:latin typeface="Arial"/>
                <a:cs typeface="Arial"/>
              </a:rPr>
              <a:t>o</a:t>
            </a:r>
          </a:p>
          <a:p>
            <a:pPr algn="ctr"/>
            <a:endParaRPr lang="en-US" sz="4000" b="1" dirty="0">
              <a:latin typeface="Arial"/>
              <a:cs typeface="Arial"/>
            </a:endParaRPr>
          </a:p>
        </p:txBody>
      </p:sp>
      <p:sp>
        <p:nvSpPr>
          <p:cNvPr id="7" name="TextBox 6"/>
          <p:cNvSpPr txBox="1"/>
          <p:nvPr/>
        </p:nvSpPr>
        <p:spPr>
          <a:xfrm>
            <a:off x="1139687" y="4119729"/>
            <a:ext cx="10376451" cy="2062103"/>
          </a:xfrm>
          <a:prstGeom prst="rect">
            <a:avLst/>
          </a:prstGeom>
          <a:noFill/>
        </p:spPr>
        <p:txBody>
          <a:bodyPr wrap="square" lIns="91440" tIns="45720" rIns="91440" bIns="45720" rtlCol="0">
            <a:spAutoFit/>
          </a:bodyPr>
          <a:lstStyle/>
          <a:p>
            <a:pPr algn="ctr"/>
            <a:r>
              <a:rPr lang="en-US" sz="2400" dirty="0">
                <a:latin typeface="Arial"/>
                <a:cs typeface="Arial"/>
              </a:rPr>
              <a:t>Peter Karczmar, MD, FACP</a:t>
            </a:r>
          </a:p>
          <a:p>
            <a:pPr algn="ctr"/>
            <a:r>
              <a:rPr lang="en-US" sz="2400" dirty="0">
                <a:latin typeface="Arial"/>
                <a:cs typeface="Arial"/>
              </a:rPr>
              <a:t>Diplomate, ABIM, Pulmonary, Critical Care and Sleep Medicine</a:t>
            </a:r>
          </a:p>
          <a:p>
            <a:pPr algn="ctr"/>
            <a:r>
              <a:rPr lang="en-US" sz="1600" dirty="0">
                <a:latin typeface="Arial"/>
                <a:cs typeface="Arial"/>
              </a:rPr>
              <a:t>Brown Physicians, Inc.</a:t>
            </a:r>
          </a:p>
          <a:p>
            <a:pPr algn="ctr"/>
            <a:r>
              <a:rPr lang="en-US" sz="1600" dirty="0">
                <a:latin typeface="Arial"/>
                <a:cs typeface="Arial"/>
              </a:rPr>
              <a:t>Assistant Professor of Medicine</a:t>
            </a:r>
          </a:p>
          <a:p>
            <a:pPr algn="ctr"/>
            <a:r>
              <a:rPr lang="en-US" sz="1600" dirty="0">
                <a:latin typeface="Arial"/>
                <a:cs typeface="Arial"/>
              </a:rPr>
              <a:t>Warren Alpert Medical School of Brown University</a:t>
            </a:r>
          </a:p>
          <a:p>
            <a:pPr algn="ctr"/>
            <a:r>
              <a:rPr lang="en-US" sz="1600" dirty="0">
                <a:latin typeface="Arial"/>
                <a:cs typeface="Arial"/>
              </a:rPr>
              <a:t>Providence, RI USA</a:t>
            </a:r>
          </a:p>
          <a:p>
            <a:pPr algn="ctr"/>
            <a:r>
              <a:rPr lang="en-US" sz="1600" dirty="0" err="1">
                <a:latin typeface="Arial"/>
                <a:cs typeface="Arial"/>
              </a:rPr>
              <a:t>pkarczmar@gmail.com</a:t>
            </a:r>
            <a:endParaRPr lang="en-US" sz="1600" dirty="0">
              <a:latin typeface="Arial"/>
              <a:cs typeface="Arial"/>
            </a:endParaRPr>
          </a:p>
        </p:txBody>
      </p:sp>
      <p:pic>
        <p:nvPicPr>
          <p:cNvPr id="3" name="Picture 2">
            <a:extLst>
              <a:ext uri="{FF2B5EF4-FFF2-40B4-BE49-F238E27FC236}">
                <a16:creationId xmlns:a16="http://schemas.microsoft.com/office/drawing/2014/main" id="{A851DE1A-E224-5888-EA0A-BFA17534CC77}"/>
              </a:ext>
            </a:extLst>
          </p:cNvPr>
          <p:cNvPicPr>
            <a:picLocks noChangeAspect="1"/>
          </p:cNvPicPr>
          <p:nvPr/>
        </p:nvPicPr>
        <p:blipFill>
          <a:blip r:embed="rId3"/>
          <a:stretch>
            <a:fillRect/>
          </a:stretch>
        </p:blipFill>
        <p:spPr>
          <a:xfrm>
            <a:off x="394208" y="403444"/>
            <a:ext cx="4114800" cy="2743200"/>
          </a:xfrm>
          <a:prstGeom prst="rect">
            <a:avLst/>
          </a:prstGeom>
        </p:spPr>
      </p:pic>
    </p:spTree>
    <p:extLst>
      <p:ext uri="{BB962C8B-B14F-4D97-AF65-F5344CB8AC3E}">
        <p14:creationId xmlns:p14="http://schemas.microsoft.com/office/powerpoint/2010/main" val="62999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7061-C882-B765-8156-FF391919D861}"/>
              </a:ext>
            </a:extLst>
          </p:cNvPr>
          <p:cNvSpPr>
            <a:spLocks noGrp="1"/>
          </p:cNvSpPr>
          <p:nvPr>
            <p:ph type="title"/>
          </p:nvPr>
        </p:nvSpPr>
        <p:spPr/>
        <p:txBody>
          <a:bodyPr>
            <a:normAutofit/>
          </a:bodyPr>
          <a:lstStyle/>
          <a:p>
            <a:r>
              <a:rPr lang="en-US" sz="4000" b="1" dirty="0"/>
              <a:t>Cat Allergy Response Reduction in Humans:</a:t>
            </a:r>
            <a:br>
              <a:rPr lang="en-US" sz="4000" b="1" dirty="0"/>
            </a:br>
            <a:r>
              <a:rPr lang="en-US" sz="4000" b="1" dirty="0"/>
              <a:t>Novel Therapies</a:t>
            </a:r>
            <a:endParaRPr lang="en-US" sz="4000" dirty="0"/>
          </a:p>
        </p:txBody>
      </p:sp>
      <p:sp>
        <p:nvSpPr>
          <p:cNvPr id="3" name="Content Placeholder 2">
            <a:extLst>
              <a:ext uri="{FF2B5EF4-FFF2-40B4-BE49-F238E27FC236}">
                <a16:creationId xmlns:a16="http://schemas.microsoft.com/office/drawing/2014/main" id="{BB5A6DEE-A519-68CE-CA98-2A1C221237AC}"/>
              </a:ext>
            </a:extLst>
          </p:cNvPr>
          <p:cNvSpPr>
            <a:spLocks noGrp="1"/>
          </p:cNvSpPr>
          <p:nvPr>
            <p:ph idx="1"/>
          </p:nvPr>
        </p:nvSpPr>
        <p:spPr>
          <a:xfrm>
            <a:off x="838200" y="2174177"/>
            <a:ext cx="10515600" cy="4318698"/>
          </a:xfrm>
        </p:spPr>
        <p:txBody>
          <a:bodyPr/>
          <a:lstStyle/>
          <a:p>
            <a:pPr marL="0" indent="0">
              <a:buNone/>
            </a:pPr>
            <a:r>
              <a:rPr lang="en-US" sz="2400" dirty="0"/>
              <a:t>Anti-</a:t>
            </a:r>
            <a:r>
              <a:rPr lang="en-US" sz="2400" dirty="0" err="1"/>
              <a:t>Fel</a:t>
            </a:r>
            <a:r>
              <a:rPr lang="en-US" sz="2400" dirty="0"/>
              <a:t> d 1 monoclonal IgG antibodies:</a:t>
            </a:r>
          </a:p>
          <a:p>
            <a:pPr lvl="1"/>
            <a:r>
              <a:rPr lang="en-US" dirty="0"/>
              <a:t>Improved rhinitis symptoms in cat allergic patients</a:t>
            </a:r>
          </a:p>
          <a:p>
            <a:pPr marL="457200" lvl="1" indent="0">
              <a:buNone/>
            </a:pPr>
            <a:r>
              <a:rPr lang="en-US" dirty="0"/>
              <a:t>	</a:t>
            </a:r>
            <a:r>
              <a:rPr lang="en-US" dirty="0" err="1"/>
              <a:t>Orengo</a:t>
            </a:r>
            <a:r>
              <a:rPr lang="en-US" dirty="0"/>
              <a:t> JM, et al.  </a:t>
            </a:r>
            <a:r>
              <a:rPr lang="en-US" i="1" dirty="0"/>
              <a:t>Nat </a:t>
            </a:r>
            <a:r>
              <a:rPr lang="en-US" i="1" dirty="0" err="1"/>
              <a:t>Commun</a:t>
            </a:r>
            <a:r>
              <a:rPr lang="en-US" i="1" dirty="0"/>
              <a:t> </a:t>
            </a:r>
            <a:r>
              <a:rPr lang="en-US" dirty="0"/>
              <a:t>2018;9:1421.</a:t>
            </a:r>
          </a:p>
          <a:p>
            <a:pPr marL="457200" lvl="1" indent="0">
              <a:buNone/>
            </a:pPr>
            <a:r>
              <a:rPr lang="en-US" dirty="0"/>
              <a:t>	</a:t>
            </a:r>
            <a:r>
              <a:rPr lang="en-US" dirty="0" err="1"/>
              <a:t>Shaji</a:t>
            </a:r>
            <a:r>
              <a:rPr lang="en-US" dirty="0"/>
              <a:t> MH, et al. </a:t>
            </a:r>
            <a:r>
              <a:rPr lang="en-US" i="1" dirty="0"/>
              <a:t>Am J Respir Crit Care Med</a:t>
            </a:r>
            <a:r>
              <a:rPr lang="en-US" dirty="0"/>
              <a:t> 2021;204:23-33.</a:t>
            </a:r>
          </a:p>
          <a:p>
            <a:pPr lvl="1"/>
            <a:endParaRPr lang="en-US" dirty="0"/>
          </a:p>
          <a:p>
            <a:pPr marL="0" indent="0">
              <a:buNone/>
            </a:pPr>
            <a:r>
              <a:rPr lang="en-US" sz="2400" dirty="0"/>
              <a:t>Cat-PAD (</a:t>
            </a:r>
            <a:r>
              <a:rPr lang="en-US" sz="2400" dirty="0" err="1"/>
              <a:t>ToleroMune</a:t>
            </a:r>
            <a:r>
              <a:rPr lang="en-US" sz="2400" dirty="0"/>
              <a:t>® Cat):</a:t>
            </a:r>
          </a:p>
          <a:p>
            <a:pPr lvl="1"/>
            <a:r>
              <a:rPr lang="en-US" dirty="0"/>
              <a:t>Synthetic peptide immuno-regulatory T-cell epitopes derived from </a:t>
            </a:r>
            <a:r>
              <a:rPr lang="en-US" dirty="0" err="1"/>
              <a:t>Fel</a:t>
            </a:r>
            <a:r>
              <a:rPr lang="en-US" dirty="0"/>
              <a:t> d 1</a:t>
            </a:r>
          </a:p>
          <a:p>
            <a:pPr lvl="1"/>
            <a:r>
              <a:rPr lang="en-US" dirty="0"/>
              <a:t>Long-term improvement in rhino-conjunctivitis symptoms at 2 years</a:t>
            </a:r>
          </a:p>
          <a:p>
            <a:pPr marL="457200" lvl="1" indent="0">
              <a:buNone/>
            </a:pPr>
            <a:r>
              <a:rPr lang="en-US" dirty="0"/>
              <a:t>	</a:t>
            </a:r>
            <a:r>
              <a:rPr lang="en-US" dirty="0" err="1"/>
              <a:t>Couroux</a:t>
            </a:r>
            <a:r>
              <a:rPr lang="en-US" dirty="0"/>
              <a:t> P, et al.  </a:t>
            </a:r>
            <a:r>
              <a:rPr lang="en-US" i="1" dirty="0"/>
              <a:t>Clin Exp Allergy </a:t>
            </a:r>
            <a:r>
              <a:rPr lang="en-US" dirty="0"/>
              <a:t>2015;45:974-981.</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8473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4E8D-9FC7-A6BB-D592-1CBD2A36D813}"/>
              </a:ext>
            </a:extLst>
          </p:cNvPr>
          <p:cNvSpPr>
            <a:spLocks noGrp="1"/>
          </p:cNvSpPr>
          <p:nvPr>
            <p:ph type="title"/>
          </p:nvPr>
        </p:nvSpPr>
        <p:spPr>
          <a:xfrm>
            <a:off x="838199" y="537883"/>
            <a:ext cx="5257801" cy="1942810"/>
          </a:xfrm>
        </p:spPr>
        <p:txBody>
          <a:bodyPr anchor="b">
            <a:normAutofit/>
          </a:bodyPr>
          <a:lstStyle/>
          <a:p>
            <a:r>
              <a:rPr lang="en-US" sz="4000" b="1" dirty="0"/>
              <a:t>Measures to Reduce Exposure to Cat Allergens </a:t>
            </a:r>
          </a:p>
        </p:txBody>
      </p:sp>
      <p:sp>
        <p:nvSpPr>
          <p:cNvPr id="3" name="Content Placeholder 2">
            <a:extLst>
              <a:ext uri="{FF2B5EF4-FFF2-40B4-BE49-F238E27FC236}">
                <a16:creationId xmlns:a16="http://schemas.microsoft.com/office/drawing/2014/main" id="{04CDBAD8-6D36-4220-8D84-D33B255BE2CF}"/>
              </a:ext>
            </a:extLst>
          </p:cNvPr>
          <p:cNvSpPr>
            <a:spLocks noGrp="1"/>
          </p:cNvSpPr>
          <p:nvPr>
            <p:ph idx="1"/>
          </p:nvPr>
        </p:nvSpPr>
        <p:spPr>
          <a:xfrm>
            <a:off x="838199" y="2686323"/>
            <a:ext cx="4986814" cy="3913260"/>
          </a:xfrm>
        </p:spPr>
        <p:txBody>
          <a:bodyPr>
            <a:normAutofit/>
          </a:bodyPr>
          <a:lstStyle/>
          <a:p>
            <a:pPr marL="0" indent="0">
              <a:buNone/>
            </a:pPr>
            <a:r>
              <a:rPr lang="en-US" sz="2400" dirty="0"/>
              <a:t>Specialized food:</a:t>
            </a:r>
          </a:p>
          <a:p>
            <a:r>
              <a:rPr lang="en-US" sz="2400" dirty="0"/>
              <a:t>Purina Pro Plan </a:t>
            </a:r>
            <a:r>
              <a:rPr lang="en-US" sz="2400" dirty="0" err="1"/>
              <a:t>LiveClear</a:t>
            </a:r>
            <a:endParaRPr lang="en-US" sz="2400" dirty="0"/>
          </a:p>
          <a:p>
            <a:pPr lvl="1">
              <a:buFont typeface="Wingdings" pitchFamily="2" charset="2"/>
              <a:buChar char="Ø"/>
            </a:pPr>
            <a:r>
              <a:rPr lang="en-US" dirty="0"/>
              <a:t>Chicken-derived </a:t>
            </a:r>
            <a:r>
              <a:rPr lang="en-US" dirty="0" err="1"/>
              <a:t>IgY</a:t>
            </a:r>
            <a:r>
              <a:rPr lang="en-US" dirty="0"/>
              <a:t> Abs to </a:t>
            </a:r>
            <a:r>
              <a:rPr lang="en-US" dirty="0" err="1"/>
              <a:t>Fel</a:t>
            </a:r>
            <a:r>
              <a:rPr lang="en-US" dirty="0"/>
              <a:t> d 1 in egg yolks added to cat food</a:t>
            </a:r>
          </a:p>
          <a:p>
            <a:pPr lvl="1">
              <a:buFont typeface="Wingdings" pitchFamily="2" charset="2"/>
              <a:buChar char="Ø"/>
            </a:pPr>
            <a:r>
              <a:rPr lang="en-US" dirty="0"/>
              <a:t>Reduced allergens on cat hair and dander by ~50%</a:t>
            </a:r>
          </a:p>
          <a:p>
            <a:pPr lvl="1">
              <a:buFont typeface="Wingdings" pitchFamily="2" charset="2"/>
              <a:buChar char="Ø"/>
            </a:pPr>
            <a:r>
              <a:rPr lang="en-US" dirty="0"/>
              <a:t>Improved allergic symptoms in cat bedding-exposed subjects</a:t>
            </a:r>
          </a:p>
          <a:p>
            <a:pPr marL="457200" lvl="1" indent="0">
              <a:buNone/>
            </a:pPr>
            <a:r>
              <a:rPr lang="en-US" sz="1800" dirty="0"/>
              <a:t>	</a:t>
            </a:r>
            <a:r>
              <a:rPr lang="en-US" sz="1800" dirty="0" err="1"/>
              <a:t>Satyaraj</a:t>
            </a:r>
            <a:r>
              <a:rPr lang="en-US" sz="1800" dirty="0"/>
              <a:t> E, </a:t>
            </a:r>
            <a:r>
              <a:rPr lang="en-US" sz="1800" dirty="0" err="1"/>
              <a:t>Wedner</a:t>
            </a:r>
            <a:r>
              <a:rPr lang="en-US" sz="1800" dirty="0"/>
              <a:t> HJ, Bousquet J. 	</a:t>
            </a:r>
            <a:r>
              <a:rPr lang="en-US" sz="1800" i="1" dirty="0"/>
              <a:t>Allergy</a:t>
            </a:r>
            <a:r>
              <a:rPr lang="en-US" sz="1800" dirty="0"/>
              <a:t> 2019;74 (Suppl. 107):5-17.</a:t>
            </a:r>
          </a:p>
          <a:p>
            <a:pPr marL="457200" lvl="1" indent="0">
              <a:buNone/>
            </a:pPr>
            <a:endParaRPr lang="en-US" sz="2000" dirty="0"/>
          </a:p>
          <a:p>
            <a:pPr marL="457200" lvl="1" indent="0">
              <a:buNone/>
            </a:pPr>
            <a:endParaRPr lang="en-US" sz="2000" dirty="0"/>
          </a:p>
        </p:txBody>
      </p:sp>
      <p:pic>
        <p:nvPicPr>
          <p:cNvPr id="4" name="Picture 3">
            <a:extLst>
              <a:ext uri="{FF2B5EF4-FFF2-40B4-BE49-F238E27FC236}">
                <a16:creationId xmlns:a16="http://schemas.microsoft.com/office/drawing/2014/main" id="{13361ED9-0C01-A067-2692-E15EA308517A}"/>
              </a:ext>
            </a:extLst>
          </p:cNvPr>
          <p:cNvPicPr>
            <a:picLocks noChangeAspect="1"/>
          </p:cNvPicPr>
          <p:nvPr/>
        </p:nvPicPr>
        <p:blipFill>
          <a:blip r:embed="rId3"/>
          <a:stretch>
            <a:fillRect/>
          </a:stretch>
        </p:blipFill>
        <p:spPr>
          <a:xfrm>
            <a:off x="5848626" y="1503710"/>
            <a:ext cx="5893349" cy="4420012"/>
          </a:xfrm>
          <a:prstGeom prst="rect">
            <a:avLst/>
          </a:prstGeom>
        </p:spPr>
      </p:pic>
    </p:spTree>
    <p:extLst>
      <p:ext uri="{BB962C8B-B14F-4D97-AF65-F5344CB8AC3E}">
        <p14:creationId xmlns:p14="http://schemas.microsoft.com/office/powerpoint/2010/main" val="337636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4E8D-9FC7-A6BB-D592-1CBD2A36D813}"/>
              </a:ext>
            </a:extLst>
          </p:cNvPr>
          <p:cNvSpPr>
            <a:spLocks noGrp="1"/>
          </p:cNvSpPr>
          <p:nvPr>
            <p:ph type="title"/>
          </p:nvPr>
        </p:nvSpPr>
        <p:spPr>
          <a:xfrm>
            <a:off x="838199" y="537883"/>
            <a:ext cx="4783697" cy="1942810"/>
          </a:xfrm>
        </p:spPr>
        <p:txBody>
          <a:bodyPr anchor="b">
            <a:normAutofit/>
          </a:bodyPr>
          <a:lstStyle/>
          <a:p>
            <a:r>
              <a:rPr lang="en-US" sz="4000" b="1" dirty="0"/>
              <a:t>Measures to Reduce Exposure to Cat Allergens </a:t>
            </a:r>
          </a:p>
        </p:txBody>
      </p:sp>
      <p:sp>
        <p:nvSpPr>
          <p:cNvPr id="3" name="Content Placeholder 2">
            <a:extLst>
              <a:ext uri="{FF2B5EF4-FFF2-40B4-BE49-F238E27FC236}">
                <a16:creationId xmlns:a16="http://schemas.microsoft.com/office/drawing/2014/main" id="{04CDBAD8-6D36-4220-8D84-D33B255BE2CF}"/>
              </a:ext>
            </a:extLst>
          </p:cNvPr>
          <p:cNvSpPr>
            <a:spLocks noGrp="1"/>
          </p:cNvSpPr>
          <p:nvPr>
            <p:ph idx="1"/>
          </p:nvPr>
        </p:nvSpPr>
        <p:spPr>
          <a:xfrm>
            <a:off x="452329" y="2686323"/>
            <a:ext cx="5365375" cy="3818318"/>
          </a:xfrm>
        </p:spPr>
        <p:txBody>
          <a:bodyPr>
            <a:normAutofit/>
          </a:bodyPr>
          <a:lstStyle/>
          <a:p>
            <a:r>
              <a:rPr lang="en-US" sz="2400" dirty="0"/>
              <a:t>Cat vaccination:</a:t>
            </a:r>
          </a:p>
          <a:p>
            <a:pPr lvl="1">
              <a:buFont typeface="Wingdings" pitchFamily="2" charset="2"/>
              <a:buChar char="Ø"/>
            </a:pPr>
            <a:r>
              <a:rPr lang="en-US" dirty="0" err="1"/>
              <a:t>Fel-CuMV</a:t>
            </a:r>
            <a:r>
              <a:rPr lang="en-US" dirty="0"/>
              <a:t> (</a:t>
            </a:r>
            <a:r>
              <a:rPr lang="en-US" dirty="0" err="1"/>
              <a:t>HypoCat</a:t>
            </a:r>
            <a:r>
              <a:rPr lang="en-US" baseline="30000" dirty="0" err="1"/>
              <a:t>TM</a:t>
            </a:r>
            <a:r>
              <a:rPr lang="en-US" dirty="0"/>
              <a:t>)</a:t>
            </a:r>
          </a:p>
          <a:p>
            <a:pPr lvl="1">
              <a:buFont typeface="Wingdings" pitchFamily="2" charset="2"/>
              <a:buChar char="Ø"/>
            </a:pPr>
            <a:r>
              <a:rPr lang="en-US" dirty="0"/>
              <a:t>Induced high-affinity Abs → neutralizing </a:t>
            </a:r>
            <a:r>
              <a:rPr lang="en-US" dirty="0" err="1"/>
              <a:t>Fel</a:t>
            </a:r>
            <a:r>
              <a:rPr lang="en-US" dirty="0"/>
              <a:t> d 1 → ↓</a:t>
            </a:r>
            <a:r>
              <a:rPr lang="en-US" dirty="0" err="1"/>
              <a:t>Fel</a:t>
            </a:r>
            <a:r>
              <a:rPr lang="en-US" dirty="0"/>
              <a:t> d 1 in cat secretions</a:t>
            </a:r>
          </a:p>
          <a:p>
            <a:pPr lvl="1">
              <a:buFont typeface="Wingdings" pitchFamily="2" charset="2"/>
              <a:buChar char="Ø"/>
            </a:pPr>
            <a:r>
              <a:rPr lang="en-US" dirty="0"/>
              <a:t>Decreased allergic symptoms in cat-allergic subjects</a:t>
            </a:r>
          </a:p>
          <a:p>
            <a:pPr marL="457200" lvl="1" indent="0">
              <a:buNone/>
            </a:pPr>
            <a:r>
              <a:rPr lang="en-US" sz="2000" dirty="0"/>
              <a:t>	</a:t>
            </a:r>
            <a:r>
              <a:rPr lang="en-US" sz="1800" dirty="0" err="1"/>
              <a:t>Thoms</a:t>
            </a:r>
            <a:r>
              <a:rPr lang="en-US" sz="1800" dirty="0"/>
              <a:t> F, et al.  </a:t>
            </a:r>
            <a:r>
              <a:rPr lang="en-US" sz="1800" i="1" dirty="0"/>
              <a:t>J Allergy Clin 	Immunol</a:t>
            </a:r>
            <a:r>
              <a:rPr lang="en-US" sz="1800" dirty="0"/>
              <a:t> 	2019;144:193-203.</a:t>
            </a:r>
          </a:p>
          <a:p>
            <a:pPr marL="457200" lvl="1" indent="0">
              <a:buNone/>
            </a:pPr>
            <a:r>
              <a:rPr lang="en-US" sz="1800" i="1" dirty="0"/>
              <a:t>	Viruses</a:t>
            </a:r>
            <a:r>
              <a:rPr lang="en-US" sz="1800" dirty="0"/>
              <a:t> 2020;12:288-307.</a:t>
            </a:r>
          </a:p>
          <a:p>
            <a:pPr lvl="1"/>
            <a:endParaRPr lang="en-US" sz="2000" dirty="0"/>
          </a:p>
        </p:txBody>
      </p:sp>
      <p:pic>
        <p:nvPicPr>
          <p:cNvPr id="4" name="Picture 3">
            <a:extLst>
              <a:ext uri="{FF2B5EF4-FFF2-40B4-BE49-F238E27FC236}">
                <a16:creationId xmlns:a16="http://schemas.microsoft.com/office/drawing/2014/main" id="{47584BA1-12E5-C138-C190-FACF0D8348FC}"/>
              </a:ext>
            </a:extLst>
          </p:cNvPr>
          <p:cNvPicPr>
            <a:picLocks noChangeAspect="1"/>
          </p:cNvPicPr>
          <p:nvPr/>
        </p:nvPicPr>
        <p:blipFill>
          <a:blip r:embed="rId3"/>
          <a:stretch>
            <a:fillRect/>
          </a:stretch>
        </p:blipFill>
        <p:spPr>
          <a:xfrm>
            <a:off x="5549021" y="636104"/>
            <a:ext cx="6280400" cy="3220035"/>
          </a:xfrm>
          <a:prstGeom prst="rect">
            <a:avLst/>
          </a:prstGeom>
        </p:spPr>
      </p:pic>
      <p:pic>
        <p:nvPicPr>
          <p:cNvPr id="5" name="Picture 4">
            <a:extLst>
              <a:ext uri="{FF2B5EF4-FFF2-40B4-BE49-F238E27FC236}">
                <a16:creationId xmlns:a16="http://schemas.microsoft.com/office/drawing/2014/main" id="{BACAB719-B23D-2B9F-D85E-E988B6940241}"/>
              </a:ext>
            </a:extLst>
          </p:cNvPr>
          <p:cNvPicPr>
            <a:picLocks noChangeAspect="1"/>
          </p:cNvPicPr>
          <p:nvPr/>
        </p:nvPicPr>
        <p:blipFill>
          <a:blip r:embed="rId4"/>
          <a:stretch>
            <a:fillRect/>
          </a:stretch>
        </p:blipFill>
        <p:spPr>
          <a:xfrm>
            <a:off x="7038685" y="3967415"/>
            <a:ext cx="3569754" cy="2779309"/>
          </a:xfrm>
          <a:prstGeom prst="rect">
            <a:avLst/>
          </a:prstGeom>
        </p:spPr>
      </p:pic>
    </p:spTree>
    <p:extLst>
      <p:ext uri="{BB962C8B-B14F-4D97-AF65-F5344CB8AC3E}">
        <p14:creationId xmlns:p14="http://schemas.microsoft.com/office/powerpoint/2010/main" val="58984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FC59-5072-8C90-EBA6-9BF701A371E6}"/>
              </a:ext>
            </a:extLst>
          </p:cNvPr>
          <p:cNvSpPr>
            <a:spLocks noGrp="1"/>
          </p:cNvSpPr>
          <p:nvPr>
            <p:ph type="title"/>
          </p:nvPr>
        </p:nvSpPr>
        <p:spPr>
          <a:xfrm>
            <a:off x="761803" y="350196"/>
            <a:ext cx="4646904" cy="1624520"/>
          </a:xfrm>
        </p:spPr>
        <p:txBody>
          <a:bodyPr anchor="ctr">
            <a:normAutofit/>
          </a:bodyPr>
          <a:lstStyle/>
          <a:p>
            <a:r>
              <a:rPr lang="en-US" sz="4000" b="1" dirty="0"/>
              <a:t>Cat Gene Modification</a:t>
            </a:r>
          </a:p>
        </p:txBody>
      </p:sp>
      <p:sp>
        <p:nvSpPr>
          <p:cNvPr id="3" name="Content Placeholder 2">
            <a:extLst>
              <a:ext uri="{FF2B5EF4-FFF2-40B4-BE49-F238E27FC236}">
                <a16:creationId xmlns:a16="http://schemas.microsoft.com/office/drawing/2014/main" id="{941B1AE7-10FB-8E51-B10A-910D7FD7CEA3}"/>
              </a:ext>
            </a:extLst>
          </p:cNvPr>
          <p:cNvSpPr>
            <a:spLocks noGrp="1"/>
          </p:cNvSpPr>
          <p:nvPr>
            <p:ph idx="1"/>
          </p:nvPr>
        </p:nvSpPr>
        <p:spPr>
          <a:xfrm>
            <a:off x="761803" y="2236144"/>
            <a:ext cx="4646905" cy="3613149"/>
          </a:xfrm>
        </p:spPr>
        <p:txBody>
          <a:bodyPr anchor="ctr">
            <a:normAutofit/>
          </a:bodyPr>
          <a:lstStyle/>
          <a:p>
            <a:r>
              <a:rPr lang="en-US" sz="2400" dirty="0"/>
              <a:t>CRISPR Gene Editing of the Major Cat Allergen, </a:t>
            </a:r>
            <a:r>
              <a:rPr lang="en-US" sz="2400" dirty="0" err="1"/>
              <a:t>Fel</a:t>
            </a:r>
            <a:r>
              <a:rPr lang="en-US" sz="2400" dirty="0"/>
              <a:t> d 1. </a:t>
            </a:r>
          </a:p>
          <a:p>
            <a:pPr marL="457200" lvl="1" indent="0">
              <a:buNone/>
            </a:pPr>
            <a:r>
              <a:rPr lang="en-US" sz="1800" dirty="0"/>
              <a:t>Brackett N, et al.  </a:t>
            </a:r>
            <a:r>
              <a:rPr lang="en-US" sz="1800" i="1" dirty="0"/>
              <a:t>The CRISPR J</a:t>
            </a:r>
            <a:r>
              <a:rPr lang="en-US" sz="1800" dirty="0"/>
              <a:t>. 2022;5:213-223.</a:t>
            </a:r>
            <a:endParaRPr lang="en-US" sz="2000" dirty="0"/>
          </a:p>
        </p:txBody>
      </p:sp>
      <p:pic>
        <p:nvPicPr>
          <p:cNvPr id="5" name="Picture 4">
            <a:extLst>
              <a:ext uri="{FF2B5EF4-FFF2-40B4-BE49-F238E27FC236}">
                <a16:creationId xmlns:a16="http://schemas.microsoft.com/office/drawing/2014/main" id="{69BA5ECD-49F4-7304-B2F8-83C8ED1A3CE4}"/>
              </a:ext>
            </a:extLst>
          </p:cNvPr>
          <p:cNvPicPr>
            <a:picLocks noChangeAspect="1"/>
          </p:cNvPicPr>
          <p:nvPr/>
        </p:nvPicPr>
        <p:blipFill rotWithShape="1">
          <a:blip r:embed="rId3"/>
          <a:srcRect l="80" r="2"/>
          <a:stretch/>
        </p:blipFill>
        <p:spPr>
          <a:xfrm>
            <a:off x="6487907" y="1162456"/>
            <a:ext cx="4069080" cy="4572596"/>
          </a:xfrm>
          <a:prstGeom prst="rect">
            <a:avLst/>
          </a:prstGeom>
        </p:spPr>
      </p:pic>
    </p:spTree>
    <p:extLst>
      <p:ext uri="{BB962C8B-B14F-4D97-AF65-F5344CB8AC3E}">
        <p14:creationId xmlns:p14="http://schemas.microsoft.com/office/powerpoint/2010/main" val="231251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653-BF98-9114-A29A-5FFFF35320F9}"/>
              </a:ext>
            </a:extLst>
          </p:cNvPr>
          <p:cNvSpPr>
            <a:spLocks noGrp="1"/>
          </p:cNvSpPr>
          <p:nvPr>
            <p:ph type="title"/>
          </p:nvPr>
        </p:nvSpPr>
        <p:spPr>
          <a:xfrm>
            <a:off x="838200" y="312117"/>
            <a:ext cx="10515600" cy="1325563"/>
          </a:xfrm>
        </p:spPr>
        <p:txBody>
          <a:bodyPr>
            <a:normAutofit/>
          </a:bodyPr>
          <a:lstStyle/>
          <a:p>
            <a:r>
              <a:rPr lang="en-US" sz="4000" b="1" dirty="0"/>
              <a:t>Advice to Patients About Living With Cats</a:t>
            </a:r>
          </a:p>
        </p:txBody>
      </p:sp>
      <p:sp>
        <p:nvSpPr>
          <p:cNvPr id="3" name="Content Placeholder 2">
            <a:extLst>
              <a:ext uri="{FF2B5EF4-FFF2-40B4-BE49-F238E27FC236}">
                <a16:creationId xmlns:a16="http://schemas.microsoft.com/office/drawing/2014/main" id="{1F1DC202-4D5B-4F22-CFF2-E577237E8DE5}"/>
              </a:ext>
            </a:extLst>
          </p:cNvPr>
          <p:cNvSpPr>
            <a:spLocks noGrp="1"/>
          </p:cNvSpPr>
          <p:nvPr>
            <p:ph idx="1"/>
          </p:nvPr>
        </p:nvSpPr>
        <p:spPr>
          <a:xfrm>
            <a:off x="569843" y="1325217"/>
            <a:ext cx="11145079" cy="4851746"/>
          </a:xfrm>
        </p:spPr>
        <p:txBody>
          <a:bodyPr>
            <a:noAutofit/>
          </a:bodyPr>
          <a:lstStyle/>
          <a:p>
            <a:r>
              <a:rPr lang="en-US" sz="2400" dirty="0"/>
              <a:t>Having a pet is beneficial to our mental and physical health.</a:t>
            </a:r>
          </a:p>
          <a:p>
            <a:r>
              <a:rPr lang="en-US" sz="2400" dirty="0"/>
              <a:t>Living with a cat increases likelihood of sensitization to the cat, but may not result in allergic symptoms.</a:t>
            </a:r>
          </a:p>
          <a:p>
            <a:r>
              <a:rPr lang="en-US" sz="2400" dirty="0"/>
              <a:t>Living with a cat tends to decrease allergic symptoms in reactive people over time.</a:t>
            </a:r>
          </a:p>
          <a:p>
            <a:r>
              <a:rPr lang="en-US" sz="2400" dirty="0"/>
              <a:t>Studies suggest that living with a cat may decrease the risk of cat allergies, especially when exposure occurs during childhood. </a:t>
            </a:r>
          </a:p>
          <a:p>
            <a:r>
              <a:rPr lang="en-US" sz="2400" dirty="0"/>
              <a:t>Most people with environmental allergies are also allergic to other allergens in their home.</a:t>
            </a:r>
          </a:p>
          <a:p>
            <a:r>
              <a:rPr lang="en-US" sz="2400" dirty="0"/>
              <a:t>Do not advise removing the cat from the home unless it’s clear that:</a:t>
            </a:r>
          </a:p>
          <a:p>
            <a:pPr lvl="1">
              <a:buFont typeface="Wingdings" pitchFamily="2" charset="2"/>
              <a:buChar char="Ø"/>
            </a:pPr>
            <a:r>
              <a:rPr lang="en-US" dirty="0"/>
              <a:t>The cat is the only trigger for allergic symptoms.</a:t>
            </a:r>
          </a:p>
          <a:p>
            <a:pPr lvl="1">
              <a:buFont typeface="Wingdings" pitchFamily="2" charset="2"/>
              <a:buChar char="Ø"/>
            </a:pPr>
            <a:r>
              <a:rPr lang="en-US" dirty="0"/>
              <a:t>Allergic symptoms persist despite medical therapy and measures to reduce allergen exposure.</a:t>
            </a:r>
          </a:p>
        </p:txBody>
      </p:sp>
    </p:spTree>
    <p:extLst>
      <p:ext uri="{BB962C8B-B14F-4D97-AF65-F5344CB8AC3E}">
        <p14:creationId xmlns:p14="http://schemas.microsoft.com/office/powerpoint/2010/main" val="120576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6F0B-F070-2F67-6F14-CC1470175B2A}"/>
              </a:ext>
            </a:extLst>
          </p:cNvPr>
          <p:cNvSpPr>
            <a:spLocks noGrp="1"/>
          </p:cNvSpPr>
          <p:nvPr>
            <p:ph type="title"/>
          </p:nvPr>
        </p:nvSpPr>
        <p:spPr/>
        <p:txBody>
          <a:bodyPr>
            <a:normAutofit/>
          </a:bodyPr>
          <a:lstStyle/>
          <a:p>
            <a:r>
              <a:rPr lang="en-US" sz="4000" b="1" dirty="0"/>
              <a:t>Summary</a:t>
            </a:r>
          </a:p>
        </p:txBody>
      </p:sp>
      <p:sp>
        <p:nvSpPr>
          <p:cNvPr id="3" name="Content Placeholder 2">
            <a:extLst>
              <a:ext uri="{FF2B5EF4-FFF2-40B4-BE49-F238E27FC236}">
                <a16:creationId xmlns:a16="http://schemas.microsoft.com/office/drawing/2014/main" id="{7C070206-1022-D055-2BCD-EC9CA06F4B69}"/>
              </a:ext>
            </a:extLst>
          </p:cNvPr>
          <p:cNvSpPr>
            <a:spLocks noGrp="1"/>
          </p:cNvSpPr>
          <p:nvPr>
            <p:ph idx="1"/>
          </p:nvPr>
        </p:nvSpPr>
        <p:spPr>
          <a:xfrm>
            <a:off x="838200" y="2393094"/>
            <a:ext cx="10515600" cy="3297492"/>
          </a:xfrm>
        </p:spPr>
        <p:txBody>
          <a:bodyPr>
            <a:normAutofit fontScale="62500" lnSpcReduction="20000"/>
          </a:bodyPr>
          <a:lstStyle/>
          <a:p>
            <a:r>
              <a:rPr lang="en-US" dirty="0"/>
              <a:t>Cat allergies are the second most common cause of environmental allergies in humans.</a:t>
            </a:r>
          </a:p>
          <a:p>
            <a:r>
              <a:rPr lang="en-US" dirty="0"/>
              <a:t>Mediated by </a:t>
            </a:r>
            <a:r>
              <a:rPr lang="en-US" dirty="0" err="1"/>
              <a:t>IgE</a:t>
            </a:r>
            <a:r>
              <a:rPr lang="en-US" dirty="0"/>
              <a:t>-specific response to </a:t>
            </a:r>
            <a:r>
              <a:rPr lang="en-US" dirty="0" err="1"/>
              <a:t>Fel</a:t>
            </a:r>
            <a:r>
              <a:rPr lang="en-US" dirty="0"/>
              <a:t> d 1.</a:t>
            </a:r>
          </a:p>
          <a:p>
            <a:r>
              <a:rPr lang="en-US" dirty="0"/>
              <a:t>Exposure to cats, especially at a young age, has been shown to result in decreased allergic sensitivity to cats.</a:t>
            </a:r>
          </a:p>
          <a:p>
            <a:r>
              <a:rPr lang="en-US" dirty="0"/>
              <a:t>Cats are integral to human physical and emotional well-being.</a:t>
            </a:r>
          </a:p>
          <a:p>
            <a:r>
              <a:rPr lang="en-US" dirty="0"/>
              <a:t>People with cat allergies who love their cats are unlikely to abandon their cats even if advised by their doctor.</a:t>
            </a:r>
          </a:p>
          <a:p>
            <a:r>
              <a:rPr lang="en-US" dirty="0"/>
              <a:t>Evolving research into decreasing </a:t>
            </a:r>
            <a:r>
              <a:rPr lang="en-US" dirty="0" err="1"/>
              <a:t>Fel</a:t>
            </a:r>
            <a:r>
              <a:rPr lang="en-US" dirty="0"/>
              <a:t> d 1 production in cats and decreasing human exposure to </a:t>
            </a:r>
            <a:r>
              <a:rPr lang="en-US" dirty="0" err="1"/>
              <a:t>Fel</a:t>
            </a:r>
            <a:r>
              <a:rPr lang="en-US" dirty="0"/>
              <a:t> d 1 may eventually lead to a “non-allergic” cat.</a:t>
            </a:r>
          </a:p>
          <a:p>
            <a:r>
              <a:rPr lang="en-US" dirty="0"/>
              <a:t>It is our responsibility as physicians and veterinarians to promote the human-animal bond and help people balance the benefits of cat companionship while minimizing potential allergic symptoms.</a:t>
            </a:r>
          </a:p>
        </p:txBody>
      </p:sp>
      <p:pic>
        <p:nvPicPr>
          <p:cNvPr id="5" name="Picture 4" descr="A black cat lying on a white surface&#10;&#10;Description automatically generated">
            <a:extLst>
              <a:ext uri="{FF2B5EF4-FFF2-40B4-BE49-F238E27FC236}">
                <a16:creationId xmlns:a16="http://schemas.microsoft.com/office/drawing/2014/main" id="{A48DB194-C355-EC30-6DA9-A4EC22F09230}"/>
              </a:ext>
            </a:extLst>
          </p:cNvPr>
          <p:cNvPicPr>
            <a:picLocks noChangeAspect="1"/>
          </p:cNvPicPr>
          <p:nvPr/>
        </p:nvPicPr>
        <p:blipFill>
          <a:blip r:embed="rId3"/>
          <a:stretch>
            <a:fillRect/>
          </a:stretch>
        </p:blipFill>
        <p:spPr>
          <a:xfrm>
            <a:off x="8441436" y="322263"/>
            <a:ext cx="3255485" cy="1828800"/>
          </a:xfrm>
          <a:prstGeom prst="rect">
            <a:avLst/>
          </a:prstGeom>
        </p:spPr>
      </p:pic>
    </p:spTree>
    <p:extLst>
      <p:ext uri="{BB962C8B-B14F-4D97-AF65-F5344CB8AC3E}">
        <p14:creationId xmlns:p14="http://schemas.microsoft.com/office/powerpoint/2010/main" val="401198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DB8095-657E-C9D1-A20F-4CF4047B9B0E}"/>
              </a:ext>
            </a:extLst>
          </p:cNvPr>
          <p:cNvSpPr>
            <a:spLocks noGrp="1"/>
          </p:cNvSpPr>
          <p:nvPr>
            <p:ph type="title" idx="4294967295"/>
          </p:nvPr>
        </p:nvSpPr>
        <p:spPr>
          <a:xfrm>
            <a:off x="838200" y="500191"/>
            <a:ext cx="10515600" cy="1631950"/>
          </a:xfrm>
        </p:spPr>
        <p:txBody>
          <a:bodyPr>
            <a:normAutofit fontScale="90000"/>
          </a:bodyPr>
          <a:lstStyle/>
          <a:p>
            <a:pPr algn="ctr"/>
            <a:r>
              <a:rPr lang="en-US" b="1" dirty="0"/>
              <a:t>If you have allergies, the longer you live with your cats the better your symptoms (and life!) will be!</a:t>
            </a:r>
            <a:br>
              <a:rPr lang="en-US" dirty="0"/>
            </a:br>
            <a:endParaRPr lang="en-US" dirty="0"/>
          </a:p>
        </p:txBody>
      </p:sp>
      <p:pic>
        <p:nvPicPr>
          <p:cNvPr id="5" name="Picture 4" descr="Two cats lying on a couch&#10;&#10;Description automatically generated">
            <a:extLst>
              <a:ext uri="{FF2B5EF4-FFF2-40B4-BE49-F238E27FC236}">
                <a16:creationId xmlns:a16="http://schemas.microsoft.com/office/drawing/2014/main" id="{D216DD3D-B7B4-B3B5-9882-E814BCBC5EF7}"/>
              </a:ext>
            </a:extLst>
          </p:cNvPr>
          <p:cNvPicPr>
            <a:picLocks noChangeAspect="1"/>
          </p:cNvPicPr>
          <p:nvPr/>
        </p:nvPicPr>
        <p:blipFill>
          <a:blip r:embed="rId2"/>
          <a:stretch>
            <a:fillRect/>
          </a:stretch>
        </p:blipFill>
        <p:spPr>
          <a:xfrm>
            <a:off x="3942556" y="2359855"/>
            <a:ext cx="4114800" cy="4114800"/>
          </a:xfrm>
          <a:prstGeom prst="rect">
            <a:avLst/>
          </a:prstGeom>
        </p:spPr>
      </p:pic>
    </p:spTree>
    <p:extLst>
      <p:ext uri="{BB962C8B-B14F-4D97-AF65-F5344CB8AC3E}">
        <p14:creationId xmlns:p14="http://schemas.microsoft.com/office/powerpoint/2010/main" val="79402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E527-74D9-46E7-ABE7-012CBB541A3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64A00E3-148B-B6F5-F1FC-679D575979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166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84201"/>
            <a:ext cx="9144000" cy="5619751"/>
          </a:xfrm>
          <a:prstGeom prst="rect">
            <a:avLst/>
          </a:prstGeom>
        </p:spPr>
      </p:pic>
      <p:sp>
        <p:nvSpPr>
          <p:cNvPr id="5" name="TextBox 4"/>
          <p:cNvSpPr txBox="1"/>
          <p:nvPr/>
        </p:nvSpPr>
        <p:spPr>
          <a:xfrm>
            <a:off x="1905000" y="6345860"/>
            <a:ext cx="2362200" cy="276999"/>
          </a:xfrm>
          <a:prstGeom prst="rect">
            <a:avLst/>
          </a:prstGeom>
          <a:noFill/>
        </p:spPr>
        <p:txBody>
          <a:bodyPr wrap="square" lIns="91440" tIns="45720" rIns="91440" bIns="45720" rtlCol="0">
            <a:spAutoFit/>
          </a:bodyPr>
          <a:lstStyle/>
          <a:p>
            <a:r>
              <a:rPr lang="en-US" sz="1200" dirty="0" err="1"/>
              <a:t>ucdavis.edu</a:t>
            </a:r>
            <a:endParaRPr lang="en-US" sz="1200" dirty="0"/>
          </a:p>
        </p:txBody>
      </p:sp>
    </p:spTree>
    <p:extLst>
      <p:ext uri="{BB962C8B-B14F-4D97-AF65-F5344CB8AC3E}">
        <p14:creationId xmlns:p14="http://schemas.microsoft.com/office/powerpoint/2010/main" val="56760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644E-52A7-7E79-17FA-DF55FE815386}"/>
              </a:ext>
            </a:extLst>
          </p:cNvPr>
          <p:cNvSpPr>
            <a:spLocks noGrp="1"/>
          </p:cNvSpPr>
          <p:nvPr>
            <p:ph type="title"/>
          </p:nvPr>
        </p:nvSpPr>
        <p:spPr>
          <a:xfrm>
            <a:off x="513509" y="1307661"/>
            <a:ext cx="6140509" cy="1126050"/>
          </a:xfrm>
        </p:spPr>
        <p:txBody>
          <a:bodyPr anchor="ctr">
            <a:noAutofit/>
          </a:bodyPr>
          <a:lstStyle/>
          <a:p>
            <a:r>
              <a:rPr lang="en-US" sz="4000" b="1" dirty="0"/>
              <a:t>Are Cats a Risk Factor for Asthma &amp;/or Allergies? </a:t>
            </a:r>
            <a:endParaRPr lang="en-US" sz="4000" dirty="0"/>
          </a:p>
        </p:txBody>
      </p:sp>
      <p:pic>
        <p:nvPicPr>
          <p:cNvPr id="9" name="Content Placeholder 8" descr="A person wearing a gas mask holding a cat&#10;&#10;Description automatically generated">
            <a:extLst>
              <a:ext uri="{FF2B5EF4-FFF2-40B4-BE49-F238E27FC236}">
                <a16:creationId xmlns:a16="http://schemas.microsoft.com/office/drawing/2014/main" id="{0B6EA2C7-9183-DF8B-7D97-0DB9274BEC0D}"/>
              </a:ext>
            </a:extLst>
          </p:cNvPr>
          <p:cNvPicPr>
            <a:picLocks noChangeAspect="1"/>
          </p:cNvPicPr>
          <p:nvPr/>
        </p:nvPicPr>
        <p:blipFill rotWithShape="1">
          <a:blip r:embed="rId2"/>
          <a:srcRect l="31" r="56" b="1"/>
          <a:stretch/>
        </p:blipFill>
        <p:spPr bwMode="auto">
          <a:xfrm>
            <a:off x="6350354" y="685442"/>
            <a:ext cx="4882896" cy="548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1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80DB-14C5-0499-C321-DE1EFF55F7B2}"/>
              </a:ext>
            </a:extLst>
          </p:cNvPr>
          <p:cNvSpPr>
            <a:spLocks noGrp="1"/>
          </p:cNvSpPr>
          <p:nvPr>
            <p:ph type="title"/>
          </p:nvPr>
        </p:nvSpPr>
        <p:spPr>
          <a:xfrm>
            <a:off x="838200" y="182245"/>
            <a:ext cx="10515600" cy="1325563"/>
          </a:xfrm>
        </p:spPr>
        <p:txBody>
          <a:bodyPr>
            <a:normAutofit/>
          </a:bodyPr>
          <a:lstStyle/>
          <a:p>
            <a:r>
              <a:rPr lang="en-US" sz="4000" b="1" dirty="0"/>
              <a:t>Are Cats a Risk Factor for Asthma &amp;/or Allergies? </a:t>
            </a:r>
          </a:p>
        </p:txBody>
      </p:sp>
      <p:sp>
        <p:nvSpPr>
          <p:cNvPr id="3" name="Content Placeholder 2">
            <a:extLst>
              <a:ext uri="{FF2B5EF4-FFF2-40B4-BE49-F238E27FC236}">
                <a16:creationId xmlns:a16="http://schemas.microsoft.com/office/drawing/2014/main" id="{F340E597-66EC-DC9C-FBFF-29DFD7E45EC2}"/>
              </a:ext>
            </a:extLst>
          </p:cNvPr>
          <p:cNvSpPr>
            <a:spLocks noGrp="1"/>
          </p:cNvSpPr>
          <p:nvPr>
            <p:ph idx="1"/>
          </p:nvPr>
        </p:nvSpPr>
        <p:spPr>
          <a:xfrm>
            <a:off x="838200" y="1350498"/>
            <a:ext cx="10515600" cy="5746652"/>
          </a:xfrm>
        </p:spPr>
        <p:txBody>
          <a:bodyPr>
            <a:normAutofit fontScale="32500" lnSpcReduction="20000"/>
          </a:bodyPr>
          <a:lstStyle/>
          <a:p>
            <a:pPr>
              <a:buClr>
                <a:srgbClr val="0000FF"/>
              </a:buClr>
              <a:defRPr/>
            </a:pPr>
            <a:r>
              <a:rPr lang="en-US" sz="3500" dirty="0">
                <a:cs typeface="Arial"/>
              </a:rPr>
              <a:t>Exposure to dogs and cats in the first year of life and risk of allergic sensitization at 6 to 7 years of age.  </a:t>
            </a:r>
            <a:r>
              <a:rPr lang="en-US" sz="3500" dirty="0" err="1">
                <a:cs typeface="Arial"/>
              </a:rPr>
              <a:t>Ownby</a:t>
            </a:r>
            <a:r>
              <a:rPr lang="en-US" sz="3500" dirty="0">
                <a:cs typeface="Arial"/>
              </a:rPr>
              <a:t> D, et al.  </a:t>
            </a:r>
            <a:r>
              <a:rPr lang="is-IS" sz="3500" i="1" dirty="0">
                <a:cs typeface="Arial"/>
              </a:rPr>
              <a:t>JAMA</a:t>
            </a:r>
            <a:r>
              <a:rPr lang="is-IS" sz="3500" dirty="0">
                <a:cs typeface="Arial"/>
              </a:rPr>
              <a:t> 2002;288:963-972.</a:t>
            </a:r>
          </a:p>
          <a:p>
            <a:pPr lvl="1">
              <a:buClr>
                <a:srgbClr val="0000FF"/>
              </a:buClr>
              <a:buFont typeface="Wingdings" charset="2"/>
              <a:buChar char="Ø"/>
              <a:defRPr/>
            </a:pPr>
            <a:r>
              <a:rPr lang="en-US" sz="5500" b="1" dirty="0">
                <a:solidFill>
                  <a:srgbClr val="000090"/>
                </a:solidFill>
                <a:cs typeface="Arial"/>
              </a:rPr>
              <a:t>Statistically significant decrease in pinprick sensitivity and </a:t>
            </a:r>
            <a:r>
              <a:rPr lang="en-US" sz="5500" b="1" dirty="0" err="1">
                <a:solidFill>
                  <a:srgbClr val="000090"/>
                </a:solidFill>
                <a:cs typeface="Arial"/>
              </a:rPr>
              <a:t>IgE</a:t>
            </a:r>
            <a:r>
              <a:rPr lang="en-US" sz="5500" b="1" dirty="0">
                <a:solidFill>
                  <a:srgbClr val="000090"/>
                </a:solidFill>
                <a:cs typeface="Arial"/>
              </a:rPr>
              <a:t> levels in children at 6-7 y/o if exposed to cats or dogs during first year of life.</a:t>
            </a:r>
          </a:p>
          <a:p>
            <a:pPr marL="457200" lvl="1" indent="0">
              <a:buClr>
                <a:srgbClr val="0000FF"/>
              </a:buClr>
              <a:buNone/>
              <a:defRPr/>
            </a:pPr>
            <a:endParaRPr lang="en-US" sz="3500" b="1" dirty="0">
              <a:solidFill>
                <a:srgbClr val="FFFF00"/>
              </a:solidFill>
              <a:effectLst>
                <a:outerShdw blurRad="50800" dist="38100" dir="2700000" algn="tl" rotWithShape="0">
                  <a:srgbClr val="000000">
                    <a:alpha val="43000"/>
                  </a:srgbClr>
                </a:outerShdw>
              </a:effectLst>
              <a:cs typeface="Arial"/>
            </a:endParaRPr>
          </a:p>
          <a:p>
            <a:pPr>
              <a:buClr>
                <a:srgbClr val="0000FF"/>
              </a:buClr>
              <a:defRPr/>
            </a:pPr>
            <a:r>
              <a:rPr lang="en-US" sz="3500" dirty="0">
                <a:cs typeface="Arial"/>
              </a:rPr>
              <a:t>A longitudinal analysis of wheezing in young children: the independent effects of early life exposure to house dust endotoxin, allergens, and pets.  </a:t>
            </a:r>
            <a:r>
              <a:rPr lang="en-US" sz="3500" dirty="0" err="1">
                <a:cs typeface="Arial"/>
              </a:rPr>
              <a:t>Litonjua</a:t>
            </a:r>
            <a:r>
              <a:rPr lang="en-US" sz="3500" dirty="0">
                <a:cs typeface="Arial"/>
              </a:rPr>
              <a:t> AA, et al.  </a:t>
            </a:r>
            <a:r>
              <a:rPr lang="en-US" sz="3500" i="1" dirty="0">
                <a:cs typeface="Arial"/>
              </a:rPr>
              <a:t>J Allergy Clin Immunol</a:t>
            </a:r>
            <a:r>
              <a:rPr lang="en-US" sz="3500" dirty="0">
                <a:cs typeface="Arial"/>
              </a:rPr>
              <a:t> 2002;110:736-742.</a:t>
            </a:r>
          </a:p>
          <a:p>
            <a:pPr lvl="1">
              <a:buClr>
                <a:srgbClr val="0000FF"/>
              </a:buClr>
              <a:buFont typeface="Wingdings" charset="2"/>
              <a:buChar char="Ø"/>
              <a:defRPr/>
            </a:pPr>
            <a:r>
              <a:rPr lang="en-US" sz="5500" b="1" dirty="0">
                <a:solidFill>
                  <a:srgbClr val="000090"/>
                </a:solidFill>
                <a:cs typeface="Arial"/>
              </a:rPr>
              <a:t>Exposure to cat allergen and the presence of a dog in the home were both associated with decreased risk for wheezing.</a:t>
            </a:r>
          </a:p>
          <a:p>
            <a:pPr lvl="1">
              <a:buClr>
                <a:srgbClr val="0000FF"/>
              </a:buClr>
              <a:defRPr/>
            </a:pPr>
            <a:endParaRPr lang="en-US" sz="3500" b="1" dirty="0">
              <a:solidFill>
                <a:srgbClr val="FFFF00"/>
              </a:solidFill>
              <a:cs typeface="Arial"/>
            </a:endParaRPr>
          </a:p>
          <a:p>
            <a:pPr>
              <a:buClr>
                <a:srgbClr val="0000FF"/>
              </a:buClr>
              <a:defRPr/>
            </a:pPr>
            <a:r>
              <a:rPr lang="en-US" sz="3500" dirty="0">
                <a:cs typeface="Arial"/>
              </a:rPr>
              <a:t>Effect of cat and dog ownership on sensitization and development of asthma among </a:t>
            </a:r>
            <a:r>
              <a:rPr lang="en-US" sz="3500" dirty="0" err="1">
                <a:cs typeface="Arial"/>
              </a:rPr>
              <a:t>preteenage</a:t>
            </a:r>
            <a:r>
              <a:rPr lang="en-US" sz="3500" dirty="0">
                <a:cs typeface="Arial"/>
              </a:rPr>
              <a:t> children.  </a:t>
            </a:r>
            <a:r>
              <a:rPr lang="en-US" sz="3500" dirty="0" err="1">
                <a:cs typeface="Arial"/>
              </a:rPr>
              <a:t>Perzanowski</a:t>
            </a:r>
            <a:r>
              <a:rPr lang="en-US" sz="3500" dirty="0">
                <a:cs typeface="Arial"/>
              </a:rPr>
              <a:t> MS, et al.  </a:t>
            </a:r>
            <a:r>
              <a:rPr lang="en-US" sz="3500" i="1" dirty="0">
                <a:cs typeface="Arial"/>
              </a:rPr>
              <a:t>AJRCCM</a:t>
            </a:r>
            <a:r>
              <a:rPr lang="en-US" sz="3500" dirty="0">
                <a:cs typeface="Arial"/>
              </a:rPr>
              <a:t> 2002;166:696-702..</a:t>
            </a:r>
          </a:p>
          <a:p>
            <a:pPr lvl="1">
              <a:buClr>
                <a:srgbClr val="0000FF"/>
              </a:buClr>
              <a:buFont typeface="Wingdings" charset="2"/>
              <a:buChar char="Ø"/>
              <a:defRPr/>
            </a:pPr>
            <a:r>
              <a:rPr lang="en-US" sz="5500" b="1" dirty="0">
                <a:solidFill>
                  <a:srgbClr val="000090"/>
                </a:solidFill>
                <a:cs typeface="Arial"/>
              </a:rPr>
              <a:t>Pet ownership was a strong negative risk factor for asthma among families with a history of the disease.</a:t>
            </a:r>
            <a:endParaRPr lang="en-US" sz="4500" b="1" dirty="0">
              <a:solidFill>
                <a:srgbClr val="000090"/>
              </a:solidFill>
              <a:cs typeface="Arial"/>
            </a:endParaRPr>
          </a:p>
          <a:p>
            <a:pPr lvl="1">
              <a:buClr>
                <a:srgbClr val="0000FF"/>
              </a:buClr>
              <a:buFont typeface="Wingdings" charset="2"/>
              <a:buChar char="Ø"/>
              <a:defRPr/>
            </a:pPr>
            <a:endParaRPr lang="en-US" sz="3500" b="1" dirty="0">
              <a:solidFill>
                <a:srgbClr val="000090"/>
              </a:solidFill>
              <a:cs typeface="Arial"/>
            </a:endParaRPr>
          </a:p>
          <a:p>
            <a:pPr>
              <a:buClr>
                <a:srgbClr val="000090"/>
              </a:buClr>
            </a:pPr>
            <a:r>
              <a:rPr lang="en-US" sz="3500" dirty="0"/>
              <a:t>Presence and timing of cat ownership by age 18 and the effect on atopy and asthma at age 28.  de Meer G, er al.  </a:t>
            </a:r>
            <a:r>
              <a:rPr lang="en-US" sz="3500" i="1" dirty="0"/>
              <a:t>J Allergy Clin Immunol</a:t>
            </a:r>
            <a:r>
              <a:rPr lang="en-US" sz="3500" dirty="0"/>
              <a:t> 2004.</a:t>
            </a:r>
          </a:p>
          <a:p>
            <a:pPr lvl="1">
              <a:buFont typeface="Wingdings" pitchFamily="2" charset="2"/>
              <a:buChar char="Ø"/>
            </a:pPr>
            <a:r>
              <a:rPr lang="en-US" sz="5500" b="1" dirty="0">
                <a:solidFill>
                  <a:srgbClr val="000090"/>
                </a:solidFill>
              </a:rPr>
              <a:t>Having a cat before age 18 protected against atopy to outdoor allergens, airway hyperresponsiveness and asthma.  Acquiring first cat after age 18 showed a trend toward higher prevalence rates for asthma symptoms.</a:t>
            </a:r>
          </a:p>
          <a:p>
            <a:pPr lvl="1">
              <a:buFont typeface="Wingdings" pitchFamily="2" charset="2"/>
              <a:buChar char="Ø"/>
            </a:pPr>
            <a:endParaRPr lang="en-US" sz="3500" b="1" dirty="0">
              <a:solidFill>
                <a:srgbClr val="000090"/>
              </a:solidFill>
            </a:endParaRPr>
          </a:p>
          <a:p>
            <a:pPr>
              <a:buClr>
                <a:srgbClr val="000090"/>
              </a:buClr>
            </a:pPr>
            <a:r>
              <a:rPr lang="en-US" sz="3500" dirty="0"/>
              <a:t>Pet ownership is associated with increased risk of non-atopic asthma and reduced risk of atopy in childhood: findings from a UK birth cohort.  Collins SM, et al.  </a:t>
            </a:r>
            <a:r>
              <a:rPr lang="en-US" sz="3500" i="1" dirty="0"/>
              <a:t>Clin Exp Allergy </a:t>
            </a:r>
            <a:r>
              <a:rPr lang="en-US" sz="3500" dirty="0"/>
              <a:t>2015;45:200-210..</a:t>
            </a:r>
          </a:p>
          <a:p>
            <a:pPr lvl="1">
              <a:buClr>
                <a:srgbClr val="000090"/>
              </a:buClr>
              <a:buFont typeface="Wingdings" pitchFamily="2" charset="2"/>
              <a:buChar char="Ø"/>
            </a:pPr>
            <a:r>
              <a:rPr lang="en-US" sz="5500" b="1" dirty="0">
                <a:solidFill>
                  <a:srgbClr val="000090"/>
                </a:solidFill>
              </a:rPr>
              <a:t>Cat ownership during pregnancy and childhood was associated with a reduced risk of asthma at age 7.</a:t>
            </a:r>
          </a:p>
          <a:p>
            <a:pPr lvl="1">
              <a:buClr>
                <a:srgbClr val="000090"/>
              </a:buClr>
              <a:buFont typeface="Wingdings" pitchFamily="2" charset="2"/>
              <a:buChar char="Ø"/>
            </a:pPr>
            <a:endParaRPr lang="en-US" sz="3500" b="1" dirty="0">
              <a:solidFill>
                <a:srgbClr val="000090"/>
              </a:solidFill>
              <a:cs typeface="Arial"/>
            </a:endParaRPr>
          </a:p>
          <a:p>
            <a:pPr>
              <a:buClr>
                <a:srgbClr val="0000FF"/>
              </a:buClr>
              <a:defRPr/>
            </a:pPr>
            <a:r>
              <a:rPr lang="en-US" sz="3500" dirty="0">
                <a:cs typeface="Arial"/>
              </a:rPr>
              <a:t>Early exposure to cats, dogs and farm animals and the risk of childhood asthma and allergy.  </a:t>
            </a:r>
            <a:r>
              <a:rPr lang="en-US" sz="3500" dirty="0" err="1">
                <a:cs typeface="Arial"/>
              </a:rPr>
              <a:t>Ojwang</a:t>
            </a:r>
            <a:r>
              <a:rPr lang="en-US" sz="3500" dirty="0">
                <a:cs typeface="Arial"/>
              </a:rPr>
              <a:t> V, et al.  </a:t>
            </a:r>
            <a:r>
              <a:rPr lang="en-US" sz="3500" i="1" dirty="0" err="1">
                <a:cs typeface="Arial"/>
              </a:rPr>
              <a:t>Pediatr</a:t>
            </a:r>
            <a:r>
              <a:rPr lang="en-US" sz="3500" i="1" dirty="0">
                <a:cs typeface="Arial"/>
              </a:rPr>
              <a:t> Allergy Immunol</a:t>
            </a:r>
            <a:r>
              <a:rPr lang="en-US" sz="3500" dirty="0">
                <a:cs typeface="Arial"/>
              </a:rPr>
              <a:t> 2020;31:265-272.</a:t>
            </a:r>
          </a:p>
          <a:p>
            <a:pPr lvl="1">
              <a:buClr>
                <a:srgbClr val="0000FF"/>
              </a:buClr>
              <a:buFont typeface="Wingdings" charset="2"/>
              <a:buChar char="Ø"/>
              <a:defRPr/>
            </a:pPr>
            <a:r>
              <a:rPr lang="en-US" sz="5500" b="1" dirty="0">
                <a:solidFill>
                  <a:srgbClr val="000090"/>
                </a:solidFill>
                <a:cs typeface="Arial"/>
              </a:rPr>
              <a:t>Having a dog or cat in the house during the first year of life may protect against childhood asthma and allergies.</a:t>
            </a:r>
          </a:p>
          <a:p>
            <a:pPr lvl="1">
              <a:buClr>
                <a:srgbClr val="0000FF"/>
              </a:buClr>
              <a:buFont typeface="Wingdings" charset="2"/>
              <a:buChar char="Ø"/>
              <a:defRPr/>
            </a:pPr>
            <a:endParaRPr lang="en-US" sz="5500" b="1" dirty="0">
              <a:solidFill>
                <a:srgbClr val="000090"/>
              </a:solidFill>
              <a:cs typeface="Arial"/>
            </a:endParaRPr>
          </a:p>
          <a:p>
            <a:pPr marL="0" indent="0">
              <a:buNone/>
            </a:pPr>
            <a:endParaRPr lang="en-US" dirty="0"/>
          </a:p>
        </p:txBody>
      </p:sp>
    </p:spTree>
    <p:extLst>
      <p:ext uri="{BB962C8B-B14F-4D97-AF65-F5344CB8AC3E}">
        <p14:creationId xmlns:p14="http://schemas.microsoft.com/office/powerpoint/2010/main" val="281099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97E4-226A-5A70-0DA7-774369C00EFE}"/>
              </a:ext>
            </a:extLst>
          </p:cNvPr>
          <p:cNvSpPr>
            <a:spLocks noGrp="1"/>
          </p:cNvSpPr>
          <p:nvPr>
            <p:ph type="title"/>
          </p:nvPr>
        </p:nvSpPr>
        <p:spPr/>
        <p:txBody>
          <a:bodyPr>
            <a:normAutofit/>
          </a:bodyPr>
          <a:lstStyle/>
          <a:p>
            <a:r>
              <a:rPr lang="en-US" sz="4000" b="1" dirty="0"/>
              <a:t>Are Cats a Risk Factor for Asthma &amp;/or Allergies? </a:t>
            </a:r>
          </a:p>
        </p:txBody>
      </p:sp>
      <p:sp>
        <p:nvSpPr>
          <p:cNvPr id="3" name="Content Placeholder 2">
            <a:extLst>
              <a:ext uri="{FF2B5EF4-FFF2-40B4-BE49-F238E27FC236}">
                <a16:creationId xmlns:a16="http://schemas.microsoft.com/office/drawing/2014/main" id="{CEA5874B-480B-6E42-4D5F-ADBB71C8DAAD}"/>
              </a:ext>
            </a:extLst>
          </p:cNvPr>
          <p:cNvSpPr>
            <a:spLocks noGrp="1"/>
          </p:cNvSpPr>
          <p:nvPr>
            <p:ph idx="1"/>
          </p:nvPr>
        </p:nvSpPr>
        <p:spPr/>
        <p:txBody>
          <a:bodyPr/>
          <a:lstStyle/>
          <a:p>
            <a:r>
              <a:rPr lang="en-US" sz="2400" b="1" dirty="0" err="1"/>
              <a:t>Lødrup</a:t>
            </a:r>
            <a:r>
              <a:rPr lang="en-US" sz="2400" b="1" dirty="0"/>
              <a:t> Carlsen, KC, et al.  </a:t>
            </a:r>
            <a:r>
              <a:rPr lang="en-US" sz="2400" b="1" dirty="0" err="1"/>
              <a:t>PlosOne</a:t>
            </a:r>
            <a:r>
              <a:rPr lang="en-US" sz="2400" b="1" dirty="0"/>
              <a:t> 2012</a:t>
            </a:r>
          </a:p>
          <a:p>
            <a:pPr lvl="1">
              <a:buFont typeface="Wingdings" pitchFamily="2" charset="2"/>
              <a:buChar char="Ø"/>
            </a:pPr>
            <a:r>
              <a:rPr lang="en-US" b="1" dirty="0"/>
              <a:t>Global Allergy and Asthma European Network (GA</a:t>
            </a:r>
            <a:r>
              <a:rPr lang="en-US" b="1" baseline="30000" dirty="0"/>
              <a:t>2</a:t>
            </a:r>
            <a:r>
              <a:rPr lang="en-US" b="1" dirty="0"/>
              <a:t>LEN)</a:t>
            </a:r>
          </a:p>
          <a:p>
            <a:r>
              <a:rPr lang="en-US" sz="2400" dirty="0"/>
              <a:t>Meta analysis of 11 European birth cohorts (&gt;22,000 children)</a:t>
            </a:r>
          </a:p>
          <a:p>
            <a:r>
              <a:rPr lang="en-US" sz="2400" dirty="0"/>
              <a:t>Development of asthma &amp;/or allergic rhinitis in children 6-10 years old who were exposed to furry pets and birds during first 2 years of life</a:t>
            </a:r>
          </a:p>
          <a:p>
            <a:r>
              <a:rPr lang="en-US" sz="2400" dirty="0"/>
              <a:t>Pet exposure neither increased nor decreased the risk of asthma &amp;/or allergic rhinitis</a:t>
            </a:r>
          </a:p>
          <a:p>
            <a:endParaRPr lang="en-US" dirty="0"/>
          </a:p>
          <a:p>
            <a:endParaRPr lang="en-US" dirty="0"/>
          </a:p>
          <a:p>
            <a:endParaRPr lang="en-US" dirty="0"/>
          </a:p>
        </p:txBody>
      </p:sp>
    </p:spTree>
    <p:extLst>
      <p:ext uri="{BB962C8B-B14F-4D97-AF65-F5344CB8AC3E}">
        <p14:creationId xmlns:p14="http://schemas.microsoft.com/office/powerpoint/2010/main" val="317778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8510-7CFD-DEFC-6EAD-A2CCF154F8F7}"/>
              </a:ext>
            </a:extLst>
          </p:cNvPr>
          <p:cNvSpPr>
            <a:spLocks noGrp="1"/>
          </p:cNvSpPr>
          <p:nvPr>
            <p:ph type="title"/>
          </p:nvPr>
        </p:nvSpPr>
        <p:spPr/>
        <p:txBody>
          <a:bodyPr>
            <a:normAutofit/>
          </a:bodyPr>
          <a:lstStyle/>
          <a:p>
            <a:r>
              <a:rPr lang="en-US" sz="4000" b="1" dirty="0"/>
              <a:t>How Can We Reduce Cat-Related Allergies?</a:t>
            </a:r>
          </a:p>
        </p:txBody>
      </p:sp>
      <p:sp>
        <p:nvSpPr>
          <p:cNvPr id="3" name="Content Placeholder 2">
            <a:extLst>
              <a:ext uri="{FF2B5EF4-FFF2-40B4-BE49-F238E27FC236}">
                <a16:creationId xmlns:a16="http://schemas.microsoft.com/office/drawing/2014/main" id="{C87F946F-BD02-76ED-9767-3B7828DB5933}"/>
              </a:ext>
            </a:extLst>
          </p:cNvPr>
          <p:cNvSpPr>
            <a:spLocks noGrp="1"/>
          </p:cNvSpPr>
          <p:nvPr>
            <p:ph idx="1"/>
          </p:nvPr>
        </p:nvSpPr>
        <p:spPr/>
        <p:txBody>
          <a:bodyPr>
            <a:normAutofit/>
          </a:bodyPr>
          <a:lstStyle/>
          <a:p>
            <a:r>
              <a:rPr lang="en-US" sz="2400" dirty="0"/>
              <a:t>Avoidance techniques and dander exposure mitigation</a:t>
            </a:r>
          </a:p>
          <a:p>
            <a:r>
              <a:rPr lang="en-US" sz="2400" dirty="0"/>
              <a:t>Medical therapies</a:t>
            </a:r>
          </a:p>
          <a:p>
            <a:pPr lvl="1">
              <a:buFont typeface="Wingdings" pitchFamily="2" charset="2"/>
              <a:buChar char="Ø"/>
            </a:pPr>
            <a:r>
              <a:rPr lang="en-US" dirty="0"/>
              <a:t>Steroids, bronchodilators, leukotriene modifiers, antihistamines, biologics</a:t>
            </a:r>
          </a:p>
          <a:p>
            <a:pPr lvl="1">
              <a:buFont typeface="Wingdings" pitchFamily="2" charset="2"/>
              <a:buChar char="Ø"/>
            </a:pPr>
            <a:r>
              <a:rPr lang="en-US" dirty="0"/>
              <a:t>Immunotherapy</a:t>
            </a:r>
          </a:p>
          <a:p>
            <a:r>
              <a:rPr lang="en-US" sz="2400" dirty="0"/>
              <a:t>Dietary modifications to decrease </a:t>
            </a:r>
            <a:r>
              <a:rPr lang="en-US" sz="2400" dirty="0" err="1"/>
              <a:t>Fel</a:t>
            </a:r>
            <a:r>
              <a:rPr lang="en-US" sz="2400" dirty="0"/>
              <a:t> d 1 exposure</a:t>
            </a:r>
          </a:p>
          <a:p>
            <a:r>
              <a:rPr lang="en-US" sz="2400" dirty="0"/>
              <a:t>Cat vaccination to reduce </a:t>
            </a:r>
            <a:r>
              <a:rPr lang="en-US" sz="2400" dirty="0" err="1"/>
              <a:t>Fel</a:t>
            </a:r>
            <a:r>
              <a:rPr lang="en-US" sz="2400" dirty="0"/>
              <a:t> d 1 production</a:t>
            </a:r>
          </a:p>
          <a:p>
            <a:r>
              <a:rPr lang="en-US" sz="2400" dirty="0"/>
              <a:t>Cat gene modification</a:t>
            </a:r>
          </a:p>
        </p:txBody>
      </p:sp>
    </p:spTree>
    <p:extLst>
      <p:ext uri="{BB962C8B-B14F-4D97-AF65-F5344CB8AC3E}">
        <p14:creationId xmlns:p14="http://schemas.microsoft.com/office/powerpoint/2010/main" val="15521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F3EA-D7AE-4DA2-3EF6-792019F8BA49}"/>
              </a:ext>
            </a:extLst>
          </p:cNvPr>
          <p:cNvSpPr>
            <a:spLocks noGrp="1"/>
          </p:cNvSpPr>
          <p:nvPr>
            <p:ph type="title"/>
          </p:nvPr>
        </p:nvSpPr>
        <p:spPr>
          <a:xfrm>
            <a:off x="749595" y="240241"/>
            <a:ext cx="10332310" cy="1228299"/>
          </a:xfrm>
        </p:spPr>
        <p:txBody>
          <a:bodyPr>
            <a:normAutofit/>
          </a:bodyPr>
          <a:lstStyle/>
          <a:p>
            <a:r>
              <a:rPr lang="en-US" sz="4000" b="1" dirty="0"/>
              <a:t>Measures to Reduce Exposure to Cat Allergens </a:t>
            </a:r>
          </a:p>
        </p:txBody>
      </p:sp>
      <p:sp>
        <p:nvSpPr>
          <p:cNvPr id="3" name="Content Placeholder 2">
            <a:extLst>
              <a:ext uri="{FF2B5EF4-FFF2-40B4-BE49-F238E27FC236}">
                <a16:creationId xmlns:a16="http://schemas.microsoft.com/office/drawing/2014/main" id="{80E19EC2-FF24-750D-62DD-3A5FCB561592}"/>
              </a:ext>
            </a:extLst>
          </p:cNvPr>
          <p:cNvSpPr>
            <a:spLocks noGrp="1"/>
          </p:cNvSpPr>
          <p:nvPr>
            <p:ph idx="1"/>
          </p:nvPr>
        </p:nvSpPr>
        <p:spPr>
          <a:xfrm>
            <a:off x="424070" y="1468540"/>
            <a:ext cx="5526156" cy="5389460"/>
          </a:xfrm>
        </p:spPr>
        <p:txBody>
          <a:bodyPr anchor="ctr">
            <a:normAutofit/>
          </a:bodyPr>
          <a:lstStyle/>
          <a:p>
            <a:r>
              <a:rPr lang="en-US" sz="2400" dirty="0"/>
              <a:t>No convincing evidence for “hypoallergenic” breeds (“hair vs. fur”)</a:t>
            </a:r>
          </a:p>
          <a:p>
            <a:pPr lvl="1">
              <a:buFont typeface="Wingdings" pitchFamily="2" charset="2"/>
              <a:buChar char="Ø"/>
            </a:pPr>
            <a:r>
              <a:rPr lang="en-US" dirty="0"/>
              <a:t>No evidence for differential shedding of allergens by “hypoallergenic cats”</a:t>
            </a:r>
          </a:p>
          <a:p>
            <a:r>
              <a:rPr lang="en-US" sz="2400" dirty="0"/>
              <a:t>Female and neutered male cats produce less </a:t>
            </a:r>
            <a:r>
              <a:rPr lang="en-US" sz="2400" dirty="0" err="1"/>
              <a:t>Fel</a:t>
            </a:r>
            <a:r>
              <a:rPr lang="en-US" sz="2400" dirty="0"/>
              <a:t> d 1</a:t>
            </a:r>
          </a:p>
          <a:p>
            <a:r>
              <a:rPr lang="en-US" sz="2400" dirty="0"/>
              <a:t>Regular cat washing (!)</a:t>
            </a:r>
          </a:p>
          <a:p>
            <a:r>
              <a:rPr lang="en-US" sz="2400" dirty="0"/>
              <a:t>Keep the cat out of the bedroom</a:t>
            </a:r>
          </a:p>
          <a:p>
            <a:r>
              <a:rPr lang="en-US" sz="2400" dirty="0"/>
              <a:t>Improve ventilation</a:t>
            </a:r>
          </a:p>
          <a:p>
            <a:r>
              <a:rPr lang="en-US" sz="2400" dirty="0"/>
              <a:t>Use air purifiers with HEPA filters</a:t>
            </a:r>
          </a:p>
          <a:p>
            <a:r>
              <a:rPr lang="en-US" sz="2400" dirty="0"/>
              <a:t>Frequent vacuuming</a:t>
            </a:r>
          </a:p>
          <a:p>
            <a:r>
              <a:rPr lang="en-US" sz="2400" dirty="0"/>
              <a:t>Use mattress and pillow covers with mean pore size &lt;6 µm</a:t>
            </a:r>
          </a:p>
          <a:p>
            <a:endParaRPr lang="en-US" sz="1400" dirty="0"/>
          </a:p>
        </p:txBody>
      </p:sp>
      <p:pic>
        <p:nvPicPr>
          <p:cNvPr id="13" name="IMG_0850_43ADBD6E-A58B-4BAD-AA5E-831FD4601EF0.mp4">
            <a:hlinkClick r:id="" action="ppaction://media"/>
            <a:extLst>
              <a:ext uri="{FF2B5EF4-FFF2-40B4-BE49-F238E27FC236}">
                <a16:creationId xmlns:a16="http://schemas.microsoft.com/office/drawing/2014/main" id="{E0CB3F3F-4F63-885A-3E6C-0ACF5DF456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99841" y="2572039"/>
            <a:ext cx="1928806" cy="3428991"/>
          </a:xfrm>
          <a:prstGeom prst="rect">
            <a:avLst/>
          </a:prstGeom>
        </p:spPr>
      </p:pic>
      <p:pic>
        <p:nvPicPr>
          <p:cNvPr id="5" name="Picture 4" descr="A person holding a cat&#10;&#10;Description automatically generated">
            <a:extLst>
              <a:ext uri="{FF2B5EF4-FFF2-40B4-BE49-F238E27FC236}">
                <a16:creationId xmlns:a16="http://schemas.microsoft.com/office/drawing/2014/main" id="{F215FDDA-EC23-087F-62CC-2613508FD96D}"/>
              </a:ext>
            </a:extLst>
          </p:cNvPr>
          <p:cNvPicPr>
            <a:picLocks noChangeAspect="1"/>
          </p:cNvPicPr>
          <p:nvPr/>
        </p:nvPicPr>
        <p:blipFill>
          <a:blip r:embed="rId6"/>
          <a:stretch>
            <a:fillRect/>
          </a:stretch>
        </p:blipFill>
        <p:spPr>
          <a:xfrm>
            <a:off x="8856453" y="2572038"/>
            <a:ext cx="2571743" cy="3428991"/>
          </a:xfrm>
          <a:prstGeom prst="rect">
            <a:avLst/>
          </a:prstGeom>
        </p:spPr>
      </p:pic>
    </p:spTree>
    <p:extLst>
      <p:ext uri="{BB962C8B-B14F-4D97-AF65-F5344CB8AC3E}">
        <p14:creationId xmlns:p14="http://schemas.microsoft.com/office/powerpoint/2010/main" val="423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F4CC-F2D6-842E-991F-91F819599EBB}"/>
              </a:ext>
            </a:extLst>
          </p:cNvPr>
          <p:cNvSpPr>
            <a:spLocks noGrp="1"/>
          </p:cNvSpPr>
          <p:nvPr>
            <p:ph type="title"/>
          </p:nvPr>
        </p:nvSpPr>
        <p:spPr/>
        <p:txBody>
          <a:bodyPr>
            <a:normAutofit/>
          </a:bodyPr>
          <a:lstStyle/>
          <a:p>
            <a:r>
              <a:rPr lang="en-US" sz="4000" b="1" dirty="0"/>
              <a:t>Cat Allergy Response Reduction in Humans:</a:t>
            </a:r>
            <a:br>
              <a:rPr lang="en-US" sz="4000" b="1" dirty="0"/>
            </a:br>
            <a:r>
              <a:rPr lang="en-US" sz="4000" b="1" dirty="0"/>
              <a:t>Immunotherapy</a:t>
            </a:r>
            <a:endParaRPr lang="en-US" sz="4000" dirty="0"/>
          </a:p>
        </p:txBody>
      </p:sp>
      <p:pic>
        <p:nvPicPr>
          <p:cNvPr id="2050" name="Picture 2">
            <a:extLst>
              <a:ext uri="{FF2B5EF4-FFF2-40B4-BE49-F238E27FC236}">
                <a16:creationId xmlns:a16="http://schemas.microsoft.com/office/drawing/2014/main" id="{DEC6FA54-7376-79E3-0AEB-D975016340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4259" y="1690688"/>
            <a:ext cx="7623481" cy="4315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40CC95-FC2B-0DCA-213A-5B7D3387B873}"/>
              </a:ext>
            </a:extLst>
          </p:cNvPr>
          <p:cNvSpPr txBox="1"/>
          <p:nvPr/>
        </p:nvSpPr>
        <p:spPr>
          <a:xfrm>
            <a:off x="4386378" y="6215876"/>
            <a:ext cx="3419243" cy="276999"/>
          </a:xfrm>
          <a:prstGeom prst="rect">
            <a:avLst/>
          </a:prstGeom>
          <a:noFill/>
        </p:spPr>
        <p:txBody>
          <a:bodyPr wrap="square" rtlCol="0">
            <a:spAutoFit/>
          </a:bodyPr>
          <a:lstStyle/>
          <a:p>
            <a:r>
              <a:rPr lang="en-US" sz="1200" dirty="0" err="1"/>
              <a:t>Kucuksezer</a:t>
            </a:r>
            <a:r>
              <a:rPr lang="en-US" sz="1200" dirty="0"/>
              <a:t> UC, et al.  </a:t>
            </a:r>
            <a:r>
              <a:rPr lang="en-US" sz="1200" i="1" dirty="0" err="1"/>
              <a:t>Allergol</a:t>
            </a:r>
            <a:r>
              <a:rPr lang="en-US" sz="1200" i="1" dirty="0"/>
              <a:t> Int </a:t>
            </a:r>
            <a:r>
              <a:rPr lang="en-US" sz="1200" dirty="0"/>
              <a:t>2020;69:549-560.</a:t>
            </a:r>
          </a:p>
        </p:txBody>
      </p:sp>
    </p:spTree>
    <p:extLst>
      <p:ext uri="{BB962C8B-B14F-4D97-AF65-F5344CB8AC3E}">
        <p14:creationId xmlns:p14="http://schemas.microsoft.com/office/powerpoint/2010/main" val="40351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09F0-4713-4EC4-AD21-408DC67FA60F}"/>
              </a:ext>
            </a:extLst>
          </p:cNvPr>
          <p:cNvSpPr>
            <a:spLocks noGrp="1"/>
          </p:cNvSpPr>
          <p:nvPr>
            <p:ph type="title"/>
          </p:nvPr>
        </p:nvSpPr>
        <p:spPr/>
        <p:txBody>
          <a:bodyPr>
            <a:normAutofit/>
          </a:bodyPr>
          <a:lstStyle/>
          <a:p>
            <a:r>
              <a:rPr lang="en-US" sz="4000" b="1" dirty="0"/>
              <a:t>Cat Allergy Response Reduction in Humans:</a:t>
            </a:r>
            <a:br>
              <a:rPr lang="en-US" sz="4000" b="1" dirty="0"/>
            </a:br>
            <a:r>
              <a:rPr lang="en-US" sz="4000" b="1" dirty="0"/>
              <a:t>Immunotherapy</a:t>
            </a:r>
          </a:p>
        </p:txBody>
      </p:sp>
      <p:sp>
        <p:nvSpPr>
          <p:cNvPr id="3" name="Content Placeholder 2">
            <a:extLst>
              <a:ext uri="{FF2B5EF4-FFF2-40B4-BE49-F238E27FC236}">
                <a16:creationId xmlns:a16="http://schemas.microsoft.com/office/drawing/2014/main" id="{02C47EC3-A1C0-5EE8-873E-5334C16C5470}"/>
              </a:ext>
            </a:extLst>
          </p:cNvPr>
          <p:cNvSpPr>
            <a:spLocks noGrp="1"/>
          </p:cNvSpPr>
          <p:nvPr>
            <p:ph idx="1"/>
          </p:nvPr>
        </p:nvSpPr>
        <p:spPr>
          <a:xfrm>
            <a:off x="838200" y="1690688"/>
            <a:ext cx="10515600" cy="5041416"/>
          </a:xfrm>
        </p:spPr>
        <p:txBody>
          <a:bodyPr>
            <a:normAutofit/>
          </a:bodyPr>
          <a:lstStyle/>
          <a:p>
            <a:pPr marL="0" indent="0">
              <a:buNone/>
            </a:pPr>
            <a:r>
              <a:rPr lang="en-US" sz="2400" dirty="0"/>
              <a:t>Subcutaneous allergen specific immunotherapy (SCIT):</a:t>
            </a:r>
          </a:p>
          <a:p>
            <a:pPr lvl="1"/>
            <a:r>
              <a:rPr lang="en-US" dirty="0"/>
              <a:t>Cat dander extract</a:t>
            </a:r>
          </a:p>
          <a:p>
            <a:pPr lvl="1"/>
            <a:r>
              <a:rPr lang="en-US" dirty="0"/>
              <a:t>Administration of increasing doses of allergens → induction of allergen-specific IgG Abs → production of allergen-neutralizing Abs</a:t>
            </a:r>
          </a:p>
          <a:p>
            <a:pPr lvl="1"/>
            <a:r>
              <a:rPr lang="en-US" dirty="0"/>
              <a:t>Limited number of high-quality studies with mixed results</a:t>
            </a:r>
          </a:p>
          <a:p>
            <a:pPr lvl="1"/>
            <a:r>
              <a:rPr lang="en-US" dirty="0"/>
              <a:t>Difficult to standardize, side effects including risk of anaphylaxis</a:t>
            </a:r>
          </a:p>
          <a:p>
            <a:pPr marL="0" indent="0">
              <a:buNone/>
            </a:pPr>
            <a:r>
              <a:rPr lang="en-US" sz="2400" dirty="0"/>
              <a:t>Sublingual immunotherapy (SLIT):</a:t>
            </a:r>
          </a:p>
          <a:p>
            <a:pPr lvl="1"/>
            <a:r>
              <a:rPr lang="en-US" dirty="0"/>
              <a:t>Safer and easier to administer</a:t>
            </a:r>
          </a:p>
          <a:p>
            <a:pPr lvl="1"/>
            <a:r>
              <a:rPr lang="en-US" dirty="0"/>
              <a:t>Only 2 studies with conflicting results on efficacy</a:t>
            </a:r>
          </a:p>
          <a:p>
            <a:pPr marL="0" indent="0">
              <a:buNone/>
            </a:pPr>
            <a:r>
              <a:rPr lang="en-US" sz="2400" dirty="0" err="1"/>
              <a:t>Intralymphatic</a:t>
            </a:r>
            <a:r>
              <a:rPr lang="en-US" sz="2400" dirty="0"/>
              <a:t> immunotherapy </a:t>
            </a:r>
            <a:r>
              <a:rPr lang="en-US" dirty="0"/>
              <a:t>(ILIT):</a:t>
            </a:r>
          </a:p>
          <a:p>
            <a:pPr lvl="1"/>
            <a:r>
              <a:rPr lang="en-US" dirty="0"/>
              <a:t>One study in 2012</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34059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Microsoft Office PowerPoint</Application>
  <PresentationFormat>Widescreen</PresentationFormat>
  <Paragraphs>145</Paragraphs>
  <Slides>17</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Are Cats a Risk Factor for Asthma &amp;/or Allergies? </vt:lpstr>
      <vt:lpstr>Are Cats a Risk Factor for Asthma &amp;/or Allergies? </vt:lpstr>
      <vt:lpstr>Are Cats a Risk Factor for Asthma &amp;/or Allergies? </vt:lpstr>
      <vt:lpstr>How Can We Reduce Cat-Related Allergies?</vt:lpstr>
      <vt:lpstr>Measures to Reduce Exposure to Cat Allergens </vt:lpstr>
      <vt:lpstr>Cat Allergy Response Reduction in Humans: Immunotherapy</vt:lpstr>
      <vt:lpstr>Cat Allergy Response Reduction in Humans: Immunotherapy</vt:lpstr>
      <vt:lpstr>Cat Allergy Response Reduction in Humans: Novel Therapies</vt:lpstr>
      <vt:lpstr>Measures to Reduce Exposure to Cat Allergens </vt:lpstr>
      <vt:lpstr>Measures to Reduce Exposure to Cat Allergens </vt:lpstr>
      <vt:lpstr>Cat Gene Modification</vt:lpstr>
      <vt:lpstr>Advice to Patients About Living With Cats</vt:lpstr>
      <vt:lpstr>Summary</vt:lpstr>
      <vt:lpstr>If you have allergies, the longer you live with your cats the better your symptoms (and life!) will be!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cp:revision>
  <dcterms:created xsi:type="dcterms:W3CDTF">2023-11-20T20:59:41Z</dcterms:created>
  <dcterms:modified xsi:type="dcterms:W3CDTF">2024-01-24T20:06:05Z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17665931</vt:lpwstr>
  </property>
  <property fmtid="{D5CDD505-2E9C-101B-9397-08002B2CF9AE}" pid="3" name="NXPowerLiteSettings">
    <vt:lpwstr>F7000400038000</vt:lpwstr>
  </property>
  <property fmtid="{D5CDD505-2E9C-101B-9397-08002B2CF9AE}" pid="4" name="NXPowerLiteVersion">
    <vt:lpwstr>S10.0.0</vt:lpwstr>
  </property>
</Properties>
</file>