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1"/>
  </p:sldMasterIdLst>
  <p:notesMasterIdLst>
    <p:notesMasterId r:id="rId24"/>
  </p:notesMasterIdLst>
  <p:sldIdLst>
    <p:sldId id="467" r:id="rId2"/>
    <p:sldId id="540" r:id="rId3"/>
    <p:sldId id="281" r:id="rId4"/>
    <p:sldId id="259" r:id="rId5"/>
    <p:sldId id="269" r:id="rId6"/>
    <p:sldId id="270" r:id="rId7"/>
    <p:sldId id="542" r:id="rId8"/>
    <p:sldId id="543" r:id="rId9"/>
    <p:sldId id="267" r:id="rId10"/>
    <p:sldId id="262" r:id="rId11"/>
    <p:sldId id="278" r:id="rId12"/>
    <p:sldId id="265" r:id="rId13"/>
    <p:sldId id="256" r:id="rId14"/>
    <p:sldId id="257" r:id="rId15"/>
    <p:sldId id="258" r:id="rId16"/>
    <p:sldId id="550" r:id="rId17"/>
    <p:sldId id="273" r:id="rId18"/>
    <p:sldId id="546" r:id="rId19"/>
    <p:sldId id="544" r:id="rId20"/>
    <p:sldId id="545" r:id="rId21"/>
    <p:sldId id="272" r:id="rId22"/>
    <p:sldId id="55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6CETG93gJ7rcG4pSXmq4ww==" hashData="WkSpY0BVuGjp15XmcQOU1+Bjh8aZ/qgmtMZS00G13XzvR63LUImhf/WN3pie/3vDNjIjzDFJqgrt/dt6lnmd2g=="/>
  <p:extLs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662"/>
    <p:restoredTop sz="67541" autoAdjust="0"/>
  </p:normalViewPr>
  <p:slideViewPr>
    <p:cSldViewPr snapToGrid="0">
      <p:cViewPr varScale="1">
        <p:scale>
          <a:sx n="71" d="100"/>
          <a:sy n="71" d="100"/>
        </p:scale>
        <p:origin x="1704" y="60"/>
      </p:cViewPr>
      <p:guideLst/>
    </p:cSldViewPr>
  </p:slideViewPr>
  <p:outlineViewPr>
    <p:cViewPr>
      <p:scale>
        <a:sx n="33" d="100"/>
        <a:sy n="33" d="100"/>
      </p:scale>
      <p:origin x="0" y="-184"/>
    </p:cViewPr>
  </p:outlineViewPr>
  <p:notesTextViewPr>
    <p:cViewPr>
      <p:scale>
        <a:sx n="1" d="1"/>
        <a:sy n="1" d="1"/>
      </p:scale>
      <p:origin x="0" y="0"/>
    </p:cViewPr>
  </p:notesTextViewPr>
  <p:sorterViewPr>
    <p:cViewPr>
      <p:scale>
        <a:sx n="80" d="100"/>
        <a:sy n="80" d="100"/>
      </p:scale>
      <p:origin x="0" y="0"/>
    </p:cViewPr>
  </p:sorterViewPr>
  <p:notesViewPr>
    <p:cSldViewPr snapToGrid="0" showGuides="1">
      <p:cViewPr varScale="1">
        <p:scale>
          <a:sx n="87" d="100"/>
          <a:sy n="87" d="100"/>
        </p:scale>
        <p:origin x="3904" y="19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2E65FD-F4D2-2648-A1B1-FED9D0587B1B}" type="datetimeFigureOut">
              <a:rPr lang="en-US" smtClean="0"/>
              <a:t>9/18/2024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0A9C8E-721C-2C4B-8C70-E3556C74A173}" type="slidenum">
              <a:rPr lang="en-US" smtClean="0"/>
              <a:t>‹#›</a:t>
            </a:fld>
            <a:endParaRPr lang="en-US"/>
          </a:p>
        </p:txBody>
      </p:sp>
    </p:spTree>
    <p:extLst>
      <p:ext uri="{BB962C8B-B14F-4D97-AF65-F5344CB8AC3E}">
        <p14:creationId xmlns:p14="http://schemas.microsoft.com/office/powerpoint/2010/main" val="3509877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0A9C8E-721C-2C4B-8C70-E3556C74A173}" type="slidenum">
              <a:rPr lang="en-US" smtClean="0"/>
              <a:t>1</a:t>
            </a:fld>
            <a:endParaRPr lang="en-US"/>
          </a:p>
        </p:txBody>
      </p:sp>
    </p:spTree>
    <p:extLst>
      <p:ext uri="{BB962C8B-B14F-4D97-AF65-F5344CB8AC3E}">
        <p14:creationId xmlns:p14="http://schemas.microsoft.com/office/powerpoint/2010/main" val="11115923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People become exposed to </a:t>
            </a:r>
            <a:r>
              <a:rPr lang="en-US" dirty="0" err="1"/>
              <a:t>Fel</a:t>
            </a:r>
            <a:r>
              <a:rPr lang="en-US" dirty="0"/>
              <a:t> d1 because it is so prevalent in the environment, and its small size makes it easy to inhale.  </a:t>
            </a:r>
          </a:p>
          <a:p>
            <a:pPr marL="171450" indent="-171450">
              <a:buFont typeface="Arial" panose="020B0604020202020204" pitchFamily="34" charset="0"/>
              <a:buChar char="•"/>
            </a:pPr>
            <a:r>
              <a:rPr lang="en-US" dirty="0" err="1"/>
              <a:t>Fel</a:t>
            </a:r>
            <a:r>
              <a:rPr lang="en-US" dirty="0"/>
              <a:t> d1 can remain in the environment for prolonged periods.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Major allergen of domestic cats. Anti-</a:t>
            </a:r>
            <a:r>
              <a:rPr lang="en-US" sz="1200" dirty="0" err="1"/>
              <a:t>Fel</a:t>
            </a:r>
            <a:r>
              <a:rPr lang="en-US" sz="1200" dirty="0"/>
              <a:t> d 1 specific </a:t>
            </a:r>
            <a:r>
              <a:rPr lang="en-US" sz="1200" dirty="0" err="1"/>
              <a:t>IgE</a:t>
            </a:r>
            <a:r>
              <a:rPr lang="en-US" sz="1200" dirty="0"/>
              <a:t> found in serum of 80-95% of patients allergic to cats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biological function of </a:t>
            </a:r>
            <a:r>
              <a:rPr lang="en-US" dirty="0" err="1"/>
              <a:t>Fel</a:t>
            </a:r>
            <a:r>
              <a:rPr lang="en-US" dirty="0"/>
              <a:t> d 1 is unknown.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 transport of steroids, hormones, or pheromones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While washing cats reduces </a:t>
            </a:r>
            <a:r>
              <a:rPr lang="en-US" dirty="0" err="1"/>
              <a:t>Fel</a:t>
            </a:r>
            <a:r>
              <a:rPr lang="en-US" dirty="0"/>
              <a:t> d 1 on skin and fur. The levels return to baseline in two days.</a:t>
            </a: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700A9C8E-721C-2C4B-8C70-E3556C74A173}" type="slidenum">
              <a:rPr lang="en-US" smtClean="0"/>
              <a:t>11</a:t>
            </a:fld>
            <a:endParaRPr lang="en-US"/>
          </a:p>
        </p:txBody>
      </p:sp>
    </p:spTree>
    <p:extLst>
      <p:ext uri="{BB962C8B-B14F-4D97-AF65-F5344CB8AC3E}">
        <p14:creationId xmlns:p14="http://schemas.microsoft.com/office/powerpoint/2010/main" val="8281146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Sensitization from prior exposure to cats primes the pump in individuals who have allergic disease so when they become exposed to more cats, or to </a:t>
            </a:r>
            <a:r>
              <a:rPr lang="en-US" dirty="0" err="1"/>
              <a:t>Fel</a:t>
            </a:r>
            <a:r>
              <a:rPr lang="en-US" dirty="0"/>
              <a:t> d1, they develop allergic symptoms.</a:t>
            </a:r>
          </a:p>
          <a:p>
            <a:pPr marL="285750" indent="-285750">
              <a:buFont typeface="Arial" panose="020B0604020202020204" pitchFamily="34" charset="0"/>
              <a:buChar char="•"/>
            </a:pPr>
            <a:r>
              <a:rPr lang="en-US" sz="1800" dirty="0">
                <a:effectLst/>
                <a:latin typeface="Calibri" panose="020F0502020204030204" pitchFamily="34" charset="0"/>
                <a:ea typeface="Times New Roman" panose="02020603050405020304" pitchFamily="18" charset="0"/>
              </a:rPr>
              <a:t>Allergies is one of the main reasons people relinquish cats to shelters. However, if they want to keep their cat and their doctor says get rid of the cat because of allergies, people often change doctors.</a:t>
            </a:r>
            <a:endParaRPr lang="en-US" dirty="0"/>
          </a:p>
        </p:txBody>
      </p:sp>
      <p:sp>
        <p:nvSpPr>
          <p:cNvPr id="4" name="Slide Number Placeholder 3"/>
          <p:cNvSpPr>
            <a:spLocks noGrp="1"/>
          </p:cNvSpPr>
          <p:nvPr>
            <p:ph type="sldNum" sz="quarter" idx="5"/>
          </p:nvPr>
        </p:nvSpPr>
        <p:spPr/>
        <p:txBody>
          <a:bodyPr/>
          <a:lstStyle/>
          <a:p>
            <a:fld id="{700A9C8E-721C-2C4B-8C70-E3556C74A173}" type="slidenum">
              <a:rPr lang="en-US" smtClean="0"/>
              <a:t>12</a:t>
            </a:fld>
            <a:endParaRPr lang="en-US"/>
          </a:p>
        </p:txBody>
      </p:sp>
    </p:spTree>
    <p:extLst>
      <p:ext uri="{BB962C8B-B14F-4D97-AF65-F5344CB8AC3E}">
        <p14:creationId xmlns:p14="http://schemas.microsoft.com/office/powerpoint/2010/main" val="38995056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Asthma is an increasingly common problem, with 8% of the population clinically affected.  Cat allergies are a known asthma trigger, and in very reactive people can cause significant disease.</a:t>
            </a:r>
          </a:p>
        </p:txBody>
      </p:sp>
      <p:sp>
        <p:nvSpPr>
          <p:cNvPr id="4" name="Slide Number Placeholder 3"/>
          <p:cNvSpPr>
            <a:spLocks noGrp="1"/>
          </p:cNvSpPr>
          <p:nvPr>
            <p:ph type="sldNum" sz="quarter" idx="5"/>
          </p:nvPr>
        </p:nvSpPr>
        <p:spPr/>
        <p:txBody>
          <a:bodyPr/>
          <a:lstStyle/>
          <a:p>
            <a:fld id="{700A9C8E-721C-2C4B-8C70-E3556C74A173}" type="slidenum">
              <a:rPr lang="en-US" smtClean="0"/>
              <a:t>13</a:t>
            </a:fld>
            <a:endParaRPr lang="en-US"/>
          </a:p>
        </p:txBody>
      </p:sp>
    </p:spTree>
    <p:extLst>
      <p:ext uri="{BB962C8B-B14F-4D97-AF65-F5344CB8AC3E}">
        <p14:creationId xmlns:p14="http://schemas.microsoft.com/office/powerpoint/2010/main" val="20569211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0A9C8E-721C-2C4B-8C70-E3556C74A173}" type="slidenum">
              <a:rPr lang="en-US" smtClean="0"/>
              <a:t>16</a:t>
            </a:fld>
            <a:endParaRPr lang="en-US"/>
          </a:p>
        </p:txBody>
      </p:sp>
    </p:spTree>
    <p:extLst>
      <p:ext uri="{BB962C8B-B14F-4D97-AF65-F5344CB8AC3E}">
        <p14:creationId xmlns:p14="http://schemas.microsoft.com/office/powerpoint/2010/main" val="11080027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example of spirometry, used to diagnose asthma in humans.  The chart shows a flow-volume loop that illustrates airflow obstruction seen in asthma.</a:t>
            </a:r>
          </a:p>
        </p:txBody>
      </p:sp>
      <p:sp>
        <p:nvSpPr>
          <p:cNvPr id="4" name="Slide Number Placeholder 3"/>
          <p:cNvSpPr>
            <a:spLocks noGrp="1"/>
          </p:cNvSpPr>
          <p:nvPr>
            <p:ph type="sldNum" sz="quarter" idx="5"/>
          </p:nvPr>
        </p:nvSpPr>
        <p:spPr/>
        <p:txBody>
          <a:bodyPr/>
          <a:lstStyle/>
          <a:p>
            <a:fld id="{700A9C8E-721C-2C4B-8C70-E3556C74A173}" type="slidenum">
              <a:rPr lang="en-US" smtClean="0"/>
              <a:t>17</a:t>
            </a:fld>
            <a:endParaRPr lang="en-US"/>
          </a:p>
        </p:txBody>
      </p:sp>
    </p:spTree>
    <p:extLst>
      <p:ext uri="{BB962C8B-B14F-4D97-AF65-F5344CB8AC3E}">
        <p14:creationId xmlns:p14="http://schemas.microsoft.com/office/powerpoint/2010/main" val="28062154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Allergic asthma is eosinophilic, but asthma can also be triggered by non-allergic inflammation, such as with air pollution, medications, or stress.</a:t>
            </a:r>
          </a:p>
        </p:txBody>
      </p:sp>
      <p:sp>
        <p:nvSpPr>
          <p:cNvPr id="4" name="Slide Number Placeholder 3"/>
          <p:cNvSpPr>
            <a:spLocks noGrp="1"/>
          </p:cNvSpPr>
          <p:nvPr>
            <p:ph type="sldNum" sz="quarter" idx="5"/>
          </p:nvPr>
        </p:nvSpPr>
        <p:spPr/>
        <p:txBody>
          <a:bodyPr/>
          <a:lstStyle/>
          <a:p>
            <a:fld id="{700A9C8E-721C-2C4B-8C70-E3556C74A173}" type="slidenum">
              <a:rPr lang="en-US" smtClean="0"/>
              <a:t>18</a:t>
            </a:fld>
            <a:endParaRPr lang="en-US"/>
          </a:p>
        </p:txBody>
      </p:sp>
    </p:spTree>
    <p:extLst>
      <p:ext uri="{BB962C8B-B14F-4D97-AF65-F5344CB8AC3E}">
        <p14:creationId xmlns:p14="http://schemas.microsoft.com/office/powerpoint/2010/main" val="24415271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Factitious asthma is caused by emotional stresses that result in abnormal closure of the vocal cords. </a:t>
            </a:r>
          </a:p>
        </p:txBody>
      </p:sp>
      <p:sp>
        <p:nvSpPr>
          <p:cNvPr id="4" name="Slide Number Placeholder 3"/>
          <p:cNvSpPr>
            <a:spLocks noGrp="1"/>
          </p:cNvSpPr>
          <p:nvPr>
            <p:ph type="sldNum" sz="quarter" idx="5"/>
          </p:nvPr>
        </p:nvSpPr>
        <p:spPr/>
        <p:txBody>
          <a:bodyPr/>
          <a:lstStyle/>
          <a:p>
            <a:fld id="{700A9C8E-721C-2C4B-8C70-E3556C74A173}" type="slidenum">
              <a:rPr lang="en-US" smtClean="0"/>
              <a:t>19</a:t>
            </a:fld>
            <a:endParaRPr lang="en-US"/>
          </a:p>
        </p:txBody>
      </p:sp>
    </p:spTree>
    <p:extLst>
      <p:ext uri="{BB962C8B-B14F-4D97-AF65-F5344CB8AC3E}">
        <p14:creationId xmlns:p14="http://schemas.microsoft.com/office/powerpoint/2010/main" val="20376719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Asthma treatment uses a step-wise escalation of medications based on symptom response.  This ladder starts at the top and works down--treatment can also be de-escalated if asthma symptoms are stable.</a:t>
            </a:r>
          </a:p>
          <a:p>
            <a:endParaRPr lang="en-US" dirty="0"/>
          </a:p>
          <a:p>
            <a:endParaRPr lang="en-US" dirty="0"/>
          </a:p>
        </p:txBody>
      </p:sp>
      <p:sp>
        <p:nvSpPr>
          <p:cNvPr id="4" name="Slide Number Placeholder 3"/>
          <p:cNvSpPr>
            <a:spLocks noGrp="1"/>
          </p:cNvSpPr>
          <p:nvPr>
            <p:ph type="sldNum" sz="quarter" idx="5"/>
          </p:nvPr>
        </p:nvSpPr>
        <p:spPr/>
        <p:txBody>
          <a:bodyPr/>
          <a:lstStyle/>
          <a:p>
            <a:fld id="{700A9C8E-721C-2C4B-8C70-E3556C74A173}" type="slidenum">
              <a:rPr lang="en-US" smtClean="0"/>
              <a:t>20</a:t>
            </a:fld>
            <a:endParaRPr lang="en-US"/>
          </a:p>
        </p:txBody>
      </p:sp>
    </p:spTree>
    <p:extLst>
      <p:ext uri="{BB962C8B-B14F-4D97-AF65-F5344CB8AC3E}">
        <p14:creationId xmlns:p14="http://schemas.microsoft.com/office/powerpoint/2010/main" val="22571538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veterinary medicine, there are significant radiographic airway changes that are usually not present with human asthma, which implies that feline asthma may actually be better characterized as eosinophilic pneumonia.  Human eosinophilic pneumonia is an allergic disease with marked radiographic abnormalities.</a:t>
            </a:r>
          </a:p>
        </p:txBody>
      </p:sp>
      <p:sp>
        <p:nvSpPr>
          <p:cNvPr id="4" name="Slide Number Placeholder 3"/>
          <p:cNvSpPr>
            <a:spLocks noGrp="1"/>
          </p:cNvSpPr>
          <p:nvPr>
            <p:ph type="sldNum" sz="quarter" idx="5"/>
          </p:nvPr>
        </p:nvSpPr>
        <p:spPr/>
        <p:txBody>
          <a:bodyPr/>
          <a:lstStyle/>
          <a:p>
            <a:fld id="{700A9C8E-721C-2C4B-8C70-E3556C74A173}" type="slidenum">
              <a:rPr lang="en-US" smtClean="0"/>
              <a:t>21</a:t>
            </a:fld>
            <a:endParaRPr lang="en-US"/>
          </a:p>
        </p:txBody>
      </p:sp>
    </p:spTree>
    <p:extLst>
      <p:ext uri="{BB962C8B-B14F-4D97-AF65-F5344CB8AC3E}">
        <p14:creationId xmlns:p14="http://schemas.microsoft.com/office/powerpoint/2010/main" val="25172603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Health exemplifies how different professions intersect and collaborate to achieve the mission of improving animal and human health.</a:t>
            </a:r>
          </a:p>
        </p:txBody>
      </p:sp>
      <p:sp>
        <p:nvSpPr>
          <p:cNvPr id="4" name="Slide Number Placeholder 3"/>
          <p:cNvSpPr>
            <a:spLocks noGrp="1"/>
          </p:cNvSpPr>
          <p:nvPr>
            <p:ph type="sldNum" sz="quarter" idx="5"/>
          </p:nvPr>
        </p:nvSpPr>
        <p:spPr/>
        <p:txBody>
          <a:bodyPr/>
          <a:lstStyle/>
          <a:p>
            <a:fld id="{700A9C8E-721C-2C4B-8C70-E3556C74A173}" type="slidenum">
              <a:rPr lang="en-US" smtClean="0"/>
              <a:t>2</a:t>
            </a:fld>
            <a:endParaRPr lang="en-US"/>
          </a:p>
        </p:txBody>
      </p:sp>
    </p:spTree>
    <p:extLst>
      <p:ext uri="{BB962C8B-B14F-4D97-AF65-F5344CB8AC3E}">
        <p14:creationId xmlns:p14="http://schemas.microsoft.com/office/powerpoint/2010/main" val="9916138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0A9C8E-721C-2C4B-8C70-E3556C74A173}" type="slidenum">
              <a:rPr lang="en-US" smtClean="0"/>
              <a:t>4</a:t>
            </a:fld>
            <a:endParaRPr lang="en-US"/>
          </a:p>
        </p:txBody>
      </p:sp>
    </p:spTree>
    <p:extLst>
      <p:ext uri="{BB962C8B-B14F-4D97-AF65-F5344CB8AC3E}">
        <p14:creationId xmlns:p14="http://schemas.microsoft.com/office/powerpoint/2010/main" val="18097613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0A9C8E-721C-2C4B-8C70-E3556C74A173}" type="slidenum">
              <a:rPr lang="en-US" smtClean="0"/>
              <a:t>5</a:t>
            </a:fld>
            <a:endParaRPr lang="en-US"/>
          </a:p>
        </p:txBody>
      </p:sp>
    </p:spTree>
    <p:extLst>
      <p:ext uri="{BB962C8B-B14F-4D97-AF65-F5344CB8AC3E}">
        <p14:creationId xmlns:p14="http://schemas.microsoft.com/office/powerpoint/2010/main" val="11177208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Asthma prevalence has been steadily increasing worldwide and there isn’t a singular explanation of why this is happening--it appears to be multifactorial.</a:t>
            </a:r>
          </a:p>
        </p:txBody>
      </p:sp>
      <p:sp>
        <p:nvSpPr>
          <p:cNvPr id="4" name="Slide Number Placeholder 3"/>
          <p:cNvSpPr>
            <a:spLocks noGrp="1"/>
          </p:cNvSpPr>
          <p:nvPr>
            <p:ph type="sldNum" sz="quarter" idx="5"/>
          </p:nvPr>
        </p:nvSpPr>
        <p:spPr/>
        <p:txBody>
          <a:bodyPr/>
          <a:lstStyle/>
          <a:p>
            <a:fld id="{700A9C8E-721C-2C4B-8C70-E3556C74A173}" type="slidenum">
              <a:rPr lang="en-US" smtClean="0"/>
              <a:t>6</a:t>
            </a:fld>
            <a:endParaRPr lang="en-US"/>
          </a:p>
        </p:txBody>
      </p:sp>
    </p:spTree>
    <p:extLst>
      <p:ext uri="{BB962C8B-B14F-4D97-AF65-F5344CB8AC3E}">
        <p14:creationId xmlns:p14="http://schemas.microsoft.com/office/powerpoint/2010/main" val="21770006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Mucosal dendritic cells capture allergen and transport to the lymph nodes.</a:t>
            </a:r>
          </a:p>
          <a:p>
            <a:r>
              <a:rPr lang="en-US" sz="1800" dirty="0"/>
              <a:t>Within LNs, allergen-specific T 2 helper cells proliferate and produce Interleukin-4 and IL-13 favoring B cell isotype class switching.</a:t>
            </a:r>
          </a:p>
          <a:p>
            <a:r>
              <a:rPr lang="en-US" sz="1800" dirty="0"/>
              <a:t>A memory pool of allergen-specific B and Th2 cells are generated.</a:t>
            </a:r>
          </a:p>
        </p:txBody>
      </p:sp>
      <p:sp>
        <p:nvSpPr>
          <p:cNvPr id="4" name="Slide Number Placeholder 3"/>
          <p:cNvSpPr>
            <a:spLocks noGrp="1"/>
          </p:cNvSpPr>
          <p:nvPr>
            <p:ph type="sldNum" sz="quarter" idx="5"/>
          </p:nvPr>
        </p:nvSpPr>
        <p:spPr/>
        <p:txBody>
          <a:bodyPr/>
          <a:lstStyle/>
          <a:p>
            <a:fld id="{700A9C8E-721C-2C4B-8C70-E3556C74A173}" type="slidenum">
              <a:rPr lang="en-US" smtClean="0"/>
              <a:t>7</a:t>
            </a:fld>
            <a:endParaRPr lang="en-US"/>
          </a:p>
        </p:txBody>
      </p:sp>
    </p:spTree>
    <p:extLst>
      <p:ext uri="{BB962C8B-B14F-4D97-AF65-F5344CB8AC3E}">
        <p14:creationId xmlns:p14="http://schemas.microsoft.com/office/powerpoint/2010/main" val="24651717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Previously sensitized allergens lead to </a:t>
            </a:r>
            <a:r>
              <a:rPr lang="en-US" dirty="0" err="1"/>
              <a:t>IgE</a:t>
            </a:r>
            <a:r>
              <a:rPr lang="en-US" dirty="0"/>
              <a:t> cross-linking on and activation of basophils and mast cells causing degranulation and release of histamine, proteases, prostaglandins, leukotrienes and cytokines.  Allergen-specific Th2 cells are activated and produce IL-4, IL-5 and IL-13 which maintain allergen-specific </a:t>
            </a:r>
            <a:r>
              <a:rPr lang="en-US" dirty="0" err="1"/>
              <a:t>IgE</a:t>
            </a:r>
            <a:r>
              <a:rPr lang="en-US" dirty="0"/>
              <a:t> levels, eosinophilia, mucus production and recruitment of inflammatory cells.</a:t>
            </a:r>
          </a:p>
        </p:txBody>
      </p:sp>
      <p:sp>
        <p:nvSpPr>
          <p:cNvPr id="4" name="Slide Number Placeholder 3"/>
          <p:cNvSpPr>
            <a:spLocks noGrp="1"/>
          </p:cNvSpPr>
          <p:nvPr>
            <p:ph type="sldNum" sz="quarter" idx="5"/>
          </p:nvPr>
        </p:nvSpPr>
        <p:spPr/>
        <p:txBody>
          <a:bodyPr/>
          <a:lstStyle/>
          <a:p>
            <a:fld id="{700A9C8E-721C-2C4B-8C70-E3556C74A173}" type="slidenum">
              <a:rPr lang="en-US" smtClean="0"/>
              <a:t>8</a:t>
            </a:fld>
            <a:endParaRPr lang="en-US"/>
          </a:p>
        </p:txBody>
      </p:sp>
    </p:spTree>
    <p:extLst>
      <p:ext uri="{BB962C8B-B14F-4D97-AF65-F5344CB8AC3E}">
        <p14:creationId xmlns:p14="http://schemas.microsoft.com/office/powerpoint/2010/main" val="28803198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Sensitization means </a:t>
            </a:r>
            <a:r>
              <a:rPr lang="en-US" dirty="0" err="1"/>
              <a:t>IgE</a:t>
            </a:r>
            <a:r>
              <a:rPr lang="en-US" dirty="0"/>
              <a:t> antibodies are generated in response to an environmental allergen, but that doesn’t necessarily mean that someone will develop allergic symptoms.</a:t>
            </a:r>
          </a:p>
        </p:txBody>
      </p:sp>
      <p:sp>
        <p:nvSpPr>
          <p:cNvPr id="4" name="Slide Number Placeholder 3"/>
          <p:cNvSpPr>
            <a:spLocks noGrp="1"/>
          </p:cNvSpPr>
          <p:nvPr>
            <p:ph type="sldNum" sz="quarter" idx="5"/>
          </p:nvPr>
        </p:nvSpPr>
        <p:spPr/>
        <p:txBody>
          <a:bodyPr/>
          <a:lstStyle/>
          <a:p>
            <a:fld id="{700A9C8E-721C-2C4B-8C70-E3556C74A173}" type="slidenum">
              <a:rPr lang="en-US" smtClean="0"/>
              <a:t>9</a:t>
            </a:fld>
            <a:endParaRPr lang="en-US"/>
          </a:p>
        </p:txBody>
      </p:sp>
    </p:spTree>
    <p:extLst>
      <p:ext uri="{BB962C8B-B14F-4D97-AF65-F5344CB8AC3E}">
        <p14:creationId xmlns:p14="http://schemas.microsoft.com/office/powerpoint/2010/main" val="17930681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Fel</a:t>
            </a:r>
            <a:r>
              <a:rPr lang="en-US" dirty="0"/>
              <a:t> d1 is the most important feline allergen in humans.</a:t>
            </a:r>
          </a:p>
        </p:txBody>
      </p:sp>
      <p:sp>
        <p:nvSpPr>
          <p:cNvPr id="4" name="Slide Number Placeholder 3"/>
          <p:cNvSpPr>
            <a:spLocks noGrp="1"/>
          </p:cNvSpPr>
          <p:nvPr>
            <p:ph type="sldNum" sz="quarter" idx="5"/>
          </p:nvPr>
        </p:nvSpPr>
        <p:spPr/>
        <p:txBody>
          <a:bodyPr/>
          <a:lstStyle/>
          <a:p>
            <a:fld id="{700A9C8E-721C-2C4B-8C70-E3556C74A173}" type="slidenum">
              <a:rPr lang="en-US" smtClean="0"/>
              <a:t>10</a:t>
            </a:fld>
            <a:endParaRPr lang="en-US"/>
          </a:p>
        </p:txBody>
      </p:sp>
    </p:spTree>
    <p:extLst>
      <p:ext uri="{BB962C8B-B14F-4D97-AF65-F5344CB8AC3E}">
        <p14:creationId xmlns:p14="http://schemas.microsoft.com/office/powerpoint/2010/main" val="12382395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FBEE1-05FE-F38A-EBF5-A0E36B883D0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36FFC70-4959-4E0B-DB3D-7DE37A2641A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D7786D2-A25D-AB90-6E5A-606554891181}"/>
              </a:ext>
            </a:extLst>
          </p:cNvPr>
          <p:cNvSpPr>
            <a:spLocks noGrp="1"/>
          </p:cNvSpPr>
          <p:nvPr>
            <p:ph type="dt" sz="half" idx="10"/>
          </p:nvPr>
        </p:nvSpPr>
        <p:spPr/>
        <p:txBody>
          <a:bodyPr/>
          <a:lstStyle/>
          <a:p>
            <a:fld id="{ADCEE356-BFC1-7B49-BB38-94B264AD2068}" type="datetimeFigureOut">
              <a:rPr lang="en-US" smtClean="0"/>
              <a:t>9/18/2024</a:t>
            </a:fld>
            <a:endParaRPr lang="en-US"/>
          </a:p>
        </p:txBody>
      </p:sp>
      <p:sp>
        <p:nvSpPr>
          <p:cNvPr id="5" name="Footer Placeholder 4">
            <a:extLst>
              <a:ext uri="{FF2B5EF4-FFF2-40B4-BE49-F238E27FC236}">
                <a16:creationId xmlns:a16="http://schemas.microsoft.com/office/drawing/2014/main" id="{04DCEF54-08C7-5B9A-523C-79EB265E41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57F6C1-F681-E267-00B5-06F228EC3B3E}"/>
              </a:ext>
            </a:extLst>
          </p:cNvPr>
          <p:cNvSpPr>
            <a:spLocks noGrp="1"/>
          </p:cNvSpPr>
          <p:nvPr>
            <p:ph type="sldNum" sz="quarter" idx="12"/>
          </p:nvPr>
        </p:nvSpPr>
        <p:spPr/>
        <p:txBody>
          <a:bodyPr/>
          <a:lstStyle/>
          <a:p>
            <a:fld id="{4B8D579D-5D5E-3242-B95E-4A6A4BD6B43A}" type="slidenum">
              <a:rPr lang="en-US" smtClean="0"/>
              <a:t>‹#›</a:t>
            </a:fld>
            <a:endParaRPr lang="en-US"/>
          </a:p>
        </p:txBody>
      </p:sp>
    </p:spTree>
    <p:extLst>
      <p:ext uri="{BB962C8B-B14F-4D97-AF65-F5344CB8AC3E}">
        <p14:creationId xmlns:p14="http://schemas.microsoft.com/office/powerpoint/2010/main" val="26377754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76DD2-39C3-1841-620A-0637E4C69FD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0E9FA19-6923-6092-EB4C-5F90BAC77B7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6D8B0B-8C51-D7B8-0140-3874C3DF7F1B}"/>
              </a:ext>
            </a:extLst>
          </p:cNvPr>
          <p:cNvSpPr>
            <a:spLocks noGrp="1"/>
          </p:cNvSpPr>
          <p:nvPr>
            <p:ph type="dt" sz="half" idx="10"/>
          </p:nvPr>
        </p:nvSpPr>
        <p:spPr/>
        <p:txBody>
          <a:bodyPr/>
          <a:lstStyle/>
          <a:p>
            <a:fld id="{ADCEE356-BFC1-7B49-BB38-94B264AD2068}" type="datetimeFigureOut">
              <a:rPr lang="en-US" smtClean="0"/>
              <a:t>9/18/2024</a:t>
            </a:fld>
            <a:endParaRPr lang="en-US"/>
          </a:p>
        </p:txBody>
      </p:sp>
      <p:sp>
        <p:nvSpPr>
          <p:cNvPr id="5" name="Footer Placeholder 4">
            <a:extLst>
              <a:ext uri="{FF2B5EF4-FFF2-40B4-BE49-F238E27FC236}">
                <a16:creationId xmlns:a16="http://schemas.microsoft.com/office/drawing/2014/main" id="{081AF167-4764-1177-B7AD-1A598A9108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342733-C8D4-E1DF-E58B-CAE0A9541C54}"/>
              </a:ext>
            </a:extLst>
          </p:cNvPr>
          <p:cNvSpPr>
            <a:spLocks noGrp="1"/>
          </p:cNvSpPr>
          <p:nvPr>
            <p:ph type="sldNum" sz="quarter" idx="12"/>
          </p:nvPr>
        </p:nvSpPr>
        <p:spPr/>
        <p:txBody>
          <a:bodyPr/>
          <a:lstStyle/>
          <a:p>
            <a:fld id="{4B8D579D-5D5E-3242-B95E-4A6A4BD6B43A}" type="slidenum">
              <a:rPr lang="en-US" smtClean="0"/>
              <a:t>‹#›</a:t>
            </a:fld>
            <a:endParaRPr lang="en-US"/>
          </a:p>
        </p:txBody>
      </p:sp>
    </p:spTree>
    <p:extLst>
      <p:ext uri="{BB962C8B-B14F-4D97-AF65-F5344CB8AC3E}">
        <p14:creationId xmlns:p14="http://schemas.microsoft.com/office/powerpoint/2010/main" val="7547520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925749-6D92-4966-7A46-8105CA1C9FE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C51E992-3062-B492-8A4C-07227BCB4C2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B39815-FE75-C192-EFCE-C884EB594612}"/>
              </a:ext>
            </a:extLst>
          </p:cNvPr>
          <p:cNvSpPr>
            <a:spLocks noGrp="1"/>
          </p:cNvSpPr>
          <p:nvPr>
            <p:ph type="dt" sz="half" idx="10"/>
          </p:nvPr>
        </p:nvSpPr>
        <p:spPr/>
        <p:txBody>
          <a:bodyPr/>
          <a:lstStyle/>
          <a:p>
            <a:fld id="{ADCEE356-BFC1-7B49-BB38-94B264AD2068}" type="datetimeFigureOut">
              <a:rPr lang="en-US" smtClean="0"/>
              <a:t>9/18/2024</a:t>
            </a:fld>
            <a:endParaRPr lang="en-US"/>
          </a:p>
        </p:txBody>
      </p:sp>
      <p:sp>
        <p:nvSpPr>
          <p:cNvPr id="5" name="Footer Placeholder 4">
            <a:extLst>
              <a:ext uri="{FF2B5EF4-FFF2-40B4-BE49-F238E27FC236}">
                <a16:creationId xmlns:a16="http://schemas.microsoft.com/office/drawing/2014/main" id="{432D8F1E-4A9F-A3C1-D6C1-FD0FA48B54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30E926-DCFF-6DBD-02F3-F5C2C35A90A9}"/>
              </a:ext>
            </a:extLst>
          </p:cNvPr>
          <p:cNvSpPr>
            <a:spLocks noGrp="1"/>
          </p:cNvSpPr>
          <p:nvPr>
            <p:ph type="sldNum" sz="quarter" idx="12"/>
          </p:nvPr>
        </p:nvSpPr>
        <p:spPr/>
        <p:txBody>
          <a:bodyPr/>
          <a:lstStyle/>
          <a:p>
            <a:fld id="{4B8D579D-5D5E-3242-B95E-4A6A4BD6B43A}" type="slidenum">
              <a:rPr lang="en-US" smtClean="0"/>
              <a:t>‹#›</a:t>
            </a:fld>
            <a:endParaRPr lang="en-US"/>
          </a:p>
        </p:txBody>
      </p:sp>
    </p:spTree>
    <p:extLst>
      <p:ext uri="{BB962C8B-B14F-4D97-AF65-F5344CB8AC3E}">
        <p14:creationId xmlns:p14="http://schemas.microsoft.com/office/powerpoint/2010/main" val="2803778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45AC6-B7CA-FCED-E27E-2B612A4C62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673DAD-E8E0-55A3-C567-C942FAB969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978794-EAC3-FBCD-3445-E687554D5D28}"/>
              </a:ext>
            </a:extLst>
          </p:cNvPr>
          <p:cNvSpPr>
            <a:spLocks noGrp="1"/>
          </p:cNvSpPr>
          <p:nvPr>
            <p:ph type="dt" sz="half" idx="10"/>
          </p:nvPr>
        </p:nvSpPr>
        <p:spPr/>
        <p:txBody>
          <a:bodyPr/>
          <a:lstStyle/>
          <a:p>
            <a:fld id="{ADCEE356-BFC1-7B49-BB38-94B264AD2068}" type="datetimeFigureOut">
              <a:rPr lang="en-US" smtClean="0"/>
              <a:t>9/18/2024</a:t>
            </a:fld>
            <a:endParaRPr lang="en-US"/>
          </a:p>
        </p:txBody>
      </p:sp>
      <p:sp>
        <p:nvSpPr>
          <p:cNvPr id="5" name="Footer Placeholder 4">
            <a:extLst>
              <a:ext uri="{FF2B5EF4-FFF2-40B4-BE49-F238E27FC236}">
                <a16:creationId xmlns:a16="http://schemas.microsoft.com/office/drawing/2014/main" id="{41B547AA-5182-2370-E4F9-884813811F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086B60-4DFB-E611-8019-FFBE2692C17A}"/>
              </a:ext>
            </a:extLst>
          </p:cNvPr>
          <p:cNvSpPr>
            <a:spLocks noGrp="1"/>
          </p:cNvSpPr>
          <p:nvPr>
            <p:ph type="sldNum" sz="quarter" idx="12"/>
          </p:nvPr>
        </p:nvSpPr>
        <p:spPr/>
        <p:txBody>
          <a:bodyPr/>
          <a:lstStyle/>
          <a:p>
            <a:fld id="{4B8D579D-5D5E-3242-B95E-4A6A4BD6B43A}" type="slidenum">
              <a:rPr lang="en-US" smtClean="0"/>
              <a:t>‹#›</a:t>
            </a:fld>
            <a:endParaRPr lang="en-US"/>
          </a:p>
        </p:txBody>
      </p:sp>
    </p:spTree>
    <p:extLst>
      <p:ext uri="{BB962C8B-B14F-4D97-AF65-F5344CB8AC3E}">
        <p14:creationId xmlns:p14="http://schemas.microsoft.com/office/powerpoint/2010/main" val="1816265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117AC-D682-919C-3B2D-389BC12B94B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895B3AE-4A9F-9009-8166-D92322AA719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9A52EF-D0C3-335D-F772-BC44951BE3D2}"/>
              </a:ext>
            </a:extLst>
          </p:cNvPr>
          <p:cNvSpPr>
            <a:spLocks noGrp="1"/>
          </p:cNvSpPr>
          <p:nvPr>
            <p:ph type="dt" sz="half" idx="10"/>
          </p:nvPr>
        </p:nvSpPr>
        <p:spPr/>
        <p:txBody>
          <a:bodyPr/>
          <a:lstStyle/>
          <a:p>
            <a:fld id="{ADCEE356-BFC1-7B49-BB38-94B264AD2068}" type="datetimeFigureOut">
              <a:rPr lang="en-US" smtClean="0"/>
              <a:t>9/18/2024</a:t>
            </a:fld>
            <a:endParaRPr lang="en-US"/>
          </a:p>
        </p:txBody>
      </p:sp>
      <p:sp>
        <p:nvSpPr>
          <p:cNvPr id="5" name="Footer Placeholder 4">
            <a:extLst>
              <a:ext uri="{FF2B5EF4-FFF2-40B4-BE49-F238E27FC236}">
                <a16:creationId xmlns:a16="http://schemas.microsoft.com/office/drawing/2014/main" id="{1227F96D-F903-8424-A97C-3CCC234BF7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107F60-085A-ABC0-2194-F4DECE8745A3}"/>
              </a:ext>
            </a:extLst>
          </p:cNvPr>
          <p:cNvSpPr>
            <a:spLocks noGrp="1"/>
          </p:cNvSpPr>
          <p:nvPr>
            <p:ph type="sldNum" sz="quarter" idx="12"/>
          </p:nvPr>
        </p:nvSpPr>
        <p:spPr/>
        <p:txBody>
          <a:bodyPr/>
          <a:lstStyle/>
          <a:p>
            <a:fld id="{4B8D579D-5D5E-3242-B95E-4A6A4BD6B43A}" type="slidenum">
              <a:rPr lang="en-US" smtClean="0"/>
              <a:t>‹#›</a:t>
            </a:fld>
            <a:endParaRPr lang="en-US"/>
          </a:p>
        </p:txBody>
      </p:sp>
    </p:spTree>
    <p:extLst>
      <p:ext uri="{BB962C8B-B14F-4D97-AF65-F5344CB8AC3E}">
        <p14:creationId xmlns:p14="http://schemas.microsoft.com/office/powerpoint/2010/main" val="13160426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DF960-C1AE-7124-0C74-5D478CA1B6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73A029-79BE-452F-3F8A-31409F92AA7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0D5D84-D0F8-DE0F-6754-9DD4D434652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FA7A7DB-0A55-9FE8-CB28-064492255730}"/>
              </a:ext>
            </a:extLst>
          </p:cNvPr>
          <p:cNvSpPr>
            <a:spLocks noGrp="1"/>
          </p:cNvSpPr>
          <p:nvPr>
            <p:ph type="dt" sz="half" idx="10"/>
          </p:nvPr>
        </p:nvSpPr>
        <p:spPr/>
        <p:txBody>
          <a:bodyPr/>
          <a:lstStyle/>
          <a:p>
            <a:fld id="{ADCEE356-BFC1-7B49-BB38-94B264AD2068}" type="datetimeFigureOut">
              <a:rPr lang="en-US" smtClean="0"/>
              <a:t>9/18/2024</a:t>
            </a:fld>
            <a:endParaRPr lang="en-US"/>
          </a:p>
        </p:txBody>
      </p:sp>
      <p:sp>
        <p:nvSpPr>
          <p:cNvPr id="6" name="Footer Placeholder 5">
            <a:extLst>
              <a:ext uri="{FF2B5EF4-FFF2-40B4-BE49-F238E27FC236}">
                <a16:creationId xmlns:a16="http://schemas.microsoft.com/office/drawing/2014/main" id="{660980F1-D8BF-C6A8-C3DC-C565A9C321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4A2926-D5D7-9B10-55AA-6CFF83A10A4E}"/>
              </a:ext>
            </a:extLst>
          </p:cNvPr>
          <p:cNvSpPr>
            <a:spLocks noGrp="1"/>
          </p:cNvSpPr>
          <p:nvPr>
            <p:ph type="sldNum" sz="quarter" idx="12"/>
          </p:nvPr>
        </p:nvSpPr>
        <p:spPr/>
        <p:txBody>
          <a:bodyPr/>
          <a:lstStyle/>
          <a:p>
            <a:fld id="{4B8D579D-5D5E-3242-B95E-4A6A4BD6B43A}" type="slidenum">
              <a:rPr lang="en-US" smtClean="0"/>
              <a:t>‹#›</a:t>
            </a:fld>
            <a:endParaRPr lang="en-US"/>
          </a:p>
        </p:txBody>
      </p:sp>
    </p:spTree>
    <p:extLst>
      <p:ext uri="{BB962C8B-B14F-4D97-AF65-F5344CB8AC3E}">
        <p14:creationId xmlns:p14="http://schemas.microsoft.com/office/powerpoint/2010/main" val="18773264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A9094-86A4-2BB0-4EB3-785F14FEE9B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A67DF7-3BE1-C31C-AC4E-C0B3F56DD4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9CFDD47-3AE8-0DF3-4097-46BB145AE6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C3C622-CB65-FF08-A5C2-126F7842A33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E08687-EB59-D60A-7CA0-DA8EEC16B80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FA62D8-E3D4-582B-F49B-05F0D0365D39}"/>
              </a:ext>
            </a:extLst>
          </p:cNvPr>
          <p:cNvSpPr>
            <a:spLocks noGrp="1"/>
          </p:cNvSpPr>
          <p:nvPr>
            <p:ph type="dt" sz="half" idx="10"/>
          </p:nvPr>
        </p:nvSpPr>
        <p:spPr/>
        <p:txBody>
          <a:bodyPr/>
          <a:lstStyle/>
          <a:p>
            <a:fld id="{ADCEE356-BFC1-7B49-BB38-94B264AD2068}" type="datetimeFigureOut">
              <a:rPr lang="en-US" smtClean="0"/>
              <a:t>9/18/2024</a:t>
            </a:fld>
            <a:endParaRPr lang="en-US"/>
          </a:p>
        </p:txBody>
      </p:sp>
      <p:sp>
        <p:nvSpPr>
          <p:cNvPr id="8" name="Footer Placeholder 7">
            <a:extLst>
              <a:ext uri="{FF2B5EF4-FFF2-40B4-BE49-F238E27FC236}">
                <a16:creationId xmlns:a16="http://schemas.microsoft.com/office/drawing/2014/main" id="{FA52C084-86DC-C611-8B21-672ADA98772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5E9FEAA-FBA6-81E4-FCFF-96FF7CAF2DAE}"/>
              </a:ext>
            </a:extLst>
          </p:cNvPr>
          <p:cNvSpPr>
            <a:spLocks noGrp="1"/>
          </p:cNvSpPr>
          <p:nvPr>
            <p:ph type="sldNum" sz="quarter" idx="12"/>
          </p:nvPr>
        </p:nvSpPr>
        <p:spPr/>
        <p:txBody>
          <a:bodyPr/>
          <a:lstStyle/>
          <a:p>
            <a:fld id="{4B8D579D-5D5E-3242-B95E-4A6A4BD6B43A}" type="slidenum">
              <a:rPr lang="en-US" smtClean="0"/>
              <a:t>‹#›</a:t>
            </a:fld>
            <a:endParaRPr lang="en-US"/>
          </a:p>
        </p:txBody>
      </p:sp>
    </p:spTree>
    <p:extLst>
      <p:ext uri="{BB962C8B-B14F-4D97-AF65-F5344CB8AC3E}">
        <p14:creationId xmlns:p14="http://schemas.microsoft.com/office/powerpoint/2010/main" val="26606920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64AE9-95D0-A2BC-E4BE-09D1C1CDEA4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1A14489-DD69-96BC-0BBF-81FCCA6F77E2}"/>
              </a:ext>
            </a:extLst>
          </p:cNvPr>
          <p:cNvSpPr>
            <a:spLocks noGrp="1"/>
          </p:cNvSpPr>
          <p:nvPr>
            <p:ph type="dt" sz="half" idx="10"/>
          </p:nvPr>
        </p:nvSpPr>
        <p:spPr/>
        <p:txBody>
          <a:bodyPr/>
          <a:lstStyle/>
          <a:p>
            <a:fld id="{ADCEE356-BFC1-7B49-BB38-94B264AD2068}" type="datetimeFigureOut">
              <a:rPr lang="en-US" smtClean="0"/>
              <a:t>9/18/2024</a:t>
            </a:fld>
            <a:endParaRPr lang="en-US"/>
          </a:p>
        </p:txBody>
      </p:sp>
      <p:sp>
        <p:nvSpPr>
          <p:cNvPr id="4" name="Footer Placeholder 3">
            <a:extLst>
              <a:ext uri="{FF2B5EF4-FFF2-40B4-BE49-F238E27FC236}">
                <a16:creationId xmlns:a16="http://schemas.microsoft.com/office/drawing/2014/main" id="{AACFE70F-57E8-F360-1402-5ECC59D09FD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FE93C2B-A0A9-5E15-4A51-838D116E6515}"/>
              </a:ext>
            </a:extLst>
          </p:cNvPr>
          <p:cNvSpPr>
            <a:spLocks noGrp="1"/>
          </p:cNvSpPr>
          <p:nvPr>
            <p:ph type="sldNum" sz="quarter" idx="12"/>
          </p:nvPr>
        </p:nvSpPr>
        <p:spPr/>
        <p:txBody>
          <a:bodyPr/>
          <a:lstStyle/>
          <a:p>
            <a:fld id="{4B8D579D-5D5E-3242-B95E-4A6A4BD6B43A}" type="slidenum">
              <a:rPr lang="en-US" smtClean="0"/>
              <a:t>‹#›</a:t>
            </a:fld>
            <a:endParaRPr lang="en-US"/>
          </a:p>
        </p:txBody>
      </p:sp>
    </p:spTree>
    <p:extLst>
      <p:ext uri="{BB962C8B-B14F-4D97-AF65-F5344CB8AC3E}">
        <p14:creationId xmlns:p14="http://schemas.microsoft.com/office/powerpoint/2010/main" val="34986617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EE53A11-D4A6-D182-0E3A-3FE54BF7EE07}"/>
              </a:ext>
            </a:extLst>
          </p:cNvPr>
          <p:cNvSpPr>
            <a:spLocks noGrp="1"/>
          </p:cNvSpPr>
          <p:nvPr>
            <p:ph type="dt" sz="half" idx="10"/>
          </p:nvPr>
        </p:nvSpPr>
        <p:spPr/>
        <p:txBody>
          <a:bodyPr/>
          <a:lstStyle/>
          <a:p>
            <a:fld id="{ADCEE356-BFC1-7B49-BB38-94B264AD2068}" type="datetimeFigureOut">
              <a:rPr lang="en-US" smtClean="0"/>
              <a:t>9/18/2024</a:t>
            </a:fld>
            <a:endParaRPr lang="en-US"/>
          </a:p>
        </p:txBody>
      </p:sp>
      <p:sp>
        <p:nvSpPr>
          <p:cNvPr id="3" name="Footer Placeholder 2">
            <a:extLst>
              <a:ext uri="{FF2B5EF4-FFF2-40B4-BE49-F238E27FC236}">
                <a16:creationId xmlns:a16="http://schemas.microsoft.com/office/drawing/2014/main" id="{1845D8D4-A2A3-3FC0-6F94-41E7326825C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CF5C5DE-66C3-AB39-3A15-55A1B3B3F79B}"/>
              </a:ext>
            </a:extLst>
          </p:cNvPr>
          <p:cNvSpPr>
            <a:spLocks noGrp="1"/>
          </p:cNvSpPr>
          <p:nvPr>
            <p:ph type="sldNum" sz="quarter" idx="12"/>
          </p:nvPr>
        </p:nvSpPr>
        <p:spPr/>
        <p:txBody>
          <a:bodyPr/>
          <a:lstStyle/>
          <a:p>
            <a:fld id="{4B8D579D-5D5E-3242-B95E-4A6A4BD6B43A}" type="slidenum">
              <a:rPr lang="en-US" smtClean="0"/>
              <a:t>‹#›</a:t>
            </a:fld>
            <a:endParaRPr lang="en-US"/>
          </a:p>
        </p:txBody>
      </p:sp>
    </p:spTree>
    <p:extLst>
      <p:ext uri="{BB962C8B-B14F-4D97-AF65-F5344CB8AC3E}">
        <p14:creationId xmlns:p14="http://schemas.microsoft.com/office/powerpoint/2010/main" val="28509433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6FB37-44D4-9A34-F070-5226312F78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5C6E1A1-92EA-550F-AF5C-8ED777112F8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1DE97F2-3FF3-7CD2-47A3-F7D9F7D9C9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F9A53E-AC0B-73AF-8E87-A3ED36BB3BDE}"/>
              </a:ext>
            </a:extLst>
          </p:cNvPr>
          <p:cNvSpPr>
            <a:spLocks noGrp="1"/>
          </p:cNvSpPr>
          <p:nvPr>
            <p:ph type="dt" sz="half" idx="10"/>
          </p:nvPr>
        </p:nvSpPr>
        <p:spPr/>
        <p:txBody>
          <a:bodyPr/>
          <a:lstStyle/>
          <a:p>
            <a:fld id="{ADCEE356-BFC1-7B49-BB38-94B264AD2068}" type="datetimeFigureOut">
              <a:rPr lang="en-US" smtClean="0"/>
              <a:t>9/18/2024</a:t>
            </a:fld>
            <a:endParaRPr lang="en-US"/>
          </a:p>
        </p:txBody>
      </p:sp>
      <p:sp>
        <p:nvSpPr>
          <p:cNvPr id="6" name="Footer Placeholder 5">
            <a:extLst>
              <a:ext uri="{FF2B5EF4-FFF2-40B4-BE49-F238E27FC236}">
                <a16:creationId xmlns:a16="http://schemas.microsoft.com/office/drawing/2014/main" id="{2513D197-3304-CE2C-1335-2EF7A2F1E4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18C15F-2FFC-AD35-4AB0-23B531B7F3B7}"/>
              </a:ext>
            </a:extLst>
          </p:cNvPr>
          <p:cNvSpPr>
            <a:spLocks noGrp="1"/>
          </p:cNvSpPr>
          <p:nvPr>
            <p:ph type="sldNum" sz="quarter" idx="12"/>
          </p:nvPr>
        </p:nvSpPr>
        <p:spPr/>
        <p:txBody>
          <a:bodyPr/>
          <a:lstStyle/>
          <a:p>
            <a:fld id="{4B8D579D-5D5E-3242-B95E-4A6A4BD6B43A}" type="slidenum">
              <a:rPr lang="en-US" smtClean="0"/>
              <a:t>‹#›</a:t>
            </a:fld>
            <a:endParaRPr lang="en-US"/>
          </a:p>
        </p:txBody>
      </p:sp>
    </p:spTree>
    <p:extLst>
      <p:ext uri="{BB962C8B-B14F-4D97-AF65-F5344CB8AC3E}">
        <p14:creationId xmlns:p14="http://schemas.microsoft.com/office/powerpoint/2010/main" val="23806217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1AAEF-44D1-EB1B-9502-E420BD0DA4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AA725AB-060C-3C75-9300-D690914EB0C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F296B1A-C18C-A30B-0E48-DBC0F0A24D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A1AAA8-B891-3989-A134-6E54BF6D7AEF}"/>
              </a:ext>
            </a:extLst>
          </p:cNvPr>
          <p:cNvSpPr>
            <a:spLocks noGrp="1"/>
          </p:cNvSpPr>
          <p:nvPr>
            <p:ph type="dt" sz="half" idx="10"/>
          </p:nvPr>
        </p:nvSpPr>
        <p:spPr/>
        <p:txBody>
          <a:bodyPr/>
          <a:lstStyle/>
          <a:p>
            <a:fld id="{ADCEE356-BFC1-7B49-BB38-94B264AD2068}" type="datetimeFigureOut">
              <a:rPr lang="en-US" smtClean="0"/>
              <a:t>9/18/2024</a:t>
            </a:fld>
            <a:endParaRPr lang="en-US"/>
          </a:p>
        </p:txBody>
      </p:sp>
      <p:sp>
        <p:nvSpPr>
          <p:cNvPr id="6" name="Footer Placeholder 5">
            <a:extLst>
              <a:ext uri="{FF2B5EF4-FFF2-40B4-BE49-F238E27FC236}">
                <a16:creationId xmlns:a16="http://schemas.microsoft.com/office/drawing/2014/main" id="{1822E5B9-4F31-166D-CC0F-EA0251B470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D22877-A5E2-C7B0-0C59-83EF38C94F21}"/>
              </a:ext>
            </a:extLst>
          </p:cNvPr>
          <p:cNvSpPr>
            <a:spLocks noGrp="1"/>
          </p:cNvSpPr>
          <p:nvPr>
            <p:ph type="sldNum" sz="quarter" idx="12"/>
          </p:nvPr>
        </p:nvSpPr>
        <p:spPr/>
        <p:txBody>
          <a:bodyPr/>
          <a:lstStyle/>
          <a:p>
            <a:fld id="{4B8D579D-5D5E-3242-B95E-4A6A4BD6B43A}" type="slidenum">
              <a:rPr lang="en-US" smtClean="0"/>
              <a:t>‹#›</a:t>
            </a:fld>
            <a:endParaRPr lang="en-US"/>
          </a:p>
        </p:txBody>
      </p:sp>
    </p:spTree>
    <p:extLst>
      <p:ext uri="{BB962C8B-B14F-4D97-AF65-F5344CB8AC3E}">
        <p14:creationId xmlns:p14="http://schemas.microsoft.com/office/powerpoint/2010/main" val="24635915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FAD9A2-5D1B-3ECC-3D4F-AD52950507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65EDAF8-284A-BAA3-971D-FFF33BC7A5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34D220-D4D9-8860-A814-5D1C86A631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CEE356-BFC1-7B49-BB38-94B264AD2068}" type="datetimeFigureOut">
              <a:rPr lang="en-US" smtClean="0"/>
              <a:t>9/18/2024</a:t>
            </a:fld>
            <a:endParaRPr lang="en-US"/>
          </a:p>
        </p:txBody>
      </p:sp>
      <p:sp>
        <p:nvSpPr>
          <p:cNvPr id="5" name="Footer Placeholder 4">
            <a:extLst>
              <a:ext uri="{FF2B5EF4-FFF2-40B4-BE49-F238E27FC236}">
                <a16:creationId xmlns:a16="http://schemas.microsoft.com/office/drawing/2014/main" id="{4995E523-E5AE-80AD-65F9-B060FB41C8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A31ADEC-2559-B0A0-5844-105C3FBC0B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8D579D-5D5E-3242-B95E-4A6A4BD6B43A}" type="slidenum">
              <a:rPr lang="en-US" smtClean="0"/>
              <a:t>‹#›</a:t>
            </a:fld>
            <a:endParaRPr lang="en-US"/>
          </a:p>
        </p:txBody>
      </p:sp>
    </p:spTree>
    <p:extLst>
      <p:ext uri="{BB962C8B-B14F-4D97-AF65-F5344CB8AC3E}">
        <p14:creationId xmlns:p14="http://schemas.microsoft.com/office/powerpoint/2010/main" val="38315446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hyperlink" Target="https://www-ncbi-nlm-nih-gov.revproxy.brown.edu/pmc/articles/PMC6157154/"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875383" y="1084541"/>
            <a:ext cx="8203763" cy="1938992"/>
          </a:xfrm>
          <a:prstGeom prst="rect">
            <a:avLst/>
          </a:prstGeom>
          <a:noFill/>
        </p:spPr>
        <p:txBody>
          <a:bodyPr wrap="square" lIns="91440" tIns="45720" rIns="91440" bIns="45720" rtlCol="0">
            <a:spAutoFit/>
          </a:bodyPr>
          <a:lstStyle/>
          <a:p>
            <a:pPr algn="ctr"/>
            <a:r>
              <a:rPr lang="en-US" sz="4000" b="1" dirty="0">
                <a:latin typeface="Arial"/>
                <a:cs typeface="Arial"/>
              </a:rPr>
              <a:t>ALLERGIES TO CATS</a:t>
            </a:r>
          </a:p>
          <a:p>
            <a:pPr algn="ctr"/>
            <a:r>
              <a:rPr lang="en-US" sz="4000" b="1" dirty="0">
                <a:latin typeface="Arial"/>
                <a:cs typeface="Arial"/>
              </a:rPr>
              <a:t>A ONE HEALTH </a:t>
            </a:r>
          </a:p>
          <a:p>
            <a:pPr algn="ctr"/>
            <a:r>
              <a:rPr lang="en-US" sz="4000" b="1" dirty="0">
                <a:latin typeface="Arial"/>
                <a:cs typeface="Arial"/>
              </a:rPr>
              <a:t>PERSPECTIVE</a:t>
            </a:r>
          </a:p>
        </p:txBody>
      </p:sp>
      <p:sp>
        <p:nvSpPr>
          <p:cNvPr id="7" name="TextBox 6"/>
          <p:cNvSpPr txBox="1"/>
          <p:nvPr/>
        </p:nvSpPr>
        <p:spPr>
          <a:xfrm>
            <a:off x="1139687" y="3711356"/>
            <a:ext cx="10376451" cy="2062103"/>
          </a:xfrm>
          <a:prstGeom prst="rect">
            <a:avLst/>
          </a:prstGeom>
          <a:noFill/>
        </p:spPr>
        <p:txBody>
          <a:bodyPr wrap="square" lIns="91440" tIns="45720" rIns="91440" bIns="45720" rtlCol="0">
            <a:spAutoFit/>
          </a:bodyPr>
          <a:lstStyle/>
          <a:p>
            <a:pPr algn="ctr"/>
            <a:r>
              <a:rPr lang="en-US" sz="2400" dirty="0">
                <a:latin typeface="Arial"/>
                <a:cs typeface="Arial"/>
              </a:rPr>
              <a:t>Peter Karczmar, MD, FACP</a:t>
            </a:r>
          </a:p>
          <a:p>
            <a:pPr algn="ctr"/>
            <a:r>
              <a:rPr lang="en-US" sz="2400" dirty="0">
                <a:latin typeface="Arial"/>
                <a:cs typeface="Arial"/>
              </a:rPr>
              <a:t>Diplomate, ABIM, Pulmonary, Critical Care and Sleep Medicine</a:t>
            </a:r>
          </a:p>
          <a:p>
            <a:pPr algn="ctr"/>
            <a:r>
              <a:rPr lang="en-US" sz="1600" dirty="0">
                <a:latin typeface="Arial"/>
                <a:cs typeface="Arial"/>
              </a:rPr>
              <a:t>Brown Physicians, Inc.</a:t>
            </a:r>
          </a:p>
          <a:p>
            <a:pPr algn="ctr"/>
            <a:r>
              <a:rPr lang="en-US" sz="1600" dirty="0">
                <a:latin typeface="Arial"/>
                <a:cs typeface="Arial"/>
              </a:rPr>
              <a:t>Assistant Professor of Medicine</a:t>
            </a:r>
          </a:p>
          <a:p>
            <a:pPr algn="ctr"/>
            <a:r>
              <a:rPr lang="en-US" sz="1600" dirty="0">
                <a:latin typeface="Arial"/>
                <a:cs typeface="Arial"/>
              </a:rPr>
              <a:t>Warren Alpert Medical School of Brown University</a:t>
            </a:r>
          </a:p>
          <a:p>
            <a:pPr algn="ctr"/>
            <a:r>
              <a:rPr lang="en-US" sz="1600" dirty="0">
                <a:latin typeface="Arial"/>
                <a:cs typeface="Arial"/>
              </a:rPr>
              <a:t>Providence, RI USA</a:t>
            </a:r>
          </a:p>
          <a:p>
            <a:pPr algn="ctr"/>
            <a:r>
              <a:rPr lang="en-US" sz="1600" dirty="0" err="1">
                <a:latin typeface="Arial"/>
                <a:cs typeface="Arial"/>
              </a:rPr>
              <a:t>pkarczmar@gmail.com</a:t>
            </a:r>
            <a:endParaRPr lang="en-US" sz="1600" dirty="0">
              <a:latin typeface="Arial"/>
              <a:cs typeface="Arial"/>
            </a:endParaRPr>
          </a:p>
        </p:txBody>
      </p:sp>
      <p:pic>
        <p:nvPicPr>
          <p:cNvPr id="3" name="Picture 2">
            <a:extLst>
              <a:ext uri="{FF2B5EF4-FFF2-40B4-BE49-F238E27FC236}">
                <a16:creationId xmlns:a16="http://schemas.microsoft.com/office/drawing/2014/main" id="{A851DE1A-E224-5888-EA0A-BFA17534CC77}"/>
              </a:ext>
            </a:extLst>
          </p:cNvPr>
          <p:cNvPicPr>
            <a:picLocks noChangeAspect="1"/>
          </p:cNvPicPr>
          <p:nvPr/>
        </p:nvPicPr>
        <p:blipFill>
          <a:blip r:embed="rId3"/>
          <a:stretch>
            <a:fillRect/>
          </a:stretch>
        </p:blipFill>
        <p:spPr>
          <a:xfrm>
            <a:off x="394208" y="403444"/>
            <a:ext cx="4114800" cy="2743200"/>
          </a:xfrm>
          <a:prstGeom prst="rect">
            <a:avLst/>
          </a:prstGeom>
        </p:spPr>
      </p:pic>
    </p:spTree>
    <p:extLst>
      <p:ext uri="{BB962C8B-B14F-4D97-AF65-F5344CB8AC3E}">
        <p14:creationId xmlns:p14="http://schemas.microsoft.com/office/powerpoint/2010/main" val="6299909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13C22-D600-0FF7-1A21-3BED8BD27A60}"/>
              </a:ext>
            </a:extLst>
          </p:cNvPr>
          <p:cNvSpPr>
            <a:spLocks noGrp="1"/>
          </p:cNvSpPr>
          <p:nvPr>
            <p:ph type="title"/>
          </p:nvPr>
        </p:nvSpPr>
        <p:spPr>
          <a:xfrm>
            <a:off x="921270" y="367990"/>
            <a:ext cx="3380527" cy="821622"/>
          </a:xfrm>
        </p:spPr>
        <p:txBody>
          <a:bodyPr vert="horz" lIns="91440" tIns="45720" rIns="91440" bIns="45720" rtlCol="0" anchor="b">
            <a:normAutofit/>
          </a:bodyPr>
          <a:lstStyle/>
          <a:p>
            <a:r>
              <a:rPr lang="en-US" sz="4000" b="1" kern="1200" dirty="0">
                <a:latin typeface="+mj-lt"/>
                <a:ea typeface="+mj-ea"/>
                <a:cs typeface="+mj-cs"/>
              </a:rPr>
              <a:t>Cat Allergens</a:t>
            </a:r>
          </a:p>
        </p:txBody>
      </p:sp>
      <p:sp>
        <p:nvSpPr>
          <p:cNvPr id="5" name="TextBox 4">
            <a:extLst>
              <a:ext uri="{FF2B5EF4-FFF2-40B4-BE49-F238E27FC236}">
                <a16:creationId xmlns:a16="http://schemas.microsoft.com/office/drawing/2014/main" id="{A603845F-643C-B0A6-EC20-B1FE9269A05A}"/>
              </a:ext>
            </a:extLst>
          </p:cNvPr>
          <p:cNvSpPr txBox="1"/>
          <p:nvPr/>
        </p:nvSpPr>
        <p:spPr>
          <a:xfrm>
            <a:off x="3074298" y="5705789"/>
            <a:ext cx="4965731" cy="319503"/>
          </a:xfrm>
          <a:prstGeom prst="rect">
            <a:avLst/>
          </a:prstGeom>
        </p:spPr>
        <p:txBody>
          <a:bodyPr vert="horz" lIns="91440" tIns="45720" rIns="91440" bIns="45720" rtlCol="0">
            <a:normAutofit lnSpcReduction="10000"/>
          </a:bodyPr>
          <a:lstStyle/>
          <a:p>
            <a:pPr>
              <a:lnSpc>
                <a:spcPct val="90000"/>
              </a:lnSpc>
              <a:spcAft>
                <a:spcPts val="600"/>
              </a:spcAft>
            </a:pPr>
            <a:r>
              <a:rPr lang="en-US" sz="1200" dirty="0" err="1"/>
              <a:t>Satyaraj</a:t>
            </a:r>
            <a:r>
              <a:rPr lang="en-US" sz="1200" dirty="0"/>
              <a:t> E, </a:t>
            </a:r>
            <a:r>
              <a:rPr lang="en-US" sz="1200" dirty="0" err="1"/>
              <a:t>Wedner</a:t>
            </a:r>
            <a:r>
              <a:rPr lang="en-US" sz="1200" dirty="0"/>
              <a:t> HJ, Bousquet J. </a:t>
            </a:r>
            <a:r>
              <a:rPr lang="en-US" sz="1200" i="1" dirty="0"/>
              <a:t>Allergy</a:t>
            </a:r>
            <a:r>
              <a:rPr lang="en-US" sz="1200" dirty="0"/>
              <a:t> 2019;74 (Suppl. 107):5-17.</a:t>
            </a:r>
          </a:p>
          <a:p>
            <a:pPr indent="-228600">
              <a:lnSpc>
                <a:spcPct val="90000"/>
              </a:lnSpc>
              <a:spcAft>
                <a:spcPts val="600"/>
              </a:spcAft>
              <a:buFont typeface="Arial" panose="020B0604020202020204" pitchFamily="34" charset="0"/>
              <a:buChar char="•"/>
            </a:pPr>
            <a:endParaRPr lang="en-US" sz="1600" dirty="0">
              <a:solidFill>
                <a:schemeClr val="tx2"/>
              </a:solidFill>
            </a:endParaRPr>
          </a:p>
        </p:txBody>
      </p:sp>
      <p:pic>
        <p:nvPicPr>
          <p:cNvPr id="8" name="Content Placeholder 7">
            <a:extLst>
              <a:ext uri="{FF2B5EF4-FFF2-40B4-BE49-F238E27FC236}">
                <a16:creationId xmlns:a16="http://schemas.microsoft.com/office/drawing/2014/main" id="{2F1862D9-B676-5682-54AE-8E44DD06DDDD}"/>
              </a:ext>
            </a:extLst>
          </p:cNvPr>
          <p:cNvPicPr>
            <a:picLocks noGrp="1" noChangeAspect="1"/>
          </p:cNvPicPr>
          <p:nvPr>
            <p:ph idx="1"/>
          </p:nvPr>
        </p:nvPicPr>
        <p:blipFill>
          <a:blip r:embed="rId3"/>
          <a:stretch>
            <a:fillRect/>
          </a:stretch>
        </p:blipFill>
        <p:spPr>
          <a:xfrm>
            <a:off x="2801815" y="1471713"/>
            <a:ext cx="6588369" cy="4234076"/>
          </a:xfrm>
          <a:prstGeom prst="rect">
            <a:avLst/>
          </a:prstGeom>
        </p:spPr>
      </p:pic>
    </p:spTree>
    <p:extLst>
      <p:ext uri="{BB962C8B-B14F-4D97-AF65-F5344CB8AC3E}">
        <p14:creationId xmlns:p14="http://schemas.microsoft.com/office/powerpoint/2010/main" val="35674946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FCE2F-5301-C711-9F11-50587A332452}"/>
              </a:ext>
            </a:extLst>
          </p:cNvPr>
          <p:cNvSpPr>
            <a:spLocks noGrp="1"/>
          </p:cNvSpPr>
          <p:nvPr>
            <p:ph type="title"/>
          </p:nvPr>
        </p:nvSpPr>
        <p:spPr>
          <a:xfrm>
            <a:off x="901146" y="370232"/>
            <a:ext cx="2842731" cy="653425"/>
          </a:xfrm>
        </p:spPr>
        <p:txBody>
          <a:bodyPr anchor="b">
            <a:normAutofit/>
          </a:bodyPr>
          <a:lstStyle/>
          <a:p>
            <a:r>
              <a:rPr lang="en-US" sz="4000" b="1" dirty="0" err="1"/>
              <a:t>Fel</a:t>
            </a:r>
            <a:r>
              <a:rPr lang="en-US" sz="4000" b="1" dirty="0"/>
              <a:t> d 1</a:t>
            </a:r>
          </a:p>
        </p:txBody>
      </p:sp>
      <p:sp>
        <p:nvSpPr>
          <p:cNvPr id="3" name="Content Placeholder 2">
            <a:extLst>
              <a:ext uri="{FF2B5EF4-FFF2-40B4-BE49-F238E27FC236}">
                <a16:creationId xmlns:a16="http://schemas.microsoft.com/office/drawing/2014/main" id="{6AF6AC2F-2613-60A5-5DC7-0A818843DE94}"/>
              </a:ext>
            </a:extLst>
          </p:cNvPr>
          <p:cNvSpPr>
            <a:spLocks noGrp="1"/>
          </p:cNvSpPr>
          <p:nvPr>
            <p:ph idx="1"/>
          </p:nvPr>
        </p:nvSpPr>
        <p:spPr>
          <a:xfrm>
            <a:off x="371060" y="1023657"/>
            <a:ext cx="8600662" cy="5834343"/>
          </a:xfrm>
        </p:spPr>
        <p:txBody>
          <a:bodyPr>
            <a:normAutofit/>
          </a:bodyPr>
          <a:lstStyle/>
          <a:p>
            <a:r>
              <a:rPr lang="en-US" sz="1900" dirty="0"/>
              <a:t>35-38 </a:t>
            </a:r>
            <a:r>
              <a:rPr lang="en-US" sz="1900" dirty="0" err="1"/>
              <a:t>kDa</a:t>
            </a:r>
            <a:r>
              <a:rPr lang="en-US" sz="1900" dirty="0"/>
              <a:t> glycoprotein - 2 identical heterodimers</a:t>
            </a:r>
          </a:p>
          <a:p>
            <a:r>
              <a:rPr lang="en-US" sz="1900" dirty="0"/>
              <a:t>Major allergen of domestic cats </a:t>
            </a:r>
          </a:p>
          <a:p>
            <a:r>
              <a:rPr lang="en-US" sz="1900" dirty="0"/>
              <a:t>Biological function unknown</a:t>
            </a:r>
          </a:p>
          <a:p>
            <a:r>
              <a:rPr lang="en-US" sz="1900" dirty="0"/>
              <a:t>Salivary and sebaceous glands are the main production sites</a:t>
            </a:r>
          </a:p>
          <a:p>
            <a:r>
              <a:rPr lang="en-US" sz="1900" dirty="0"/>
              <a:t>Cat grooming behavior spreads </a:t>
            </a:r>
            <a:r>
              <a:rPr lang="en-US" sz="1900" dirty="0" err="1"/>
              <a:t>Fel</a:t>
            </a:r>
            <a:r>
              <a:rPr lang="en-US" sz="1900" dirty="0"/>
              <a:t> d 1 to skin, fur, and the environment</a:t>
            </a:r>
          </a:p>
          <a:p>
            <a:r>
              <a:rPr lang="en-US" sz="1900" dirty="0"/>
              <a:t>Uncastrated males &gt; castrated males &gt; females</a:t>
            </a:r>
          </a:p>
          <a:p>
            <a:r>
              <a:rPr lang="en-US" sz="1900" dirty="0"/>
              <a:t>Adult cats &gt; kittens; younger cats &gt; older cats</a:t>
            </a:r>
          </a:p>
          <a:p>
            <a:r>
              <a:rPr lang="en-US" sz="1900" dirty="0"/>
              <a:t>Coat color and hair length do not matter</a:t>
            </a:r>
          </a:p>
          <a:p>
            <a:r>
              <a:rPr lang="en-US" sz="1900" dirty="0"/>
              <a:t>Head &gt; chest</a:t>
            </a:r>
          </a:p>
          <a:p>
            <a:r>
              <a:rPr lang="en-US" sz="1900" dirty="0"/>
              <a:t>Up to 80-fold difference in salivary </a:t>
            </a:r>
            <a:r>
              <a:rPr lang="en-US" sz="1900" dirty="0" err="1"/>
              <a:t>Fel</a:t>
            </a:r>
            <a:r>
              <a:rPr lang="en-US" sz="1900" dirty="0"/>
              <a:t> d 1 levels among individual cats</a:t>
            </a:r>
          </a:p>
          <a:p>
            <a:r>
              <a:rPr lang="en-US" sz="1900" dirty="0"/>
              <a:t>There are no hypoallergenic breeds (? Siberian, Siamese, Bengal, Sphynx)</a:t>
            </a:r>
          </a:p>
          <a:p>
            <a:r>
              <a:rPr lang="en-US" sz="1900" dirty="0"/>
              <a:t>Found in 99% of US homes; also in classrooms, cars, stores, and planes</a:t>
            </a:r>
          </a:p>
          <a:p>
            <a:r>
              <a:rPr lang="en-US" sz="1900" dirty="0"/>
              <a:t>Lightweight and sticky</a:t>
            </a:r>
          </a:p>
          <a:p>
            <a:r>
              <a:rPr lang="en-US" sz="1900" dirty="0"/>
              <a:t>60% of airborne </a:t>
            </a:r>
            <a:r>
              <a:rPr lang="en-US" sz="1900" dirty="0" err="1"/>
              <a:t>Fel</a:t>
            </a:r>
            <a:r>
              <a:rPr lang="en-US" sz="1900" dirty="0"/>
              <a:t> d 1 sticks to small respirable particles, which are inhaled</a:t>
            </a:r>
          </a:p>
        </p:txBody>
      </p:sp>
      <p:pic>
        <p:nvPicPr>
          <p:cNvPr id="4" name="Picture 3">
            <a:extLst>
              <a:ext uri="{FF2B5EF4-FFF2-40B4-BE49-F238E27FC236}">
                <a16:creationId xmlns:a16="http://schemas.microsoft.com/office/drawing/2014/main" id="{77AC71E4-D4B6-E13D-96D8-85CAA3E3C903}"/>
              </a:ext>
            </a:extLst>
          </p:cNvPr>
          <p:cNvPicPr>
            <a:picLocks noChangeAspect="1"/>
          </p:cNvPicPr>
          <p:nvPr/>
        </p:nvPicPr>
        <p:blipFill>
          <a:blip r:embed="rId3"/>
          <a:stretch>
            <a:fillRect/>
          </a:stretch>
        </p:blipFill>
        <p:spPr>
          <a:xfrm>
            <a:off x="7885043" y="267068"/>
            <a:ext cx="4019513" cy="3190272"/>
          </a:xfrm>
          <a:prstGeom prst="rect">
            <a:avLst/>
          </a:prstGeom>
        </p:spPr>
      </p:pic>
      <p:sp>
        <p:nvSpPr>
          <p:cNvPr id="5" name="TextBox 4">
            <a:extLst>
              <a:ext uri="{FF2B5EF4-FFF2-40B4-BE49-F238E27FC236}">
                <a16:creationId xmlns:a16="http://schemas.microsoft.com/office/drawing/2014/main" id="{5CE01C77-3FB3-14F8-1B47-CF0C0B56C9D6}"/>
              </a:ext>
            </a:extLst>
          </p:cNvPr>
          <p:cNvSpPr txBox="1"/>
          <p:nvPr/>
        </p:nvSpPr>
        <p:spPr>
          <a:xfrm>
            <a:off x="7885043" y="3262861"/>
            <a:ext cx="4245588" cy="461665"/>
          </a:xfrm>
          <a:prstGeom prst="rect">
            <a:avLst/>
          </a:prstGeom>
          <a:noFill/>
        </p:spPr>
        <p:txBody>
          <a:bodyPr wrap="square" rtlCol="0">
            <a:spAutoFit/>
          </a:bodyPr>
          <a:lstStyle/>
          <a:p>
            <a:pPr lvl="1"/>
            <a:r>
              <a:rPr lang="en-US" sz="1200" dirty="0" err="1"/>
              <a:t>Satyaraj</a:t>
            </a:r>
            <a:r>
              <a:rPr lang="en-US" sz="1200" dirty="0"/>
              <a:t> E, </a:t>
            </a:r>
            <a:r>
              <a:rPr lang="en-US" sz="1200" dirty="0" err="1"/>
              <a:t>Wedner</a:t>
            </a:r>
            <a:r>
              <a:rPr lang="en-US" sz="1200" dirty="0"/>
              <a:t> HJ, Bousquet J. </a:t>
            </a:r>
            <a:r>
              <a:rPr lang="en-US" sz="1200" i="1" dirty="0"/>
              <a:t>Allergy</a:t>
            </a:r>
            <a:r>
              <a:rPr lang="en-US" sz="1200" dirty="0"/>
              <a:t> 2019;74 (Suppl. 107):5-17.</a:t>
            </a:r>
          </a:p>
        </p:txBody>
      </p:sp>
      <p:pic>
        <p:nvPicPr>
          <p:cNvPr id="7" name="Picture 6">
            <a:extLst>
              <a:ext uri="{FF2B5EF4-FFF2-40B4-BE49-F238E27FC236}">
                <a16:creationId xmlns:a16="http://schemas.microsoft.com/office/drawing/2014/main" id="{3BF6F35E-A77F-8526-5233-B0B4B6F84B2A}"/>
              </a:ext>
            </a:extLst>
          </p:cNvPr>
          <p:cNvPicPr>
            <a:picLocks noChangeAspect="1"/>
          </p:cNvPicPr>
          <p:nvPr/>
        </p:nvPicPr>
        <p:blipFill>
          <a:blip r:embed="rId4"/>
          <a:stretch>
            <a:fillRect/>
          </a:stretch>
        </p:blipFill>
        <p:spPr>
          <a:xfrm>
            <a:off x="8645940" y="3724526"/>
            <a:ext cx="3175000" cy="2997200"/>
          </a:xfrm>
          <a:prstGeom prst="rect">
            <a:avLst/>
          </a:prstGeom>
        </p:spPr>
      </p:pic>
    </p:spTree>
    <p:extLst>
      <p:ext uri="{BB962C8B-B14F-4D97-AF65-F5344CB8AC3E}">
        <p14:creationId xmlns:p14="http://schemas.microsoft.com/office/powerpoint/2010/main" val="15704379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6FA9D-F963-3E0B-E89D-6D23F37797EF}"/>
              </a:ext>
            </a:extLst>
          </p:cNvPr>
          <p:cNvSpPr>
            <a:spLocks noGrp="1"/>
          </p:cNvSpPr>
          <p:nvPr>
            <p:ph type="title"/>
          </p:nvPr>
        </p:nvSpPr>
        <p:spPr>
          <a:xfrm>
            <a:off x="838200" y="166342"/>
            <a:ext cx="10515600" cy="1325563"/>
          </a:xfrm>
        </p:spPr>
        <p:txBody>
          <a:bodyPr>
            <a:normAutofit/>
          </a:bodyPr>
          <a:lstStyle/>
          <a:p>
            <a:r>
              <a:rPr lang="en-US" sz="4000" b="1" dirty="0"/>
              <a:t>Cats and Allergies</a:t>
            </a:r>
          </a:p>
        </p:txBody>
      </p:sp>
      <p:sp>
        <p:nvSpPr>
          <p:cNvPr id="3" name="Content Placeholder 2">
            <a:extLst>
              <a:ext uri="{FF2B5EF4-FFF2-40B4-BE49-F238E27FC236}">
                <a16:creationId xmlns:a16="http://schemas.microsoft.com/office/drawing/2014/main" id="{295AC4C5-4D5D-5E33-D9A7-161A6C9AF2DC}"/>
              </a:ext>
            </a:extLst>
          </p:cNvPr>
          <p:cNvSpPr>
            <a:spLocks noGrp="1"/>
          </p:cNvSpPr>
          <p:nvPr>
            <p:ph idx="1"/>
          </p:nvPr>
        </p:nvSpPr>
        <p:spPr>
          <a:xfrm>
            <a:off x="838200" y="1139687"/>
            <a:ext cx="10515600" cy="5718313"/>
          </a:xfrm>
        </p:spPr>
        <p:txBody>
          <a:bodyPr>
            <a:normAutofit fontScale="77500" lnSpcReduction="20000"/>
          </a:bodyPr>
          <a:lstStyle/>
          <a:p>
            <a:r>
              <a:rPr lang="en-US" dirty="0"/>
              <a:t>Allergic sensitization to cat allergens</a:t>
            </a:r>
          </a:p>
          <a:p>
            <a:pPr lvl="1">
              <a:buFont typeface="Wingdings" pitchFamily="2" charset="2"/>
              <a:buChar char="Ø"/>
            </a:pPr>
            <a:r>
              <a:rPr lang="en-US" dirty="0"/>
              <a:t>Presence of </a:t>
            </a:r>
            <a:r>
              <a:rPr lang="en-US" dirty="0" err="1"/>
              <a:t>Fel</a:t>
            </a:r>
            <a:r>
              <a:rPr lang="en-US" dirty="0"/>
              <a:t> d 1-specific serum </a:t>
            </a:r>
            <a:r>
              <a:rPr lang="en-US" dirty="0" err="1"/>
              <a:t>IgE</a:t>
            </a:r>
            <a:r>
              <a:rPr lang="en-US" dirty="0"/>
              <a:t> antibodies</a:t>
            </a:r>
          </a:p>
          <a:p>
            <a:pPr lvl="1">
              <a:buFont typeface="Wingdings" pitchFamily="2" charset="2"/>
              <a:buChar char="Ø"/>
            </a:pPr>
            <a:r>
              <a:rPr lang="en-US" dirty="0"/>
              <a:t>10-25% of patients are sensitized to cat allergens in allergy clinic-based studies</a:t>
            </a:r>
          </a:p>
          <a:p>
            <a:pPr lvl="1">
              <a:buFont typeface="Wingdings" pitchFamily="2" charset="2"/>
              <a:buChar char="Ø"/>
            </a:pPr>
            <a:r>
              <a:rPr lang="en-US" dirty="0"/>
              <a:t>5.5x increase between 1970s and 1990s</a:t>
            </a:r>
          </a:p>
          <a:p>
            <a:pPr lvl="1">
              <a:buFont typeface="Wingdings" pitchFamily="2" charset="2"/>
              <a:buChar char="Ø"/>
            </a:pPr>
            <a:r>
              <a:rPr lang="en-US" sz="2400" dirty="0"/>
              <a:t>95% of cat-allergic patients produce </a:t>
            </a:r>
            <a:r>
              <a:rPr lang="en-US" sz="2400" dirty="0" err="1"/>
              <a:t>IgE</a:t>
            </a:r>
            <a:r>
              <a:rPr lang="en-US" sz="2400" dirty="0"/>
              <a:t> to </a:t>
            </a:r>
            <a:r>
              <a:rPr lang="en-US" sz="2400" dirty="0" err="1"/>
              <a:t>Fel</a:t>
            </a:r>
            <a:r>
              <a:rPr lang="en-US" sz="2400" dirty="0"/>
              <a:t> d 1</a:t>
            </a:r>
            <a:endParaRPr lang="en-US" dirty="0"/>
          </a:p>
          <a:p>
            <a:r>
              <a:rPr lang="en-US" dirty="0"/>
              <a:t>Anti-</a:t>
            </a:r>
            <a:r>
              <a:rPr lang="en-US" dirty="0" err="1"/>
              <a:t>Fel</a:t>
            </a:r>
            <a:r>
              <a:rPr lang="en-US" dirty="0"/>
              <a:t> d 1-specific </a:t>
            </a:r>
            <a:r>
              <a:rPr lang="en-US" dirty="0" err="1"/>
              <a:t>IgE</a:t>
            </a:r>
            <a:r>
              <a:rPr lang="en-US" dirty="0"/>
              <a:t> levels correlate with severity of allergic symptoms</a:t>
            </a:r>
          </a:p>
          <a:p>
            <a:r>
              <a:rPr lang="en-US" dirty="0"/>
              <a:t>Threshold for symptoms: 8 µg </a:t>
            </a:r>
            <a:r>
              <a:rPr lang="en-US" dirty="0" err="1"/>
              <a:t>Fel</a:t>
            </a:r>
            <a:r>
              <a:rPr lang="en-US" dirty="0"/>
              <a:t> d 1/g of dust (typical house levels: 10-1000 </a:t>
            </a:r>
            <a:r>
              <a:rPr lang="en-US" dirty="0" err="1"/>
              <a:t>Fel</a:t>
            </a:r>
            <a:r>
              <a:rPr lang="en-US" dirty="0"/>
              <a:t> d 1 µg/g of dust)</a:t>
            </a:r>
          </a:p>
          <a:p>
            <a:r>
              <a:rPr lang="en-US" dirty="0"/>
              <a:t>~30% of asthma attacks attributable to cat allergen exposure in sensitized subjects</a:t>
            </a:r>
          </a:p>
          <a:p>
            <a:r>
              <a:rPr lang="en-US" dirty="0"/>
              <a:t>One of the main reasons why owners abandon cats to shelters</a:t>
            </a:r>
          </a:p>
          <a:p>
            <a:r>
              <a:rPr lang="en-US" dirty="0"/>
              <a:t>Most cat-allergic people with asthma are sensitized to cats but do not live with cats</a:t>
            </a:r>
          </a:p>
          <a:p>
            <a:r>
              <a:rPr lang="en-US" dirty="0"/>
              <a:t>Children living in a house with a cat are </a:t>
            </a:r>
            <a:r>
              <a:rPr lang="en-US" b="1" dirty="0"/>
              <a:t>less</a:t>
            </a:r>
            <a:r>
              <a:rPr lang="en-US" dirty="0"/>
              <a:t> likely to be sensitized to cat allergens</a:t>
            </a:r>
          </a:p>
          <a:p>
            <a:r>
              <a:rPr lang="en-US" dirty="0"/>
              <a:t>Highest levels of cat exposure → decreased sensitization</a:t>
            </a:r>
          </a:p>
          <a:p>
            <a:r>
              <a:rPr lang="en-US" dirty="0"/>
              <a:t>Living with a cat → cat-specific tolerance</a:t>
            </a:r>
          </a:p>
          <a:p>
            <a:pPr lvl="1">
              <a:buFont typeface="Wingdings" pitchFamily="2" charset="2"/>
              <a:buChar char="Ø"/>
            </a:pPr>
            <a:r>
              <a:rPr lang="en-US" dirty="0"/>
              <a:t>IgG Abs to </a:t>
            </a:r>
            <a:r>
              <a:rPr lang="en-US" dirty="0" err="1"/>
              <a:t>Fel</a:t>
            </a:r>
            <a:r>
              <a:rPr lang="en-US" dirty="0"/>
              <a:t> d 1 increase as level of cat allergen exposure increases</a:t>
            </a:r>
          </a:p>
          <a:p>
            <a:pPr lvl="1">
              <a:buFont typeface="Wingdings" pitchFamily="2" charset="2"/>
              <a:buChar char="Ø"/>
            </a:pPr>
            <a:r>
              <a:rPr lang="en-US" dirty="0"/>
              <a:t>Increased IgG</a:t>
            </a:r>
            <a:r>
              <a:rPr lang="en-US" baseline="-25000" dirty="0"/>
              <a:t>4 </a:t>
            </a:r>
            <a:r>
              <a:rPr lang="en-US" dirty="0"/>
              <a:t>levels are associated with decreased symptoms  </a:t>
            </a:r>
          </a:p>
          <a:p>
            <a:pPr lvl="1">
              <a:buFont typeface="Wingdings" pitchFamily="2" charset="2"/>
              <a:buChar char="Ø"/>
            </a:pPr>
            <a:r>
              <a:rPr lang="en-US" dirty="0"/>
              <a:t>Similar response as immunotherapy</a:t>
            </a:r>
          </a:p>
          <a:p>
            <a:r>
              <a:rPr lang="en-US" dirty="0"/>
              <a:t>Similar findings not seen with allergies to dust mites and cockroaches</a:t>
            </a:r>
          </a:p>
        </p:txBody>
      </p:sp>
    </p:spTree>
    <p:extLst>
      <p:ext uri="{BB962C8B-B14F-4D97-AF65-F5344CB8AC3E}">
        <p14:creationId xmlns:p14="http://schemas.microsoft.com/office/powerpoint/2010/main" val="24934431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647E3AD-6BDD-466D-DBCE-B9F543E64CF9}"/>
              </a:ext>
            </a:extLst>
          </p:cNvPr>
          <p:cNvSpPr>
            <a:spLocks noGrp="1"/>
          </p:cNvSpPr>
          <p:nvPr>
            <p:ph type="title"/>
          </p:nvPr>
        </p:nvSpPr>
        <p:spPr/>
        <p:txBody>
          <a:bodyPr>
            <a:normAutofit/>
          </a:bodyPr>
          <a:lstStyle/>
          <a:p>
            <a:r>
              <a:rPr lang="en-US" sz="4000" b="1" dirty="0"/>
              <a:t>Asthma: Overview</a:t>
            </a:r>
          </a:p>
        </p:txBody>
      </p:sp>
      <p:sp>
        <p:nvSpPr>
          <p:cNvPr id="5" name="Content Placeholder 4">
            <a:extLst>
              <a:ext uri="{FF2B5EF4-FFF2-40B4-BE49-F238E27FC236}">
                <a16:creationId xmlns:a16="http://schemas.microsoft.com/office/drawing/2014/main" id="{41C30CE0-CF3E-EB73-104C-1C2770E66A1F}"/>
              </a:ext>
            </a:extLst>
          </p:cNvPr>
          <p:cNvSpPr>
            <a:spLocks noGrp="1"/>
          </p:cNvSpPr>
          <p:nvPr>
            <p:ph idx="1"/>
          </p:nvPr>
        </p:nvSpPr>
        <p:spPr>
          <a:xfrm>
            <a:off x="307145" y="1792798"/>
            <a:ext cx="8148712" cy="4879975"/>
          </a:xfrm>
        </p:spPr>
        <p:txBody>
          <a:bodyPr>
            <a:normAutofit fontScale="92500" lnSpcReduction="10000"/>
          </a:bodyPr>
          <a:lstStyle/>
          <a:p>
            <a:pPr lvl="1"/>
            <a:r>
              <a:rPr lang="en-US" sz="2600" dirty="0"/>
              <a:t>Most potentially dangerous complication of cat allergies in humans</a:t>
            </a:r>
          </a:p>
          <a:p>
            <a:pPr marL="0" indent="0">
              <a:buNone/>
            </a:pPr>
            <a:endParaRPr lang="en-US" sz="900" dirty="0"/>
          </a:p>
          <a:p>
            <a:pPr lvl="1"/>
            <a:r>
              <a:rPr lang="en-US" sz="2600" dirty="0"/>
              <a:t>A heterogeneous disease characterized by airway inflammation (eosinophils, neutrophils, lymphocytes) → variable airflow limitation and hyperresponsiveness on spirometry</a:t>
            </a:r>
          </a:p>
          <a:p>
            <a:pPr lvl="1"/>
            <a:endParaRPr lang="en-US" sz="900" dirty="0"/>
          </a:p>
          <a:p>
            <a:pPr lvl="1"/>
            <a:r>
              <a:rPr lang="en-US" sz="2600" dirty="0"/>
              <a:t>Defined by the history of respiratory symptoms such as wheezing, shortness of breath, chest tightness and cough that varies over time and intensity</a:t>
            </a:r>
          </a:p>
          <a:p>
            <a:pPr lvl="1"/>
            <a:endParaRPr lang="en-US" sz="900" dirty="0"/>
          </a:p>
          <a:p>
            <a:pPr lvl="1"/>
            <a:r>
              <a:rPr lang="en-US" sz="2600" dirty="0"/>
              <a:t>Can occur at any age</a:t>
            </a:r>
          </a:p>
          <a:p>
            <a:pPr lvl="1"/>
            <a:endParaRPr lang="en-US" sz="900" dirty="0"/>
          </a:p>
          <a:p>
            <a:pPr lvl="1"/>
            <a:r>
              <a:rPr lang="en-US" sz="2600" dirty="0"/>
              <a:t>Some patients can develop persistent airway structure changes with smooth muscle hypertrophy, sub-basement membrane fibrosis and chronic mucus hypersecretion</a:t>
            </a:r>
          </a:p>
          <a:p>
            <a:pPr lvl="1">
              <a:buFont typeface="Wingdings" pitchFamily="2" charset="2"/>
              <a:buChar char="Ø"/>
            </a:pPr>
            <a:endParaRPr lang="en-US" dirty="0"/>
          </a:p>
          <a:p>
            <a:pPr lvl="2"/>
            <a:endParaRPr lang="en-US" dirty="0"/>
          </a:p>
          <a:p>
            <a:pPr lvl="2"/>
            <a:endParaRPr lang="en-US" dirty="0"/>
          </a:p>
          <a:p>
            <a:pPr lvl="2"/>
            <a:endParaRPr lang="en-US" dirty="0"/>
          </a:p>
        </p:txBody>
      </p:sp>
      <p:pic>
        <p:nvPicPr>
          <p:cNvPr id="3" name="Picture 2">
            <a:extLst>
              <a:ext uri="{FF2B5EF4-FFF2-40B4-BE49-F238E27FC236}">
                <a16:creationId xmlns:a16="http://schemas.microsoft.com/office/drawing/2014/main" id="{CD6F4DD6-0B52-AEF5-CCBC-ECA9E03D579C}"/>
              </a:ext>
            </a:extLst>
          </p:cNvPr>
          <p:cNvPicPr>
            <a:picLocks noChangeAspect="1"/>
          </p:cNvPicPr>
          <p:nvPr/>
        </p:nvPicPr>
        <p:blipFill>
          <a:blip r:embed="rId3"/>
          <a:stretch>
            <a:fillRect/>
          </a:stretch>
        </p:blipFill>
        <p:spPr>
          <a:xfrm>
            <a:off x="8455856" y="152401"/>
            <a:ext cx="3429000" cy="2286000"/>
          </a:xfrm>
          <a:prstGeom prst="rect">
            <a:avLst/>
          </a:prstGeom>
        </p:spPr>
      </p:pic>
    </p:spTree>
    <p:extLst>
      <p:ext uri="{BB962C8B-B14F-4D97-AF65-F5344CB8AC3E}">
        <p14:creationId xmlns:p14="http://schemas.microsoft.com/office/powerpoint/2010/main" val="5815885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5B3E6-278B-2A89-D06B-39E6173A0477}"/>
              </a:ext>
            </a:extLst>
          </p:cNvPr>
          <p:cNvSpPr>
            <a:spLocks noGrp="1"/>
          </p:cNvSpPr>
          <p:nvPr>
            <p:ph type="title"/>
          </p:nvPr>
        </p:nvSpPr>
        <p:spPr/>
        <p:txBody>
          <a:bodyPr>
            <a:normAutofit/>
          </a:bodyPr>
          <a:lstStyle/>
          <a:p>
            <a:r>
              <a:rPr lang="en-US" sz="4000" b="1" dirty="0"/>
              <a:t>Asthma: Epidemiology</a:t>
            </a:r>
          </a:p>
        </p:txBody>
      </p:sp>
      <p:sp>
        <p:nvSpPr>
          <p:cNvPr id="3" name="Content Placeholder 2">
            <a:extLst>
              <a:ext uri="{FF2B5EF4-FFF2-40B4-BE49-F238E27FC236}">
                <a16:creationId xmlns:a16="http://schemas.microsoft.com/office/drawing/2014/main" id="{CBCBADAB-8DC8-2346-E66E-302D46127091}"/>
              </a:ext>
            </a:extLst>
          </p:cNvPr>
          <p:cNvSpPr>
            <a:spLocks noGrp="1"/>
          </p:cNvSpPr>
          <p:nvPr>
            <p:ph idx="1"/>
          </p:nvPr>
        </p:nvSpPr>
        <p:spPr>
          <a:xfrm>
            <a:off x="838200" y="1825625"/>
            <a:ext cx="10515600" cy="4667250"/>
          </a:xfrm>
        </p:spPr>
        <p:txBody>
          <a:bodyPr>
            <a:normAutofit lnSpcReduction="10000"/>
          </a:bodyPr>
          <a:lstStyle/>
          <a:p>
            <a:r>
              <a:rPr lang="en-US" sz="2400" dirty="0"/>
              <a:t>Prevalence</a:t>
            </a:r>
          </a:p>
          <a:p>
            <a:pPr lvl="1">
              <a:buFont typeface="Wingdings" pitchFamily="2" charset="2"/>
              <a:buChar char="Ø"/>
            </a:pPr>
            <a:r>
              <a:rPr lang="en-US" dirty="0"/>
              <a:t>~240 million worldwide</a:t>
            </a:r>
          </a:p>
          <a:p>
            <a:pPr lvl="1">
              <a:buFont typeface="Wingdings" pitchFamily="2" charset="2"/>
              <a:buChar char="Ø"/>
            </a:pPr>
            <a:r>
              <a:rPr lang="en-US" dirty="0"/>
              <a:t>Prevalence varies among countries:</a:t>
            </a:r>
          </a:p>
          <a:p>
            <a:pPr lvl="2">
              <a:buFont typeface="Wingdings" pitchFamily="2" charset="2"/>
              <a:buChar char="§"/>
            </a:pPr>
            <a:r>
              <a:rPr lang="en-US" sz="2400" dirty="0"/>
              <a:t>~8% in US (M&gt;F in children, F&gt;M in adults, Black&gt;White)</a:t>
            </a:r>
          </a:p>
          <a:p>
            <a:pPr lvl="2"/>
            <a:endParaRPr lang="en-US" sz="2400" dirty="0"/>
          </a:p>
          <a:p>
            <a:r>
              <a:rPr lang="en-US" sz="2400" dirty="0"/>
              <a:t>Increasing prevalence since 1970s</a:t>
            </a:r>
          </a:p>
          <a:p>
            <a:pPr lvl="1">
              <a:buFont typeface="Wingdings" pitchFamily="2" charset="2"/>
              <a:buChar char="Ø"/>
            </a:pPr>
            <a:r>
              <a:rPr lang="en-US" dirty="0"/>
              <a:t>Increased clinician and public awareness</a:t>
            </a:r>
          </a:p>
          <a:p>
            <a:pPr lvl="1">
              <a:buFont typeface="Wingdings" pitchFamily="2" charset="2"/>
              <a:buChar char="Ø"/>
            </a:pPr>
            <a:r>
              <a:rPr lang="en-US" dirty="0"/>
              <a:t>Increased risk factors: </a:t>
            </a:r>
          </a:p>
          <a:p>
            <a:pPr lvl="2">
              <a:buFont typeface="Wingdings" pitchFamily="2" charset="2"/>
              <a:buChar char="§"/>
            </a:pPr>
            <a:r>
              <a:rPr lang="en-US" sz="2400" dirty="0"/>
              <a:t>Obesity</a:t>
            </a:r>
          </a:p>
          <a:p>
            <a:pPr lvl="2">
              <a:buFont typeface="Wingdings" pitchFamily="2" charset="2"/>
              <a:buChar char="§"/>
            </a:pPr>
            <a:r>
              <a:rPr lang="en-US" sz="2400" dirty="0"/>
              <a:t>Tobacco smoke exposure</a:t>
            </a:r>
          </a:p>
          <a:p>
            <a:pPr lvl="2">
              <a:buFont typeface="Wingdings" pitchFamily="2" charset="2"/>
              <a:buChar char="§"/>
            </a:pPr>
            <a:r>
              <a:rPr lang="en-US" sz="2400" dirty="0"/>
              <a:t>Low vitamin D levels</a:t>
            </a:r>
          </a:p>
          <a:p>
            <a:pPr lvl="2">
              <a:buFont typeface="Wingdings" pitchFamily="2" charset="2"/>
              <a:buChar char="§"/>
            </a:pPr>
            <a:r>
              <a:rPr lang="en-US" sz="2400" dirty="0"/>
              <a:t>Urbanization → exposure to air pollution and indoor allergens</a:t>
            </a:r>
          </a:p>
          <a:p>
            <a:pPr lvl="2"/>
            <a:endParaRPr lang="en-US" sz="2400" dirty="0"/>
          </a:p>
          <a:p>
            <a:pPr lvl="2"/>
            <a:endParaRPr lang="en-US" dirty="0"/>
          </a:p>
          <a:p>
            <a:pPr marL="914400" lvl="2" indent="0">
              <a:buNone/>
            </a:pPr>
            <a:endParaRPr lang="en-US" dirty="0"/>
          </a:p>
          <a:p>
            <a:endParaRPr lang="en-US" dirty="0"/>
          </a:p>
        </p:txBody>
      </p:sp>
    </p:spTree>
    <p:extLst>
      <p:ext uri="{BB962C8B-B14F-4D97-AF65-F5344CB8AC3E}">
        <p14:creationId xmlns:p14="http://schemas.microsoft.com/office/powerpoint/2010/main" val="29466675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6C237-FD25-2455-E7C1-7D9114CD55E0}"/>
              </a:ext>
            </a:extLst>
          </p:cNvPr>
          <p:cNvSpPr>
            <a:spLocks noGrp="1"/>
          </p:cNvSpPr>
          <p:nvPr>
            <p:ph type="title"/>
          </p:nvPr>
        </p:nvSpPr>
        <p:spPr/>
        <p:txBody>
          <a:bodyPr>
            <a:normAutofit/>
          </a:bodyPr>
          <a:lstStyle/>
          <a:p>
            <a:r>
              <a:rPr lang="en-US" sz="4000" b="1" dirty="0"/>
              <a:t>Asthma: Diagnosis</a:t>
            </a:r>
          </a:p>
        </p:txBody>
      </p:sp>
      <p:sp>
        <p:nvSpPr>
          <p:cNvPr id="3" name="Content Placeholder 2">
            <a:extLst>
              <a:ext uri="{FF2B5EF4-FFF2-40B4-BE49-F238E27FC236}">
                <a16:creationId xmlns:a16="http://schemas.microsoft.com/office/drawing/2014/main" id="{934A5E09-7BB0-8303-937A-FA930B27278C}"/>
              </a:ext>
            </a:extLst>
          </p:cNvPr>
          <p:cNvSpPr>
            <a:spLocks noGrp="1"/>
          </p:cNvSpPr>
          <p:nvPr>
            <p:ph idx="1"/>
          </p:nvPr>
        </p:nvSpPr>
        <p:spPr>
          <a:xfrm>
            <a:off x="838200" y="1420837"/>
            <a:ext cx="11353800" cy="5655211"/>
          </a:xfrm>
        </p:spPr>
        <p:txBody>
          <a:bodyPr>
            <a:normAutofit fontScale="32500" lnSpcReduction="20000"/>
          </a:bodyPr>
          <a:lstStyle/>
          <a:p>
            <a:pPr marL="0" indent="0">
              <a:buNone/>
            </a:pPr>
            <a:endParaRPr lang="en-US" dirty="0"/>
          </a:p>
          <a:p>
            <a:pPr>
              <a:lnSpc>
                <a:spcPct val="120000"/>
              </a:lnSpc>
            </a:pPr>
            <a:r>
              <a:rPr lang="en-US" sz="7400" dirty="0"/>
              <a:t>Symptoms: Episodic wheezing, cough, shortness of breath, chest tightness</a:t>
            </a:r>
          </a:p>
          <a:p>
            <a:pPr>
              <a:lnSpc>
                <a:spcPct val="120000"/>
              </a:lnSpc>
            </a:pPr>
            <a:r>
              <a:rPr lang="en-US" sz="7400" dirty="0"/>
              <a:t>Triggers: Exercise, cold air, </a:t>
            </a:r>
            <a:r>
              <a:rPr lang="en-US" sz="7400" b="1" dirty="0"/>
              <a:t>allergens</a:t>
            </a:r>
            <a:r>
              <a:rPr lang="en-US" sz="7400" dirty="0"/>
              <a:t>, tobacco smoke, occupational exposure, air pollution, respiratory infections, aspirin</a:t>
            </a:r>
          </a:p>
          <a:p>
            <a:pPr>
              <a:lnSpc>
                <a:spcPct val="120000"/>
              </a:lnSpc>
            </a:pPr>
            <a:r>
              <a:rPr lang="en-US" sz="7400" dirty="0"/>
              <a:t>Personal or family history of atopy</a:t>
            </a:r>
          </a:p>
          <a:p>
            <a:pPr>
              <a:lnSpc>
                <a:spcPct val="120000"/>
              </a:lnSpc>
            </a:pPr>
            <a:r>
              <a:rPr lang="en-US" sz="7400" dirty="0"/>
              <a:t>History of asthmatic symptoms as a child</a:t>
            </a:r>
          </a:p>
          <a:p>
            <a:pPr>
              <a:lnSpc>
                <a:spcPct val="120000"/>
              </a:lnSpc>
            </a:pPr>
            <a:r>
              <a:rPr lang="en-US" sz="7400" dirty="0"/>
              <a:t>Spirometry: &gt;10% improvement in airflow with administration of short-acting bronchodilator </a:t>
            </a:r>
            <a:r>
              <a:rPr lang="en-US" sz="7400" b="1" dirty="0"/>
              <a:t>OR</a:t>
            </a:r>
            <a:r>
              <a:rPr lang="en-US" sz="7400" dirty="0"/>
              <a:t> &gt;20% decrease in airflow with administration of a bronchoconstrictor (methacholine, mannitol)</a:t>
            </a:r>
          </a:p>
          <a:p>
            <a:pPr>
              <a:lnSpc>
                <a:spcPct val="120000"/>
              </a:lnSpc>
            </a:pPr>
            <a:r>
              <a:rPr lang="en-US" sz="7400" dirty="0"/>
              <a:t>Increased eosinophils on bronchial washings</a:t>
            </a:r>
          </a:p>
          <a:p>
            <a:pPr>
              <a:lnSpc>
                <a:spcPct val="120000"/>
              </a:lnSpc>
            </a:pPr>
            <a:r>
              <a:rPr lang="en-US" sz="7400" dirty="0"/>
              <a:t>Fractional exhaled nitric oxide (</a:t>
            </a:r>
            <a:r>
              <a:rPr lang="en-US" sz="7400" dirty="0" err="1"/>
              <a:t>FeNO</a:t>
            </a:r>
            <a:r>
              <a:rPr lang="en-US" sz="7400" dirty="0"/>
              <a:t>)</a:t>
            </a:r>
          </a:p>
          <a:p>
            <a:pPr marL="457200" lvl="1" indent="0">
              <a:buNone/>
            </a:pPr>
            <a:endParaRPr lang="en-US" dirty="0"/>
          </a:p>
        </p:txBody>
      </p:sp>
    </p:spTree>
    <p:extLst>
      <p:ext uri="{BB962C8B-B14F-4D97-AF65-F5344CB8AC3E}">
        <p14:creationId xmlns:p14="http://schemas.microsoft.com/office/powerpoint/2010/main" val="27933149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AD9BC-EE0A-0294-051E-862628C5FF2A}"/>
              </a:ext>
            </a:extLst>
          </p:cNvPr>
          <p:cNvSpPr>
            <a:spLocks noGrp="1"/>
          </p:cNvSpPr>
          <p:nvPr>
            <p:ph type="title"/>
          </p:nvPr>
        </p:nvSpPr>
        <p:spPr/>
        <p:txBody>
          <a:bodyPr>
            <a:normAutofit/>
          </a:bodyPr>
          <a:lstStyle/>
          <a:p>
            <a:r>
              <a:rPr lang="en-US" sz="4000" b="1" dirty="0"/>
              <a:t>Asthma: Triggers</a:t>
            </a:r>
          </a:p>
        </p:txBody>
      </p:sp>
      <p:sp>
        <p:nvSpPr>
          <p:cNvPr id="3" name="Content Placeholder 2">
            <a:extLst>
              <a:ext uri="{FF2B5EF4-FFF2-40B4-BE49-F238E27FC236}">
                <a16:creationId xmlns:a16="http://schemas.microsoft.com/office/drawing/2014/main" id="{BB1CF7CD-B777-6CF0-E96B-FE7BD20B8768}"/>
              </a:ext>
            </a:extLst>
          </p:cNvPr>
          <p:cNvSpPr>
            <a:spLocks noGrp="1"/>
          </p:cNvSpPr>
          <p:nvPr>
            <p:ph idx="1"/>
          </p:nvPr>
        </p:nvSpPr>
        <p:spPr/>
        <p:txBody>
          <a:bodyPr>
            <a:normAutofit/>
          </a:bodyPr>
          <a:lstStyle/>
          <a:p>
            <a:r>
              <a:rPr lang="en-US" sz="2400" dirty="0"/>
              <a:t>Allergies--including cat exposure</a:t>
            </a:r>
          </a:p>
          <a:p>
            <a:r>
              <a:rPr lang="en-US" sz="2400" dirty="0"/>
              <a:t>Occupational exposures</a:t>
            </a:r>
          </a:p>
          <a:p>
            <a:r>
              <a:rPr lang="en-US" sz="2400" dirty="0"/>
              <a:t>Air pollution</a:t>
            </a:r>
          </a:p>
          <a:p>
            <a:r>
              <a:rPr lang="en-US" sz="2400" dirty="0"/>
              <a:t>Smoking</a:t>
            </a:r>
          </a:p>
          <a:p>
            <a:r>
              <a:rPr lang="en-US" sz="2400" dirty="0"/>
              <a:t>Exercise (esp. in cold air)</a:t>
            </a:r>
          </a:p>
          <a:p>
            <a:r>
              <a:rPr lang="en-US" sz="2400" dirty="0"/>
              <a:t>Viral, bacterial, and parasitic infections</a:t>
            </a:r>
          </a:p>
          <a:p>
            <a:r>
              <a:rPr lang="en-US" sz="2400" dirty="0"/>
              <a:t>Stress</a:t>
            </a:r>
          </a:p>
          <a:p>
            <a:r>
              <a:rPr lang="en-US" sz="2400" dirty="0"/>
              <a:t>Medications (Aspirin, beta-blockers)</a:t>
            </a:r>
          </a:p>
        </p:txBody>
      </p:sp>
      <p:pic>
        <p:nvPicPr>
          <p:cNvPr id="5" name="Picture 4">
            <a:extLst>
              <a:ext uri="{FF2B5EF4-FFF2-40B4-BE49-F238E27FC236}">
                <a16:creationId xmlns:a16="http://schemas.microsoft.com/office/drawing/2014/main" id="{139A4D86-D2C9-86AB-6602-1412B35FE4A9}"/>
              </a:ext>
            </a:extLst>
          </p:cNvPr>
          <p:cNvPicPr>
            <a:picLocks noChangeAspect="1"/>
          </p:cNvPicPr>
          <p:nvPr/>
        </p:nvPicPr>
        <p:blipFill>
          <a:blip r:embed="rId3"/>
          <a:stretch>
            <a:fillRect/>
          </a:stretch>
        </p:blipFill>
        <p:spPr>
          <a:xfrm>
            <a:off x="7330440" y="1231412"/>
            <a:ext cx="4023360" cy="3201924"/>
          </a:xfrm>
          <a:prstGeom prst="rect">
            <a:avLst/>
          </a:prstGeom>
        </p:spPr>
      </p:pic>
    </p:spTree>
    <p:extLst>
      <p:ext uri="{BB962C8B-B14F-4D97-AF65-F5344CB8AC3E}">
        <p14:creationId xmlns:p14="http://schemas.microsoft.com/office/powerpoint/2010/main" val="20422592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5" name="Rectangle 1034">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Rectangle 1036">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13B54C0-97FA-C21A-7810-2A76612668FD}"/>
              </a:ext>
            </a:extLst>
          </p:cNvPr>
          <p:cNvPicPr>
            <a:picLocks noChangeAspect="1"/>
          </p:cNvPicPr>
          <p:nvPr/>
        </p:nvPicPr>
        <p:blipFill>
          <a:blip r:embed="rId3"/>
          <a:stretch>
            <a:fillRect/>
          </a:stretch>
        </p:blipFill>
        <p:spPr>
          <a:xfrm>
            <a:off x="643467" y="1661888"/>
            <a:ext cx="5294716" cy="3534222"/>
          </a:xfrm>
          <a:prstGeom prst="rect">
            <a:avLst/>
          </a:prstGeom>
        </p:spPr>
      </p:pic>
      <p:cxnSp>
        <p:nvCxnSpPr>
          <p:cNvPr id="1039" name="Straight Connector 1038">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1030" name="Picture 6" descr="Flow-volume curve of a child with asthma, showing the characteristic concave expiratory pattern with markedly reduced midexpiratory flow rates. The reference values for peak expiratory flow (PEF), mid-expiratory flows at 25%, 50%, and 75% (MEF 25-75 ) of forced vital capacity (FVC), and the FVC itself are represented by squares, and are connected by a dashed line representing a hypothetical ''normal'' expiratory flow-volume curve. The FEV 1 can not be read directly from a flow-volume curve because there is no time axis, but the spirometer software will provide it. In this case, the FEV 1 was 71% of the predicted value. Note that despite considerable airways obstruction, PEF is normal. ">
            <a:extLst>
              <a:ext uri="{FF2B5EF4-FFF2-40B4-BE49-F238E27FC236}">
                <a16:creationId xmlns:a16="http://schemas.microsoft.com/office/drawing/2014/main" id="{D737AC98-70F5-3A35-6362-F0D07CB35A03}"/>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084869" y="643467"/>
            <a:ext cx="3632611"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57998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51ADD-B94A-5960-4E94-61C9CA5E328C}"/>
              </a:ext>
            </a:extLst>
          </p:cNvPr>
          <p:cNvSpPr>
            <a:spLocks noGrp="1"/>
          </p:cNvSpPr>
          <p:nvPr>
            <p:ph type="title"/>
          </p:nvPr>
        </p:nvSpPr>
        <p:spPr/>
        <p:txBody>
          <a:bodyPr>
            <a:normAutofit/>
          </a:bodyPr>
          <a:lstStyle/>
          <a:p>
            <a:r>
              <a:rPr lang="en-US" sz="4000" b="1" dirty="0"/>
              <a:t>Asthma Phenotypes</a:t>
            </a:r>
          </a:p>
        </p:txBody>
      </p:sp>
      <p:pic>
        <p:nvPicPr>
          <p:cNvPr id="4" name="Content Placeholder 3">
            <a:extLst>
              <a:ext uri="{FF2B5EF4-FFF2-40B4-BE49-F238E27FC236}">
                <a16:creationId xmlns:a16="http://schemas.microsoft.com/office/drawing/2014/main" id="{BFEC5BB5-E072-8A30-6C48-281B7EDB711A}"/>
              </a:ext>
            </a:extLst>
          </p:cNvPr>
          <p:cNvPicPr>
            <a:picLocks noGrp="1" noChangeAspect="1"/>
          </p:cNvPicPr>
          <p:nvPr>
            <p:ph idx="1"/>
          </p:nvPr>
        </p:nvPicPr>
        <p:blipFill>
          <a:blip r:embed="rId3"/>
          <a:stretch>
            <a:fillRect/>
          </a:stretch>
        </p:blipFill>
        <p:spPr>
          <a:xfrm>
            <a:off x="1995918" y="1471835"/>
            <a:ext cx="8200163" cy="4882540"/>
          </a:xfrm>
          <a:prstGeom prst="rect">
            <a:avLst/>
          </a:prstGeom>
        </p:spPr>
      </p:pic>
      <p:sp>
        <p:nvSpPr>
          <p:cNvPr id="5" name="TextBox 4">
            <a:extLst>
              <a:ext uri="{FF2B5EF4-FFF2-40B4-BE49-F238E27FC236}">
                <a16:creationId xmlns:a16="http://schemas.microsoft.com/office/drawing/2014/main" id="{696BD847-A80A-69E4-3FB6-1E7914B349E9}"/>
              </a:ext>
            </a:extLst>
          </p:cNvPr>
          <p:cNvSpPr txBox="1"/>
          <p:nvPr/>
        </p:nvSpPr>
        <p:spPr>
          <a:xfrm>
            <a:off x="2173357" y="6354375"/>
            <a:ext cx="6146800" cy="276999"/>
          </a:xfrm>
          <a:prstGeom prst="rect">
            <a:avLst/>
          </a:prstGeom>
          <a:noFill/>
        </p:spPr>
        <p:txBody>
          <a:bodyPr wrap="square" rtlCol="0">
            <a:spAutoFit/>
          </a:bodyPr>
          <a:lstStyle/>
          <a:p>
            <a:r>
              <a:rPr lang="en-US" sz="1200" dirty="0" err="1"/>
              <a:t>Borish</a:t>
            </a:r>
            <a:r>
              <a:rPr lang="en-US" sz="1200" dirty="0"/>
              <a:t> L.  Ann Allergy Asthma Immunol 2016;117:108-114.</a:t>
            </a:r>
          </a:p>
        </p:txBody>
      </p:sp>
    </p:spTree>
    <p:extLst>
      <p:ext uri="{BB962C8B-B14F-4D97-AF65-F5344CB8AC3E}">
        <p14:creationId xmlns:p14="http://schemas.microsoft.com/office/powerpoint/2010/main" val="37264771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69650-2BEC-4DCE-0C47-718C75A80DD5}"/>
              </a:ext>
            </a:extLst>
          </p:cNvPr>
          <p:cNvSpPr>
            <a:spLocks noGrp="1"/>
          </p:cNvSpPr>
          <p:nvPr>
            <p:ph type="title"/>
          </p:nvPr>
        </p:nvSpPr>
        <p:spPr/>
        <p:txBody>
          <a:bodyPr>
            <a:normAutofit/>
          </a:bodyPr>
          <a:lstStyle/>
          <a:p>
            <a:r>
              <a:rPr lang="en-US" sz="4000" b="1" dirty="0"/>
              <a:t>Not Everyone Who Wheezes has Asthma</a:t>
            </a:r>
          </a:p>
        </p:txBody>
      </p:sp>
      <p:sp>
        <p:nvSpPr>
          <p:cNvPr id="3" name="Content Placeholder 2">
            <a:extLst>
              <a:ext uri="{FF2B5EF4-FFF2-40B4-BE49-F238E27FC236}">
                <a16:creationId xmlns:a16="http://schemas.microsoft.com/office/drawing/2014/main" id="{96B96067-C15A-61E2-223E-C0855A1A0821}"/>
              </a:ext>
            </a:extLst>
          </p:cNvPr>
          <p:cNvSpPr>
            <a:spLocks noGrp="1"/>
          </p:cNvSpPr>
          <p:nvPr>
            <p:ph idx="1"/>
          </p:nvPr>
        </p:nvSpPr>
        <p:spPr/>
        <p:txBody>
          <a:bodyPr/>
          <a:lstStyle/>
          <a:p>
            <a:r>
              <a:rPr lang="en-US" sz="2400" dirty="0"/>
              <a:t>Can be mistaken for asthma:</a:t>
            </a:r>
          </a:p>
          <a:p>
            <a:endParaRPr lang="en-US" sz="2400" dirty="0"/>
          </a:p>
          <a:p>
            <a:pPr lvl="1">
              <a:buFont typeface="Wingdings" pitchFamily="2" charset="2"/>
              <a:buChar char="Ø"/>
            </a:pPr>
            <a:r>
              <a:rPr lang="en-US" dirty="0"/>
              <a:t>Chronic obstructive pulmonary disease</a:t>
            </a:r>
          </a:p>
          <a:p>
            <a:pPr lvl="1">
              <a:buFont typeface="Wingdings" pitchFamily="2" charset="2"/>
              <a:buChar char="Ø"/>
            </a:pPr>
            <a:r>
              <a:rPr lang="en-US" dirty="0"/>
              <a:t>Bronchitis</a:t>
            </a:r>
          </a:p>
          <a:p>
            <a:pPr lvl="1">
              <a:buFont typeface="Wingdings" pitchFamily="2" charset="2"/>
              <a:buChar char="Ø"/>
            </a:pPr>
            <a:r>
              <a:rPr lang="en-US" dirty="0"/>
              <a:t>Heart disease</a:t>
            </a:r>
          </a:p>
          <a:p>
            <a:pPr lvl="1">
              <a:buFont typeface="Wingdings" pitchFamily="2" charset="2"/>
              <a:buChar char="Ø"/>
            </a:pPr>
            <a:r>
              <a:rPr lang="en-US" dirty="0"/>
              <a:t>Vocal cord dysfunction</a:t>
            </a:r>
          </a:p>
          <a:p>
            <a:pPr lvl="1">
              <a:buFont typeface="Wingdings" pitchFamily="2" charset="2"/>
              <a:buChar char="Ø"/>
            </a:pPr>
            <a:r>
              <a:rPr lang="en-US" dirty="0"/>
              <a:t>Gastroesophageal reflux</a:t>
            </a:r>
          </a:p>
          <a:p>
            <a:pPr lvl="1">
              <a:buFont typeface="Wingdings" pitchFamily="2" charset="2"/>
              <a:buChar char="Ø"/>
            </a:pPr>
            <a:r>
              <a:rPr lang="en-US" dirty="0"/>
              <a:t>Subglottic stenosis and upper airway tumors</a:t>
            </a:r>
          </a:p>
          <a:p>
            <a:pPr lvl="1">
              <a:buFont typeface="Wingdings" pitchFamily="2" charset="2"/>
              <a:buChar char="Ø"/>
            </a:pPr>
            <a:r>
              <a:rPr lang="en-US" dirty="0"/>
              <a:t>Factitious asthma</a:t>
            </a:r>
          </a:p>
          <a:p>
            <a:endParaRPr lang="en-US" dirty="0"/>
          </a:p>
        </p:txBody>
      </p:sp>
      <p:pic>
        <p:nvPicPr>
          <p:cNvPr id="5" name="Picture 4">
            <a:extLst>
              <a:ext uri="{FF2B5EF4-FFF2-40B4-BE49-F238E27FC236}">
                <a16:creationId xmlns:a16="http://schemas.microsoft.com/office/drawing/2014/main" id="{511E9E2D-F560-6800-52FD-73CDCE9C4F95}"/>
              </a:ext>
            </a:extLst>
          </p:cNvPr>
          <p:cNvPicPr>
            <a:picLocks noChangeAspect="1"/>
          </p:cNvPicPr>
          <p:nvPr/>
        </p:nvPicPr>
        <p:blipFill>
          <a:blip r:embed="rId3"/>
          <a:stretch>
            <a:fillRect/>
          </a:stretch>
        </p:blipFill>
        <p:spPr>
          <a:xfrm>
            <a:off x="6781800" y="1690688"/>
            <a:ext cx="4873752" cy="2741486"/>
          </a:xfrm>
          <a:prstGeom prst="rect">
            <a:avLst/>
          </a:prstGeom>
        </p:spPr>
      </p:pic>
    </p:spTree>
    <p:extLst>
      <p:ext uri="{BB962C8B-B14F-4D97-AF65-F5344CB8AC3E}">
        <p14:creationId xmlns:p14="http://schemas.microsoft.com/office/powerpoint/2010/main" val="36132527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u.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584201"/>
            <a:ext cx="9144000" cy="5619751"/>
          </a:xfrm>
          <a:prstGeom prst="rect">
            <a:avLst/>
          </a:prstGeom>
        </p:spPr>
      </p:pic>
      <p:sp>
        <p:nvSpPr>
          <p:cNvPr id="5" name="TextBox 4"/>
          <p:cNvSpPr txBox="1"/>
          <p:nvPr/>
        </p:nvSpPr>
        <p:spPr>
          <a:xfrm>
            <a:off x="1905000" y="6345860"/>
            <a:ext cx="2362200" cy="276999"/>
          </a:xfrm>
          <a:prstGeom prst="rect">
            <a:avLst/>
          </a:prstGeom>
          <a:noFill/>
        </p:spPr>
        <p:txBody>
          <a:bodyPr wrap="square" lIns="91440" tIns="45720" rIns="91440" bIns="45720" rtlCol="0">
            <a:spAutoFit/>
          </a:bodyPr>
          <a:lstStyle/>
          <a:p>
            <a:r>
              <a:rPr lang="en-US" sz="1200" dirty="0" err="1"/>
              <a:t>ucdavis.edu</a:t>
            </a:r>
            <a:endParaRPr lang="en-US" sz="1200" dirty="0"/>
          </a:p>
        </p:txBody>
      </p:sp>
    </p:spTree>
    <p:extLst>
      <p:ext uri="{BB962C8B-B14F-4D97-AF65-F5344CB8AC3E}">
        <p14:creationId xmlns:p14="http://schemas.microsoft.com/office/powerpoint/2010/main" val="5676021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75D6C10-B5A7-4715-803E-0501C9C2CC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432258FF-DEF1-6D9D-88A8-E717890336B7}"/>
              </a:ext>
            </a:extLst>
          </p:cNvPr>
          <p:cNvSpPr>
            <a:spLocks noGrp="1"/>
          </p:cNvSpPr>
          <p:nvPr>
            <p:ph type="title"/>
          </p:nvPr>
        </p:nvSpPr>
        <p:spPr>
          <a:xfrm>
            <a:off x="476250" y="359958"/>
            <a:ext cx="4345309" cy="1023615"/>
          </a:xfrm>
        </p:spPr>
        <p:txBody>
          <a:bodyPr vert="horz" lIns="91440" tIns="45720" rIns="91440" bIns="45720" rtlCol="0" anchor="b">
            <a:normAutofit/>
          </a:bodyPr>
          <a:lstStyle/>
          <a:p>
            <a:r>
              <a:rPr lang="en-US" sz="4000" b="1" kern="1200" dirty="0">
                <a:solidFill>
                  <a:schemeClr val="tx1"/>
                </a:solidFill>
                <a:latin typeface="+mj-lt"/>
                <a:ea typeface="+mj-ea"/>
                <a:cs typeface="+mj-cs"/>
              </a:rPr>
              <a:t>Asthma Treatment</a:t>
            </a:r>
          </a:p>
        </p:txBody>
      </p:sp>
      <p:pic>
        <p:nvPicPr>
          <p:cNvPr id="7" name="Picture 6" descr="A diagram of a patient's flow&#10;&#10;Description automatically generated">
            <a:extLst>
              <a:ext uri="{FF2B5EF4-FFF2-40B4-BE49-F238E27FC236}">
                <a16:creationId xmlns:a16="http://schemas.microsoft.com/office/drawing/2014/main" id="{B9B71BDF-7364-9EE3-48CC-91C1E74EE08F}"/>
              </a:ext>
            </a:extLst>
          </p:cNvPr>
          <p:cNvPicPr>
            <a:picLocks noChangeAspect="1"/>
          </p:cNvPicPr>
          <p:nvPr/>
        </p:nvPicPr>
        <p:blipFill>
          <a:blip r:embed="rId3"/>
          <a:stretch>
            <a:fillRect/>
          </a:stretch>
        </p:blipFill>
        <p:spPr>
          <a:xfrm>
            <a:off x="5476229" y="627588"/>
            <a:ext cx="4966483" cy="5274265"/>
          </a:xfrm>
          <a:prstGeom prst="rect">
            <a:avLst/>
          </a:prstGeom>
        </p:spPr>
      </p:pic>
      <p:sp>
        <p:nvSpPr>
          <p:cNvPr id="9" name="TextBox 8">
            <a:extLst>
              <a:ext uri="{FF2B5EF4-FFF2-40B4-BE49-F238E27FC236}">
                <a16:creationId xmlns:a16="http://schemas.microsoft.com/office/drawing/2014/main" id="{AFE349F4-2EE4-C40C-C080-10841927708B}"/>
              </a:ext>
            </a:extLst>
          </p:cNvPr>
          <p:cNvSpPr txBox="1"/>
          <p:nvPr/>
        </p:nvSpPr>
        <p:spPr>
          <a:xfrm>
            <a:off x="5160052" y="6199226"/>
            <a:ext cx="6164194" cy="280098"/>
          </a:xfrm>
          <a:prstGeom prst="rect">
            <a:avLst/>
          </a:prstGeom>
          <a:noFill/>
        </p:spPr>
        <p:txBody>
          <a:bodyPr wrap="square">
            <a:spAutoFit/>
          </a:bodyPr>
          <a:lstStyle/>
          <a:p>
            <a:pPr defTabSz="923544">
              <a:spcAft>
                <a:spcPts val="600"/>
              </a:spcAft>
            </a:pPr>
            <a:r>
              <a:rPr lang="en-US" sz="1212" i="1" kern="1200" dirty="0">
                <a:solidFill>
                  <a:schemeClr val="tx1"/>
                </a:solidFill>
                <a:latin typeface="+mn-lt"/>
                <a:ea typeface="+mn-ea"/>
                <a:cs typeface="+mn-cs"/>
                <a:hlinkClick r:id="rId4">
                  <a:extLst>
                    <a:ext uri="{A12FA001-AC4F-418D-AE19-62706E023703}">
                      <ahyp:hlinkClr xmlns:ahyp="http://schemas.microsoft.com/office/drawing/2018/hyperlinkcolor" val="tx"/>
                    </a:ext>
                  </a:extLst>
                </a:hlinkClick>
              </a:rPr>
              <a:t>Allergy Asthma Clin Immunol</a:t>
            </a:r>
            <a:r>
              <a:rPr lang="en-US" sz="1212" kern="1200" dirty="0">
                <a:solidFill>
                  <a:schemeClr val="tx1"/>
                </a:solidFill>
                <a:latin typeface="+mn-lt"/>
                <a:ea typeface="+mn-ea"/>
                <a:cs typeface="+mn-cs"/>
                <a:hlinkClick r:id="rId4">
                  <a:extLst>
                    <a:ext uri="{A12FA001-AC4F-418D-AE19-62706E023703}">
                      <ahyp:hlinkClr xmlns:ahyp="http://schemas.microsoft.com/office/drawing/2018/hyperlinkcolor" val="tx"/>
                    </a:ext>
                  </a:extLst>
                </a:hlinkClick>
              </a:rPr>
              <a:t>. 2018; 14(Suppl 2): 50.</a:t>
            </a:r>
            <a:endParaRPr lang="en-US" sz="1200" dirty="0"/>
          </a:p>
        </p:txBody>
      </p:sp>
    </p:spTree>
    <p:extLst>
      <p:ext uri="{BB962C8B-B14F-4D97-AF65-F5344CB8AC3E}">
        <p14:creationId xmlns:p14="http://schemas.microsoft.com/office/powerpoint/2010/main" val="22189319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8C030-B262-7F42-3D3E-5439B47F591D}"/>
              </a:ext>
            </a:extLst>
          </p:cNvPr>
          <p:cNvSpPr>
            <a:spLocks noGrp="1"/>
          </p:cNvSpPr>
          <p:nvPr>
            <p:ph type="title"/>
          </p:nvPr>
        </p:nvSpPr>
        <p:spPr/>
        <p:txBody>
          <a:bodyPr>
            <a:normAutofit/>
          </a:bodyPr>
          <a:lstStyle/>
          <a:p>
            <a:r>
              <a:rPr lang="en-US" sz="4000" b="1" dirty="0"/>
              <a:t>Asthma: Cat vs. Human</a:t>
            </a:r>
          </a:p>
        </p:txBody>
      </p:sp>
      <p:pic>
        <p:nvPicPr>
          <p:cNvPr id="1026" name="Picture 2">
            <a:extLst>
              <a:ext uri="{FF2B5EF4-FFF2-40B4-BE49-F238E27FC236}">
                <a16:creationId xmlns:a16="http://schemas.microsoft.com/office/drawing/2014/main" id="{04B1CF1A-3339-7016-FEFA-8A6A46714DD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99872" y="2151328"/>
            <a:ext cx="5596128" cy="365613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hat Do Chest X-Rays Show?">
            <a:extLst>
              <a:ext uri="{FF2B5EF4-FFF2-40B4-BE49-F238E27FC236}">
                <a16:creationId xmlns:a16="http://schemas.microsoft.com/office/drawing/2014/main" id="{80217097-E212-4133-89BB-93828525E0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1690688"/>
            <a:ext cx="5138928" cy="4114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71755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FDB8095-657E-C9D1-A20F-4CF4047B9B0E}"/>
              </a:ext>
            </a:extLst>
          </p:cNvPr>
          <p:cNvSpPr>
            <a:spLocks noGrp="1"/>
          </p:cNvSpPr>
          <p:nvPr>
            <p:ph type="title" idx="4294967295"/>
          </p:nvPr>
        </p:nvSpPr>
        <p:spPr>
          <a:xfrm>
            <a:off x="838200" y="500191"/>
            <a:ext cx="10515600" cy="1631950"/>
          </a:xfrm>
        </p:spPr>
        <p:txBody>
          <a:bodyPr>
            <a:normAutofit fontScale="90000"/>
          </a:bodyPr>
          <a:lstStyle/>
          <a:p>
            <a:pPr algn="ctr"/>
            <a:r>
              <a:rPr lang="en-US" b="1" dirty="0"/>
              <a:t>If you have allergies, the longer you live with your cats the better your symptoms (and life!) will be!</a:t>
            </a:r>
            <a:br>
              <a:rPr lang="en-US" dirty="0"/>
            </a:br>
            <a:endParaRPr lang="en-US" dirty="0"/>
          </a:p>
        </p:txBody>
      </p:sp>
      <p:pic>
        <p:nvPicPr>
          <p:cNvPr id="5" name="Picture 4" descr="Two cats lying on a couch&#10;&#10;Description automatically generated">
            <a:extLst>
              <a:ext uri="{FF2B5EF4-FFF2-40B4-BE49-F238E27FC236}">
                <a16:creationId xmlns:a16="http://schemas.microsoft.com/office/drawing/2014/main" id="{D216DD3D-B7B4-B3B5-9882-E814BCBC5EF7}"/>
              </a:ext>
            </a:extLst>
          </p:cNvPr>
          <p:cNvPicPr>
            <a:picLocks noChangeAspect="1"/>
          </p:cNvPicPr>
          <p:nvPr/>
        </p:nvPicPr>
        <p:blipFill>
          <a:blip r:embed="rId2"/>
          <a:stretch>
            <a:fillRect/>
          </a:stretch>
        </p:blipFill>
        <p:spPr>
          <a:xfrm>
            <a:off x="3942556" y="2359855"/>
            <a:ext cx="4114800" cy="4114800"/>
          </a:xfrm>
          <a:prstGeom prst="rect">
            <a:avLst/>
          </a:prstGeom>
        </p:spPr>
      </p:pic>
    </p:spTree>
    <p:extLst>
      <p:ext uri="{BB962C8B-B14F-4D97-AF65-F5344CB8AC3E}">
        <p14:creationId xmlns:p14="http://schemas.microsoft.com/office/powerpoint/2010/main" val="7940223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3F236B-4AD0-28A0-0299-A378FB21A543}"/>
              </a:ext>
            </a:extLst>
          </p:cNvPr>
          <p:cNvSpPr>
            <a:spLocks noGrp="1"/>
          </p:cNvSpPr>
          <p:nvPr>
            <p:ph type="title"/>
          </p:nvPr>
        </p:nvSpPr>
        <p:spPr>
          <a:xfrm>
            <a:off x="838201" y="345810"/>
            <a:ext cx="5120561" cy="1325563"/>
          </a:xfrm>
        </p:spPr>
        <p:txBody>
          <a:bodyPr>
            <a:normAutofit/>
          </a:bodyPr>
          <a:lstStyle/>
          <a:p>
            <a:r>
              <a:rPr lang="en-US" sz="4000" b="1" dirty="0"/>
              <a:t>Human-Animal Bond</a:t>
            </a:r>
          </a:p>
        </p:txBody>
      </p:sp>
      <p:sp>
        <p:nvSpPr>
          <p:cNvPr id="3" name="Content Placeholder 2">
            <a:extLst>
              <a:ext uri="{FF2B5EF4-FFF2-40B4-BE49-F238E27FC236}">
                <a16:creationId xmlns:a16="http://schemas.microsoft.com/office/drawing/2014/main" id="{15D4FE50-E00D-ABBE-DEE7-C8B3121CCE75}"/>
              </a:ext>
            </a:extLst>
          </p:cNvPr>
          <p:cNvSpPr>
            <a:spLocks noGrp="1"/>
          </p:cNvSpPr>
          <p:nvPr>
            <p:ph idx="1"/>
          </p:nvPr>
        </p:nvSpPr>
        <p:spPr>
          <a:xfrm>
            <a:off x="119270" y="1364732"/>
            <a:ext cx="6142337" cy="5327616"/>
          </a:xfrm>
        </p:spPr>
        <p:txBody>
          <a:bodyPr>
            <a:normAutofit lnSpcReduction="10000"/>
          </a:bodyPr>
          <a:lstStyle/>
          <a:p>
            <a:pPr>
              <a:buClr>
                <a:srgbClr val="0000FF"/>
              </a:buClr>
            </a:pPr>
            <a:endParaRPr lang="en-US" sz="1500" dirty="0">
              <a:latin typeface="Arial"/>
              <a:cs typeface="Arial"/>
            </a:endParaRPr>
          </a:p>
          <a:p>
            <a:pPr>
              <a:buClr>
                <a:srgbClr val="0000FF"/>
              </a:buClr>
            </a:pPr>
            <a:r>
              <a:rPr lang="en-US" sz="2400" dirty="0">
                <a:cs typeface="Arial"/>
              </a:rPr>
              <a:t>“A mutually beneficial and dynamic relationship between people and animals that is influenced by behaviors that are essential to the health and well-being of both.” (AVMA 2016)</a:t>
            </a:r>
          </a:p>
          <a:p>
            <a:pPr>
              <a:buClr>
                <a:srgbClr val="0000FF"/>
              </a:buClr>
            </a:pPr>
            <a:r>
              <a:rPr lang="en-US" sz="2400" dirty="0">
                <a:cs typeface="Arial"/>
              </a:rPr>
              <a:t>Biophilia hypothesis: humans possess an innate tendency to seek connections with nature and other forms of life</a:t>
            </a:r>
          </a:p>
          <a:p>
            <a:pPr>
              <a:buClr>
                <a:srgbClr val="0000FF"/>
              </a:buClr>
            </a:pPr>
            <a:r>
              <a:rPr lang="en-US" sz="2400" dirty="0">
                <a:cs typeface="Arial"/>
              </a:rPr>
              <a:t>~60% of US population has a household pet</a:t>
            </a:r>
          </a:p>
          <a:p>
            <a:pPr>
              <a:buClr>
                <a:srgbClr val="0000FF"/>
              </a:buClr>
            </a:pPr>
            <a:r>
              <a:rPr lang="en-US" sz="2400" dirty="0">
                <a:cs typeface="Arial"/>
              </a:rPr>
              <a:t>Approx. $30 billion spent on pet food, $20 billion on veterinary care in US</a:t>
            </a:r>
          </a:p>
          <a:p>
            <a:pPr>
              <a:buClr>
                <a:srgbClr val="0000FF"/>
              </a:buClr>
            </a:pPr>
            <a:r>
              <a:rPr lang="en-US" sz="2400" dirty="0">
                <a:cs typeface="Arial"/>
              </a:rPr>
              <a:t>Secondary (or primary) “family” members</a:t>
            </a:r>
          </a:p>
          <a:p>
            <a:pPr>
              <a:buClr>
                <a:srgbClr val="0000FF"/>
              </a:buClr>
            </a:pPr>
            <a:r>
              <a:rPr lang="en-US" sz="2400" dirty="0">
                <a:cs typeface="Arial"/>
              </a:rPr>
              <a:t>~20% of US households adopted pets during the pandemic</a:t>
            </a:r>
          </a:p>
          <a:p>
            <a:endParaRPr lang="en-US" sz="1500" dirty="0"/>
          </a:p>
        </p:txBody>
      </p:sp>
      <p:sp>
        <p:nvSpPr>
          <p:cNvPr id="3081" name="Oval 3080">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074" name="Picture 2" descr="A child and a cat&#10;&#10;Description automatically generated">
            <a:extLst>
              <a:ext uri="{FF2B5EF4-FFF2-40B4-BE49-F238E27FC236}">
                <a16:creationId xmlns:a16="http://schemas.microsoft.com/office/drawing/2014/main" id="{410B5B95-2AC1-23B5-539C-C8FAD0A3E5E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6891" b="-1"/>
          <a:stretch/>
        </p:blipFill>
        <p:spPr bwMode="auto">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a:noFill/>
          <a:extLst>
            <a:ext uri="{909E8E84-426E-40DD-AFC4-6F175D3DCCD1}">
              <a14:hiddenFill xmlns:a14="http://schemas.microsoft.com/office/drawing/2010/main">
                <a:solidFill>
                  <a:srgbClr val="FFFFFF"/>
                </a:solidFill>
              </a14:hiddenFill>
            </a:ext>
          </a:extLst>
        </p:spPr>
      </p:pic>
      <p:sp>
        <p:nvSpPr>
          <p:cNvPr id="3083" name="Arc 3082">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5" name="Picture 4" descr="A person sitting on the ground with a dog&#10;&#10;Description automatically generated">
            <a:extLst>
              <a:ext uri="{FF2B5EF4-FFF2-40B4-BE49-F238E27FC236}">
                <a16:creationId xmlns:a16="http://schemas.microsoft.com/office/drawing/2014/main" id="{E3D51761-9FD8-A01C-87C0-9DFA18130550}"/>
              </a:ext>
            </a:extLst>
          </p:cNvPr>
          <p:cNvPicPr>
            <a:picLocks noChangeAspect="1"/>
          </p:cNvPicPr>
          <p:nvPr/>
        </p:nvPicPr>
        <p:blipFill rotWithShape="1">
          <a:blip r:embed="rId3"/>
          <a:srcRect r="12245" b="-4"/>
          <a:stretch/>
        </p:blipFill>
        <p:spPr>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Tree>
    <p:extLst>
      <p:ext uri="{BB962C8B-B14F-4D97-AF65-F5344CB8AC3E}">
        <p14:creationId xmlns:p14="http://schemas.microsoft.com/office/powerpoint/2010/main" val="6621067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69D0D-DD32-064E-A05B-AB8413CD685F}"/>
              </a:ext>
            </a:extLst>
          </p:cNvPr>
          <p:cNvSpPr>
            <a:spLocks noGrp="1"/>
          </p:cNvSpPr>
          <p:nvPr>
            <p:ph type="title"/>
          </p:nvPr>
        </p:nvSpPr>
        <p:spPr>
          <a:xfrm>
            <a:off x="549856" y="629385"/>
            <a:ext cx="4329073" cy="719254"/>
          </a:xfrm>
        </p:spPr>
        <p:txBody>
          <a:bodyPr>
            <a:noAutofit/>
          </a:bodyPr>
          <a:lstStyle/>
          <a:p>
            <a:r>
              <a:rPr lang="en-US" sz="4000" b="1" dirty="0"/>
              <a:t>Pet Companionship</a:t>
            </a:r>
          </a:p>
        </p:txBody>
      </p:sp>
      <p:sp>
        <p:nvSpPr>
          <p:cNvPr id="7" name="Text Placeholder 6">
            <a:extLst>
              <a:ext uri="{FF2B5EF4-FFF2-40B4-BE49-F238E27FC236}">
                <a16:creationId xmlns:a16="http://schemas.microsoft.com/office/drawing/2014/main" id="{3E3412E0-D4F2-4CB2-861D-215177737040}"/>
              </a:ext>
            </a:extLst>
          </p:cNvPr>
          <p:cNvSpPr>
            <a:spLocks noGrp="1"/>
          </p:cNvSpPr>
          <p:nvPr>
            <p:ph type="body" sz="half" idx="2"/>
          </p:nvPr>
        </p:nvSpPr>
        <p:spPr>
          <a:xfrm>
            <a:off x="280813" y="1527717"/>
            <a:ext cx="4218666" cy="4873624"/>
          </a:xfrm>
        </p:spPr>
        <p:txBody>
          <a:bodyPr>
            <a:normAutofit/>
          </a:bodyPr>
          <a:lstStyle/>
          <a:p>
            <a:r>
              <a:rPr lang="en-US" sz="2400" dirty="0"/>
              <a:t>Positives:</a:t>
            </a:r>
          </a:p>
          <a:p>
            <a:pPr marL="285750" indent="-285750">
              <a:buFont typeface="Arial" panose="020B0604020202020204" pitchFamily="34" charset="0"/>
              <a:buChar char="•"/>
            </a:pPr>
            <a:r>
              <a:rPr lang="en-US" sz="2400" dirty="0"/>
              <a:t>Companionship</a:t>
            </a:r>
          </a:p>
          <a:p>
            <a:pPr marL="285750" indent="-285750">
              <a:buFont typeface="Arial" panose="020B0604020202020204" pitchFamily="34" charset="0"/>
              <a:buChar char="•"/>
            </a:pPr>
            <a:r>
              <a:rPr lang="en-US" sz="2400" dirty="0"/>
              <a:t>Reduces loneliness</a:t>
            </a:r>
          </a:p>
          <a:p>
            <a:pPr marL="285750" indent="-285750">
              <a:buFont typeface="Arial" panose="020B0604020202020204" pitchFamily="34" charset="0"/>
              <a:buChar char="•"/>
            </a:pPr>
            <a:r>
              <a:rPr lang="en-US" sz="2400" dirty="0"/>
              <a:t>Provides unconditional love</a:t>
            </a:r>
          </a:p>
          <a:p>
            <a:pPr marL="285750" indent="-285750">
              <a:buFont typeface="Arial" panose="020B0604020202020204" pitchFamily="34" charset="0"/>
              <a:buChar char="•"/>
            </a:pPr>
            <a:r>
              <a:rPr lang="en-US" sz="2400" dirty="0"/>
              <a:t>Reduces stress and anxiety</a:t>
            </a:r>
          </a:p>
          <a:p>
            <a:pPr marL="285750" indent="-285750">
              <a:buFont typeface="Arial" panose="020B0604020202020204" pitchFamily="34" charset="0"/>
              <a:buChar char="•"/>
            </a:pPr>
            <a:r>
              <a:rPr lang="en-US" sz="2400" dirty="0"/>
              <a:t>Teaches responsibility</a:t>
            </a:r>
          </a:p>
          <a:p>
            <a:pPr marL="285750" indent="-285750">
              <a:buFont typeface="Arial" panose="020B0604020202020204" pitchFamily="34" charset="0"/>
              <a:buChar char="•"/>
            </a:pPr>
            <a:r>
              <a:rPr lang="en-US" sz="2400" dirty="0"/>
              <a:t>Improves physical and emotional health</a:t>
            </a:r>
          </a:p>
          <a:p>
            <a:pPr marL="285750" indent="-285750">
              <a:buFont typeface="Arial" panose="020B0604020202020204" pitchFamily="34" charset="0"/>
              <a:buChar char="•"/>
            </a:pPr>
            <a:r>
              <a:rPr lang="en-US" sz="2400" b="1" dirty="0"/>
              <a:t>Reduced risk of allergies and eczema in children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a:p>
            <a:endParaRPr lang="en-US" dirty="0"/>
          </a:p>
        </p:txBody>
      </p:sp>
      <p:sp>
        <p:nvSpPr>
          <p:cNvPr id="10" name="Content Placeholder 9">
            <a:extLst>
              <a:ext uri="{FF2B5EF4-FFF2-40B4-BE49-F238E27FC236}">
                <a16:creationId xmlns:a16="http://schemas.microsoft.com/office/drawing/2014/main" id="{577E7CF0-E844-B84A-0224-AAD691151329}"/>
              </a:ext>
            </a:extLst>
          </p:cNvPr>
          <p:cNvSpPr>
            <a:spLocks noGrp="1"/>
          </p:cNvSpPr>
          <p:nvPr>
            <p:ph idx="1"/>
          </p:nvPr>
        </p:nvSpPr>
        <p:spPr>
          <a:xfrm>
            <a:off x="4711353" y="1527717"/>
            <a:ext cx="2313916" cy="4873625"/>
          </a:xfrm>
        </p:spPr>
        <p:txBody>
          <a:bodyPr>
            <a:normAutofit/>
          </a:bodyPr>
          <a:lstStyle/>
          <a:p>
            <a:pPr marL="0" indent="0">
              <a:buNone/>
            </a:pPr>
            <a:r>
              <a:rPr lang="en-US" sz="2400" dirty="0"/>
              <a:t>Negatives:</a:t>
            </a:r>
          </a:p>
          <a:p>
            <a:r>
              <a:rPr lang="en-US" sz="2400" dirty="0"/>
              <a:t>Maintenance</a:t>
            </a:r>
          </a:p>
          <a:p>
            <a:r>
              <a:rPr lang="en-US" sz="2400" dirty="0"/>
              <a:t>Expense</a:t>
            </a:r>
          </a:p>
          <a:p>
            <a:r>
              <a:rPr lang="en-US" sz="2400" dirty="0"/>
              <a:t>Property damage</a:t>
            </a:r>
          </a:p>
          <a:p>
            <a:r>
              <a:rPr lang="en-US" sz="2400" dirty="0"/>
              <a:t>Time constraints</a:t>
            </a:r>
          </a:p>
          <a:p>
            <a:r>
              <a:rPr lang="en-US" sz="2400" dirty="0"/>
              <a:t>Zoonoses</a:t>
            </a:r>
          </a:p>
          <a:p>
            <a:r>
              <a:rPr lang="en-US" sz="2400" dirty="0"/>
              <a:t>Bites</a:t>
            </a:r>
          </a:p>
          <a:p>
            <a:r>
              <a:rPr lang="en-US" sz="2400" b="1" dirty="0"/>
              <a:t>Allergies</a:t>
            </a:r>
          </a:p>
        </p:txBody>
      </p:sp>
      <p:pic>
        <p:nvPicPr>
          <p:cNvPr id="11" name="Content Placeholder 3">
            <a:extLst>
              <a:ext uri="{FF2B5EF4-FFF2-40B4-BE49-F238E27FC236}">
                <a16:creationId xmlns:a16="http://schemas.microsoft.com/office/drawing/2014/main" id="{14C11A19-33AF-8CDC-B038-F3053B0F2F44}"/>
              </a:ext>
            </a:extLst>
          </p:cNvPr>
          <p:cNvPicPr>
            <a:picLocks noChangeAspect="1"/>
          </p:cNvPicPr>
          <p:nvPr/>
        </p:nvPicPr>
        <p:blipFill>
          <a:blip r:embed="rId3"/>
          <a:stretch>
            <a:fillRect/>
          </a:stretch>
        </p:blipFill>
        <p:spPr>
          <a:xfrm>
            <a:off x="6945487" y="1779858"/>
            <a:ext cx="4965700" cy="2641600"/>
          </a:xfrm>
          <a:prstGeom prst="rect">
            <a:avLst/>
          </a:prstGeom>
        </p:spPr>
      </p:pic>
      <p:sp>
        <p:nvSpPr>
          <p:cNvPr id="15" name="TextBox 14">
            <a:extLst>
              <a:ext uri="{FF2B5EF4-FFF2-40B4-BE49-F238E27FC236}">
                <a16:creationId xmlns:a16="http://schemas.microsoft.com/office/drawing/2014/main" id="{B5C93150-718A-5CF7-4E42-88830431B31D}"/>
              </a:ext>
            </a:extLst>
          </p:cNvPr>
          <p:cNvSpPr txBox="1"/>
          <p:nvPr/>
        </p:nvSpPr>
        <p:spPr>
          <a:xfrm>
            <a:off x="7157360" y="4421458"/>
            <a:ext cx="5133278" cy="261610"/>
          </a:xfrm>
          <a:prstGeom prst="rect">
            <a:avLst/>
          </a:prstGeom>
          <a:noFill/>
        </p:spPr>
        <p:txBody>
          <a:bodyPr wrap="square">
            <a:spAutoFit/>
          </a:bodyPr>
          <a:lstStyle/>
          <a:p>
            <a:r>
              <a:rPr lang="en-US" sz="1100" dirty="0" err="1"/>
              <a:t>Schoos</a:t>
            </a:r>
            <a:r>
              <a:rPr lang="en-US" sz="1100" dirty="0"/>
              <a:t> A-MM, </a:t>
            </a:r>
            <a:r>
              <a:rPr lang="en-US" sz="1100" dirty="0" err="1"/>
              <a:t>Nwaru</a:t>
            </a:r>
            <a:r>
              <a:rPr lang="en-US" sz="1100" dirty="0"/>
              <a:t> BI, </a:t>
            </a:r>
            <a:r>
              <a:rPr lang="en-US" sz="1100" dirty="0" err="1"/>
              <a:t>Borres</a:t>
            </a:r>
            <a:r>
              <a:rPr lang="en-US" sz="1100" dirty="0"/>
              <a:t> MP.  </a:t>
            </a:r>
            <a:r>
              <a:rPr lang="en-US" sz="1100" i="1" dirty="0"/>
              <a:t>J Allergy Clin Immunol.</a:t>
            </a:r>
            <a:r>
              <a:rPr lang="en-US" sz="1100" dirty="0"/>
              <a:t> 2021;147:1164-73.</a:t>
            </a:r>
          </a:p>
        </p:txBody>
      </p:sp>
    </p:spTree>
    <p:extLst>
      <p:ext uri="{BB962C8B-B14F-4D97-AF65-F5344CB8AC3E}">
        <p14:creationId xmlns:p14="http://schemas.microsoft.com/office/powerpoint/2010/main" val="5699764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4055F-9942-5A20-EB6C-EC0949D93639}"/>
              </a:ext>
            </a:extLst>
          </p:cNvPr>
          <p:cNvSpPr>
            <a:spLocks noGrp="1"/>
          </p:cNvSpPr>
          <p:nvPr>
            <p:ph type="title"/>
          </p:nvPr>
        </p:nvSpPr>
        <p:spPr/>
        <p:txBody>
          <a:bodyPr>
            <a:normAutofit/>
          </a:bodyPr>
          <a:lstStyle/>
          <a:p>
            <a:r>
              <a:rPr lang="en-US" sz="4000" b="1" dirty="0"/>
              <a:t>Allergic Disease</a:t>
            </a:r>
          </a:p>
        </p:txBody>
      </p:sp>
      <p:sp>
        <p:nvSpPr>
          <p:cNvPr id="3" name="Content Placeholder 2">
            <a:extLst>
              <a:ext uri="{FF2B5EF4-FFF2-40B4-BE49-F238E27FC236}">
                <a16:creationId xmlns:a16="http://schemas.microsoft.com/office/drawing/2014/main" id="{238BA184-6595-122D-9951-1570ED29E509}"/>
              </a:ext>
            </a:extLst>
          </p:cNvPr>
          <p:cNvSpPr>
            <a:spLocks noGrp="1"/>
          </p:cNvSpPr>
          <p:nvPr>
            <p:ph idx="1"/>
          </p:nvPr>
        </p:nvSpPr>
        <p:spPr>
          <a:xfrm>
            <a:off x="238539" y="1825624"/>
            <a:ext cx="8388626" cy="4853471"/>
          </a:xfrm>
        </p:spPr>
        <p:txBody>
          <a:bodyPr>
            <a:normAutofit fontScale="92500" lnSpcReduction="10000"/>
          </a:bodyPr>
          <a:lstStyle/>
          <a:p>
            <a:pPr marL="0" indent="0">
              <a:buNone/>
            </a:pPr>
            <a:r>
              <a:rPr lang="en-US" sz="3300" dirty="0" err="1"/>
              <a:t>IgE</a:t>
            </a:r>
            <a:r>
              <a:rPr lang="en-US" sz="3300" dirty="0"/>
              <a:t>-mediated immune response (hypersensitivity reaction) to environmental allergens following sensitization →</a:t>
            </a:r>
          </a:p>
          <a:p>
            <a:endParaRPr lang="en-US" sz="900" dirty="0"/>
          </a:p>
          <a:p>
            <a:pPr lvl="1"/>
            <a:r>
              <a:rPr lang="en-US" sz="2600" dirty="0"/>
              <a:t>Rhinitis/sinusitis</a:t>
            </a:r>
          </a:p>
          <a:p>
            <a:pPr lvl="2">
              <a:buFont typeface="Wingdings" pitchFamily="2" charset="2"/>
              <a:buChar char="Ø"/>
            </a:pPr>
            <a:r>
              <a:rPr lang="en-US" sz="2100" dirty="0"/>
              <a:t>Rhinorrhea, nasal obstruction, cough, itching, fatigue, sleep disruption</a:t>
            </a:r>
          </a:p>
          <a:p>
            <a:pPr lvl="1"/>
            <a:r>
              <a:rPr lang="en-US" sz="2600" dirty="0"/>
              <a:t>Allergic conjunctivitis</a:t>
            </a:r>
          </a:p>
          <a:p>
            <a:pPr lvl="2">
              <a:buFont typeface="Wingdings" pitchFamily="2" charset="2"/>
              <a:buChar char="Ø"/>
            </a:pPr>
            <a:r>
              <a:rPr lang="en-US" sz="2100" dirty="0"/>
              <a:t>Bilateral itching, tearing, and/or burning of the eyes</a:t>
            </a:r>
            <a:endParaRPr lang="en-US" dirty="0"/>
          </a:p>
          <a:p>
            <a:pPr lvl="1"/>
            <a:r>
              <a:rPr lang="en-US" sz="2600" dirty="0"/>
              <a:t>Eczema</a:t>
            </a:r>
          </a:p>
          <a:p>
            <a:pPr lvl="2">
              <a:buFont typeface="Wingdings" pitchFamily="2" charset="2"/>
              <a:buChar char="Ø"/>
            </a:pPr>
            <a:r>
              <a:rPr lang="en-US" sz="2100" dirty="0"/>
              <a:t>Intensely itchy erythematous patches involving scalp, extremities, or trunk</a:t>
            </a:r>
            <a:endParaRPr lang="en-US" dirty="0"/>
          </a:p>
          <a:p>
            <a:pPr lvl="1"/>
            <a:r>
              <a:rPr lang="en-US" sz="2600" dirty="0"/>
              <a:t>Asthma</a:t>
            </a:r>
          </a:p>
          <a:p>
            <a:pPr lvl="1"/>
            <a:r>
              <a:rPr lang="en-US" sz="2600" dirty="0"/>
              <a:t>Food allergies</a:t>
            </a:r>
          </a:p>
          <a:p>
            <a:pPr lvl="1"/>
            <a:r>
              <a:rPr lang="en-US" sz="2600" dirty="0"/>
              <a:t>Anaphylaxis</a:t>
            </a:r>
          </a:p>
        </p:txBody>
      </p:sp>
      <p:pic>
        <p:nvPicPr>
          <p:cNvPr id="3074" name="Picture 2" descr="undefined">
            <a:extLst>
              <a:ext uri="{FF2B5EF4-FFF2-40B4-BE49-F238E27FC236}">
                <a16:creationId xmlns:a16="http://schemas.microsoft.com/office/drawing/2014/main" id="{44792185-8560-0183-DF9F-F40A402B5C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72728" y="2628591"/>
            <a:ext cx="3319272" cy="2745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43366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B1E50-3F35-E281-2C7F-83534BAF06BD}"/>
              </a:ext>
            </a:extLst>
          </p:cNvPr>
          <p:cNvSpPr>
            <a:spLocks noGrp="1"/>
          </p:cNvSpPr>
          <p:nvPr>
            <p:ph type="title"/>
          </p:nvPr>
        </p:nvSpPr>
        <p:spPr/>
        <p:txBody>
          <a:bodyPr>
            <a:normAutofit/>
          </a:bodyPr>
          <a:lstStyle/>
          <a:p>
            <a:r>
              <a:rPr lang="en-US" sz="4000" b="1" dirty="0"/>
              <a:t>Allergic Disease</a:t>
            </a:r>
          </a:p>
        </p:txBody>
      </p:sp>
      <p:sp>
        <p:nvSpPr>
          <p:cNvPr id="3" name="Content Placeholder 2">
            <a:extLst>
              <a:ext uri="{FF2B5EF4-FFF2-40B4-BE49-F238E27FC236}">
                <a16:creationId xmlns:a16="http://schemas.microsoft.com/office/drawing/2014/main" id="{EFFAAEAC-4A98-77E1-F132-DDF169839592}"/>
              </a:ext>
            </a:extLst>
          </p:cNvPr>
          <p:cNvSpPr>
            <a:spLocks noGrp="1"/>
          </p:cNvSpPr>
          <p:nvPr>
            <p:ph idx="1"/>
          </p:nvPr>
        </p:nvSpPr>
        <p:spPr>
          <a:xfrm>
            <a:off x="838200" y="1392702"/>
            <a:ext cx="10515600" cy="4784261"/>
          </a:xfrm>
        </p:spPr>
        <p:txBody>
          <a:bodyPr>
            <a:normAutofit fontScale="92500" lnSpcReduction="10000"/>
          </a:bodyPr>
          <a:lstStyle/>
          <a:p>
            <a:endParaRPr lang="en-US" dirty="0"/>
          </a:p>
          <a:p>
            <a:r>
              <a:rPr lang="en-US" sz="2600" dirty="0"/>
              <a:t>Asthma prevalence among youth in US has tripled and food allergies have doubled since 1970s</a:t>
            </a:r>
          </a:p>
          <a:p>
            <a:r>
              <a:rPr lang="en-US" sz="2600" dirty="0"/>
              <a:t>Genetic evolution unlikely explanation for this increase</a:t>
            </a:r>
          </a:p>
          <a:p>
            <a:r>
              <a:rPr lang="en-US" sz="2600" dirty="0"/>
              <a:t>Possible explanations:</a:t>
            </a:r>
          </a:p>
          <a:p>
            <a:pPr lvl="1">
              <a:buFont typeface="Wingdings" pitchFamily="2" charset="2"/>
              <a:buChar char="Ø"/>
            </a:pPr>
            <a:r>
              <a:rPr lang="en-US" sz="2600" dirty="0"/>
              <a:t>Urbanization → ↑ indoor allergen exposure</a:t>
            </a:r>
          </a:p>
          <a:p>
            <a:pPr lvl="1">
              <a:buFont typeface="Wingdings" pitchFamily="2" charset="2"/>
              <a:buChar char="Ø"/>
            </a:pPr>
            <a:r>
              <a:rPr lang="en-US" sz="2600" dirty="0"/>
              <a:t>Increasing use of antibiotics → change in microbiome</a:t>
            </a:r>
          </a:p>
          <a:p>
            <a:pPr lvl="1">
              <a:buFont typeface="Wingdings" pitchFamily="2" charset="2"/>
              <a:buChar char="Ø"/>
            </a:pPr>
            <a:r>
              <a:rPr lang="en-US" sz="2600" dirty="0"/>
              <a:t>Global warming → longer and more intense exposure to                         allergens (e.g., pollens)</a:t>
            </a:r>
          </a:p>
          <a:p>
            <a:pPr lvl="1">
              <a:buFont typeface="Wingdings" pitchFamily="2" charset="2"/>
              <a:buChar char="Ø"/>
            </a:pPr>
            <a:r>
              <a:rPr lang="en-US" sz="2600" dirty="0"/>
              <a:t>Hygiene hypothesis – less exposure to viruses, bacteria, helminths → ↓type 1, ↑type 2 immune response → atopy and auto-immune diseases</a:t>
            </a:r>
          </a:p>
          <a:p>
            <a:r>
              <a:rPr lang="en-US" sz="2600" dirty="0"/>
              <a:t>Possible role of epigenetic change (DNA methylation, histone modification, non-coding RNA-associated gene splicing)</a:t>
            </a:r>
          </a:p>
        </p:txBody>
      </p:sp>
      <p:pic>
        <p:nvPicPr>
          <p:cNvPr id="5" name="Picture 4">
            <a:extLst>
              <a:ext uri="{FF2B5EF4-FFF2-40B4-BE49-F238E27FC236}">
                <a16:creationId xmlns:a16="http://schemas.microsoft.com/office/drawing/2014/main" id="{D70A3C6A-1A69-B53A-45C1-D8CECF9056A5}"/>
              </a:ext>
            </a:extLst>
          </p:cNvPr>
          <p:cNvPicPr>
            <a:picLocks noChangeAspect="1"/>
          </p:cNvPicPr>
          <p:nvPr/>
        </p:nvPicPr>
        <p:blipFill>
          <a:blip r:embed="rId3"/>
          <a:stretch>
            <a:fillRect/>
          </a:stretch>
        </p:blipFill>
        <p:spPr>
          <a:xfrm>
            <a:off x="8875776" y="2318213"/>
            <a:ext cx="2478024" cy="1829925"/>
          </a:xfrm>
          <a:prstGeom prst="rect">
            <a:avLst/>
          </a:prstGeom>
        </p:spPr>
      </p:pic>
    </p:spTree>
    <p:extLst>
      <p:ext uri="{BB962C8B-B14F-4D97-AF65-F5344CB8AC3E}">
        <p14:creationId xmlns:p14="http://schemas.microsoft.com/office/powerpoint/2010/main" val="9895789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9CE4BB3-4E0C-3415-332E-5EE28C904899}"/>
              </a:ext>
            </a:extLst>
          </p:cNvPr>
          <p:cNvSpPr>
            <a:spLocks noGrp="1"/>
          </p:cNvSpPr>
          <p:nvPr>
            <p:ph type="title"/>
          </p:nvPr>
        </p:nvSpPr>
        <p:spPr>
          <a:xfrm>
            <a:off x="838200" y="253613"/>
            <a:ext cx="10515600" cy="1325563"/>
          </a:xfrm>
        </p:spPr>
        <p:txBody>
          <a:bodyPr>
            <a:normAutofit/>
          </a:bodyPr>
          <a:lstStyle/>
          <a:p>
            <a:r>
              <a:rPr lang="en-US" sz="4000" b="1" dirty="0"/>
              <a:t>Allergic Sensitization</a:t>
            </a:r>
          </a:p>
        </p:txBody>
      </p:sp>
      <p:pic>
        <p:nvPicPr>
          <p:cNvPr id="1026" name="Picture 2" descr="Mechanism of sensitization phase in allergic disease. During the allergic sensitization phase, mucosal dendritic cells (DC) capture allergen, which are transported to neighboring lymph nodes after processing. Within the lymph nodes, allergen-specific Th2 cells proliferate in the presence of IL-4 and endothelial cell-derived Th2 cytokines. Natural killer T (NKT) cells and basophils may provide an early source of IL-4. Activated allergen-specific Th2 cells further produce IL-4 and IL-13 which favors B cell isotype class switching to specific IgE cells, which bind to the surface of effector cells such as mast cells and basophils through the high-affinity IgE receptor FcεR1 leading to sensitization. During this phase, a memory pool of allergen-specific B cells and allergen-specific Th2 cells are generated">
            <a:extLst>
              <a:ext uri="{FF2B5EF4-FFF2-40B4-BE49-F238E27FC236}">
                <a16:creationId xmlns:a16="http://schemas.microsoft.com/office/drawing/2014/main" id="{AF5B7E84-CE31-B08B-E52F-8025BA052F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7359" y="1456513"/>
            <a:ext cx="4974336" cy="457256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4FD9053-0B9A-6172-7636-6CD5BB600E24}"/>
              </a:ext>
            </a:extLst>
          </p:cNvPr>
          <p:cNvSpPr txBox="1"/>
          <p:nvPr/>
        </p:nvSpPr>
        <p:spPr>
          <a:xfrm>
            <a:off x="6786930" y="6229892"/>
            <a:ext cx="5230368" cy="276999"/>
          </a:xfrm>
          <a:prstGeom prst="rect">
            <a:avLst/>
          </a:prstGeom>
          <a:noFill/>
        </p:spPr>
        <p:txBody>
          <a:bodyPr wrap="square" rtlCol="0">
            <a:spAutoFit/>
          </a:bodyPr>
          <a:lstStyle/>
          <a:p>
            <a:r>
              <a:rPr lang="en-US" sz="1200" dirty="0" err="1"/>
              <a:t>Sinder</a:t>
            </a:r>
            <a:r>
              <a:rPr lang="en-US" sz="1200" dirty="0"/>
              <a:t> SB, et al. </a:t>
            </a:r>
            <a:r>
              <a:rPr lang="en-US" sz="1200" i="1" dirty="0"/>
              <a:t>Clinic Rev </a:t>
            </a:r>
            <a:r>
              <a:rPr lang="en-US" sz="1200" i="1" dirty="0" err="1"/>
              <a:t>Allerg</a:t>
            </a:r>
            <a:r>
              <a:rPr lang="en-US" sz="1200" i="1" dirty="0"/>
              <a:t> Immunol </a:t>
            </a:r>
            <a:r>
              <a:rPr lang="en-US" sz="1200" dirty="0"/>
              <a:t>2018;55:190-204. </a:t>
            </a:r>
          </a:p>
        </p:txBody>
      </p:sp>
      <p:pic>
        <p:nvPicPr>
          <p:cNvPr id="8" name="Picture 7">
            <a:extLst>
              <a:ext uri="{FF2B5EF4-FFF2-40B4-BE49-F238E27FC236}">
                <a16:creationId xmlns:a16="http://schemas.microsoft.com/office/drawing/2014/main" id="{EBE25AED-54D8-3709-CBB5-08635ECFCAE2}"/>
              </a:ext>
            </a:extLst>
          </p:cNvPr>
          <p:cNvPicPr>
            <a:picLocks noChangeAspect="1"/>
          </p:cNvPicPr>
          <p:nvPr/>
        </p:nvPicPr>
        <p:blipFill>
          <a:blip r:embed="rId4"/>
          <a:stretch>
            <a:fillRect/>
          </a:stretch>
        </p:blipFill>
        <p:spPr>
          <a:xfrm>
            <a:off x="1682211" y="1520534"/>
            <a:ext cx="3145536" cy="4567184"/>
          </a:xfrm>
          <a:prstGeom prst="rect">
            <a:avLst/>
          </a:prstGeom>
        </p:spPr>
      </p:pic>
    </p:spTree>
    <p:extLst>
      <p:ext uri="{BB962C8B-B14F-4D97-AF65-F5344CB8AC3E}">
        <p14:creationId xmlns:p14="http://schemas.microsoft.com/office/powerpoint/2010/main" val="6871719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EF831-C8D5-9D17-C690-5B4C8F93B261}"/>
              </a:ext>
            </a:extLst>
          </p:cNvPr>
          <p:cNvSpPr>
            <a:spLocks noGrp="1"/>
          </p:cNvSpPr>
          <p:nvPr>
            <p:ph type="title"/>
          </p:nvPr>
        </p:nvSpPr>
        <p:spPr>
          <a:xfrm>
            <a:off x="838200" y="231310"/>
            <a:ext cx="10515600" cy="1325563"/>
          </a:xfrm>
        </p:spPr>
        <p:txBody>
          <a:bodyPr>
            <a:normAutofit/>
          </a:bodyPr>
          <a:lstStyle/>
          <a:p>
            <a:r>
              <a:rPr lang="en-US" sz="4000" b="1" dirty="0"/>
              <a:t>Allergic Response</a:t>
            </a:r>
          </a:p>
        </p:txBody>
      </p:sp>
      <p:pic>
        <p:nvPicPr>
          <p:cNvPr id="2050" name="Picture 2" descr="Mechanism of effector phase in allergic disease. During the effector phase, subsequent encounters to a previously sensitized allergen leads to IgE cross-linking on and activation of basophils and mast cells. Basophil and mast cell degranulation leads to the release of anaphylactogenic mediators such as histamine, proteases, prostaglandins, leukotrienes, and cytokines which are the cause of the immediate symptoms and acute inflammation. As these cytokines accumulate, allergen-specific Th2 cells are activated and produce IL-4, IL-5, and IL-13 among other cytokines, which maintain allergen-specific IgE levels, eosinophilia, mucus production, and recruitment of inflammatory cells to inflamed tissues leading to tissue damage">
            <a:extLst>
              <a:ext uri="{FF2B5EF4-FFF2-40B4-BE49-F238E27FC236}">
                <a16:creationId xmlns:a16="http://schemas.microsoft.com/office/drawing/2014/main" id="{6E4F0371-69C2-39CA-89DB-C98512724D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8832" y="1702869"/>
            <a:ext cx="4974336" cy="45725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D8CFC5C-6768-EACA-109A-5884E4C44CC6}"/>
              </a:ext>
            </a:extLst>
          </p:cNvPr>
          <p:cNvSpPr txBox="1"/>
          <p:nvPr/>
        </p:nvSpPr>
        <p:spPr>
          <a:xfrm>
            <a:off x="3608832" y="6421428"/>
            <a:ext cx="6099716" cy="276999"/>
          </a:xfrm>
          <a:prstGeom prst="rect">
            <a:avLst/>
          </a:prstGeom>
          <a:noFill/>
        </p:spPr>
        <p:txBody>
          <a:bodyPr wrap="square">
            <a:spAutoFit/>
          </a:bodyPr>
          <a:lstStyle/>
          <a:p>
            <a:r>
              <a:rPr lang="en-US" sz="1200" dirty="0" err="1"/>
              <a:t>Sinder</a:t>
            </a:r>
            <a:r>
              <a:rPr lang="en-US" sz="1200" dirty="0"/>
              <a:t> SB, et al. </a:t>
            </a:r>
            <a:r>
              <a:rPr lang="en-US" sz="1200" i="1" dirty="0"/>
              <a:t>Clinic Rev </a:t>
            </a:r>
            <a:r>
              <a:rPr lang="en-US" sz="1200" i="1" dirty="0" err="1"/>
              <a:t>Allerg</a:t>
            </a:r>
            <a:r>
              <a:rPr lang="en-US" sz="1200" i="1" dirty="0"/>
              <a:t> Immunol </a:t>
            </a:r>
            <a:r>
              <a:rPr lang="en-US" sz="1200" dirty="0"/>
              <a:t>2018;55:190-204. </a:t>
            </a:r>
          </a:p>
        </p:txBody>
      </p:sp>
    </p:spTree>
    <p:extLst>
      <p:ext uri="{BB962C8B-B14F-4D97-AF65-F5344CB8AC3E}">
        <p14:creationId xmlns:p14="http://schemas.microsoft.com/office/powerpoint/2010/main" val="23466992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0C747-59BE-C33A-7B6F-019E906C4934}"/>
              </a:ext>
            </a:extLst>
          </p:cNvPr>
          <p:cNvSpPr>
            <a:spLocks noGrp="1"/>
          </p:cNvSpPr>
          <p:nvPr>
            <p:ph type="title"/>
          </p:nvPr>
        </p:nvSpPr>
        <p:spPr>
          <a:xfrm>
            <a:off x="627183" y="571499"/>
            <a:ext cx="4783697" cy="725747"/>
          </a:xfrm>
        </p:spPr>
        <p:txBody>
          <a:bodyPr anchor="b">
            <a:normAutofit/>
          </a:bodyPr>
          <a:lstStyle/>
          <a:p>
            <a:r>
              <a:rPr lang="en-US" sz="4000" b="1" dirty="0"/>
              <a:t>Diagnosing Allergies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7AD9492-1C7F-06B4-18FB-837787EFFEAD}"/>
                  </a:ext>
                </a:extLst>
              </p:cNvPr>
              <p:cNvSpPr>
                <a:spLocks noGrp="1"/>
              </p:cNvSpPr>
              <p:nvPr>
                <p:ph idx="1"/>
              </p:nvPr>
            </p:nvSpPr>
            <p:spPr>
              <a:xfrm>
                <a:off x="228601" y="1484546"/>
                <a:ext cx="5575852" cy="5022271"/>
              </a:xfrm>
            </p:spPr>
            <p:txBody>
              <a:bodyPr>
                <a:normAutofit fontScale="92500" lnSpcReduction="20000"/>
              </a:bodyPr>
              <a:lstStyle/>
              <a:p>
                <a:r>
                  <a:rPr lang="en-US" sz="2600" b="1" dirty="0"/>
                  <a:t>Skin prick tests:</a:t>
                </a:r>
              </a:p>
              <a:p>
                <a:pPr lvl="1"/>
                <a:r>
                  <a:rPr lang="en-US" sz="2600" dirty="0"/>
                  <a:t>inexpensive, simple, and quick to perform but standardization is difficult</a:t>
                </a:r>
              </a:p>
              <a:p>
                <a:endParaRPr lang="en-US" sz="2600" dirty="0"/>
              </a:p>
              <a:p>
                <a:r>
                  <a:rPr lang="en-US" sz="2600" b="1" dirty="0"/>
                  <a:t>Serum-specific </a:t>
                </a:r>
                <a:r>
                  <a:rPr lang="en-US" sz="2600" b="1" dirty="0" err="1"/>
                  <a:t>IgE</a:t>
                </a:r>
                <a:endParaRPr lang="en-US" sz="2600" b="1" dirty="0"/>
              </a:p>
              <a:p>
                <a:pPr lvl="1"/>
                <a:r>
                  <a:rPr lang="en-US" sz="2600" dirty="0"/>
                  <a:t>Used when patient’s symptoms and skin test results are contradictory</a:t>
                </a:r>
              </a:p>
              <a:p>
                <a:pPr lvl="1"/>
                <a:r>
                  <a:rPr lang="en-US" sz="2600" dirty="0"/>
                  <a:t>Expensive</a:t>
                </a:r>
              </a:p>
              <a:p>
                <a:pPr lvl="1"/>
                <a:endParaRPr lang="en-US" sz="2600" dirty="0"/>
              </a:p>
              <a:p>
                <a:r>
                  <a:rPr lang="en-US" sz="2600" b="1" dirty="0"/>
                  <a:t>Sensitization </a:t>
                </a:r>
                <a14:m>
                  <m:oMath xmlns:m="http://schemas.openxmlformats.org/officeDocument/2006/math">
                    <m:r>
                      <a:rPr lang="en-US" sz="2600" b="1" i="1" smtClean="0">
                        <a:latin typeface="Cambria Math" panose="02040503050406030204" pitchFamily="18" charset="0"/>
                        <a:ea typeface="Cambria Math" panose="02040503050406030204" pitchFamily="18" charset="0"/>
                      </a:rPr>
                      <m:t>≠</m:t>
                    </m:r>
                  </m:oMath>
                </a14:m>
                <a:r>
                  <a:rPr lang="en-US" sz="2600" b="1" dirty="0"/>
                  <a:t> Allergic disease</a:t>
                </a:r>
              </a:p>
              <a:p>
                <a:endParaRPr lang="en-US" sz="2600" b="1" dirty="0"/>
              </a:p>
              <a:p>
                <a:r>
                  <a:rPr lang="en-US" sz="2600" b="1" dirty="0"/>
                  <a:t>Allergic disease</a:t>
                </a:r>
                <a:r>
                  <a:rPr lang="en-US" sz="2600" dirty="0"/>
                  <a:t> = Allergen-specific </a:t>
                </a:r>
                <a:r>
                  <a:rPr lang="en-US" sz="2600" dirty="0" err="1"/>
                  <a:t>IgE</a:t>
                </a:r>
                <a:r>
                  <a:rPr lang="en-US" sz="2600" dirty="0"/>
                  <a:t> + symptoms upon exposure</a:t>
                </a:r>
              </a:p>
              <a:p>
                <a:endParaRPr lang="en-US" sz="2000" dirty="0"/>
              </a:p>
            </p:txBody>
          </p:sp>
        </mc:Choice>
        <mc:Fallback xmlns="">
          <p:sp>
            <p:nvSpPr>
              <p:cNvPr id="3" name="Content Placeholder 2">
                <a:extLst>
                  <a:ext uri="{FF2B5EF4-FFF2-40B4-BE49-F238E27FC236}">
                    <a16:creationId xmlns:a16="http://schemas.microsoft.com/office/drawing/2014/main" id="{F7AD9492-1C7F-06B4-18FB-837787EFFEAD}"/>
                  </a:ext>
                </a:extLst>
              </p:cNvPr>
              <p:cNvSpPr>
                <a:spLocks noGrp="1" noRot="1" noChangeAspect="1" noMove="1" noResize="1" noEditPoints="1" noAdjustHandles="1" noChangeArrowheads="1" noChangeShapeType="1" noTextEdit="1"/>
              </p:cNvSpPr>
              <p:nvPr>
                <p:ph idx="1"/>
              </p:nvPr>
            </p:nvSpPr>
            <p:spPr>
              <a:xfrm>
                <a:off x="228601" y="1484546"/>
                <a:ext cx="5575852" cy="5022271"/>
              </a:xfrm>
              <a:blipFill>
                <a:blip r:embed="rId3"/>
                <a:stretch>
                  <a:fillRect l="-1532" t="-2795"/>
                </a:stretch>
              </a:blipFill>
            </p:spPr>
            <p:txBody>
              <a:bodyPr/>
              <a:lstStyle/>
              <a:p>
                <a:r>
                  <a:rPr lang="en-US">
                    <a:noFill/>
                  </a:rPr>
                  <a:t> </a:t>
                </a:r>
              </a:p>
            </p:txBody>
          </p:sp>
        </mc:Fallback>
      </mc:AlternateContent>
      <p:pic>
        <p:nvPicPr>
          <p:cNvPr id="2050" name="Picture 2" descr="allergy skin test">
            <a:extLst>
              <a:ext uri="{FF2B5EF4-FFF2-40B4-BE49-F238E27FC236}">
                <a16:creationId xmlns:a16="http://schemas.microsoft.com/office/drawing/2014/main" id="{23CB387F-56D8-E1A2-1E5C-6663B189AE16}"/>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988424" y="1484546"/>
            <a:ext cx="5365375" cy="3688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43646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1731</Words>
  <Application>Microsoft Office PowerPoint</Application>
  <PresentationFormat>Widescreen</PresentationFormat>
  <Paragraphs>213</Paragraphs>
  <Slides>22</Slides>
  <Notes>18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Calibri</vt:lpstr>
      <vt:lpstr>Calibri Light</vt:lpstr>
      <vt:lpstr>Cambria Math</vt:lpstr>
      <vt:lpstr>Wingdings</vt:lpstr>
      <vt:lpstr>Office Theme</vt:lpstr>
      <vt:lpstr>PowerPoint Presentation</vt:lpstr>
      <vt:lpstr>PowerPoint Presentation</vt:lpstr>
      <vt:lpstr>Human-Animal Bond</vt:lpstr>
      <vt:lpstr>Pet Companionship</vt:lpstr>
      <vt:lpstr>Allergic Disease</vt:lpstr>
      <vt:lpstr>Allergic Disease</vt:lpstr>
      <vt:lpstr>Allergic Sensitization</vt:lpstr>
      <vt:lpstr>Allergic Response</vt:lpstr>
      <vt:lpstr>Diagnosing Allergies</vt:lpstr>
      <vt:lpstr>Cat Allergens</vt:lpstr>
      <vt:lpstr>Fel d 1</vt:lpstr>
      <vt:lpstr>Cats and Allergies</vt:lpstr>
      <vt:lpstr>Asthma: Overview</vt:lpstr>
      <vt:lpstr>Asthma: Epidemiology</vt:lpstr>
      <vt:lpstr>Asthma: Diagnosis</vt:lpstr>
      <vt:lpstr>Asthma: Triggers</vt:lpstr>
      <vt:lpstr>PowerPoint Presentation</vt:lpstr>
      <vt:lpstr>Asthma Phenotypes</vt:lpstr>
      <vt:lpstr>Not Everyone Who Wheezes has Asthma</vt:lpstr>
      <vt:lpstr>Asthma Treatment</vt:lpstr>
      <vt:lpstr>Asthma: Cat vs. Human</vt:lpstr>
      <vt:lpstr>If you have allergies, the longer you live with your cats the better your symptoms (and life!) will be!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Asthma</dc:title>
  <dc:creator/>
  <cp:lastModifiedBy/>
  <cp:revision>60</cp:revision>
  <dcterms:created xsi:type="dcterms:W3CDTF">2023-09-09T19:16:16Z</dcterms:created>
  <dcterms:modified xsi:type="dcterms:W3CDTF">2024-09-18T20:35:46Z</dcterms:modified>
</cp:coreProperties>
</file>